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00" r:id="rId2"/>
    <p:sldId id="299" r:id="rId3"/>
    <p:sldId id="294" r:id="rId4"/>
    <p:sldId id="301" r:id="rId5"/>
    <p:sldId id="310" r:id="rId6"/>
    <p:sldId id="302" r:id="rId7"/>
    <p:sldId id="305" r:id="rId8"/>
    <p:sldId id="306" r:id="rId9"/>
    <p:sldId id="308" r:id="rId10"/>
    <p:sldId id="307" r:id="rId11"/>
    <p:sldId id="309" r:id="rId12"/>
    <p:sldId id="312" r:id="rId13"/>
    <p:sldId id="311" r:id="rId14"/>
    <p:sldId id="304" r:id="rId15"/>
    <p:sldId id="315" r:id="rId16"/>
    <p:sldId id="316" r:id="rId17"/>
    <p:sldId id="317" r:id="rId18"/>
    <p:sldId id="321" r:id="rId19"/>
    <p:sldId id="318" r:id="rId20"/>
    <p:sldId id="320" r:id="rId21"/>
    <p:sldId id="313" r:id="rId22"/>
    <p:sldId id="319" r:id="rId23"/>
    <p:sldId id="314" r:id="rId24"/>
    <p:sldId id="323" r:id="rId25"/>
    <p:sldId id="322" r:id="rId26"/>
    <p:sldId id="324" r:id="rId27"/>
    <p:sldId id="327" r:id="rId28"/>
    <p:sldId id="325" r:id="rId29"/>
    <p:sldId id="328" r:id="rId30"/>
    <p:sldId id="329" r:id="rId31"/>
    <p:sldId id="331" r:id="rId32"/>
    <p:sldId id="332" r:id="rId33"/>
    <p:sldId id="333" r:id="rId34"/>
    <p:sldId id="334" r:id="rId35"/>
    <p:sldId id="335" r:id="rId36"/>
    <p:sldId id="340" r:id="rId37"/>
    <p:sldId id="336" r:id="rId38"/>
    <p:sldId id="337" r:id="rId39"/>
    <p:sldId id="330" r:id="rId40"/>
    <p:sldId id="338" r:id="rId41"/>
    <p:sldId id="339" r:id="rId42"/>
    <p:sldId id="341" r:id="rId43"/>
    <p:sldId id="342" r:id="rId44"/>
    <p:sldId id="293" r:id="rId45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34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1706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guides/getting-started/maven-in-five-minute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html" TargetMode="External"/><Relationship Id="rId7" Type="http://schemas.openxmlformats.org/officeDocument/2006/relationships/hyperlink" Target="http://maven.apache.org/guides/getting-started/maven-in-five-minutes.html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maven.apache.org/install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p_mVa9iNmz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ven.apache.org/guides/getting-started/maven-in-five-minu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Maven Example &amp; Labs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3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de Leastar  (</a:t>
            </a:r>
            <a:r>
              <a:rPr lang="en-IE" altLang="en-US" sz="3556" dirty="0">
                <a:sym typeface="Helvetica Neue" charset="0"/>
                <a:hlinkClick r:id="rId4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51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6E311D6-0371-467F-A321-5EBA89F1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80" y="218976"/>
            <a:ext cx="5669960" cy="572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</a:t>
            </a:r>
            <a:br>
              <a:rPr lang="en-IE" dirty="0"/>
            </a:br>
            <a:r>
              <a:rPr lang="en-IE" dirty="0"/>
              <a:t>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C7B29-CE98-4407-ADC9-39B96BACA5F1}"/>
              </a:ext>
            </a:extLst>
          </p:cNvPr>
          <p:cNvSpPr/>
          <p:nvPr/>
        </p:nvSpPr>
        <p:spPr>
          <a:xfrm>
            <a:off x="969365" y="610093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b="1" dirty="0" err="1">
                <a:solidFill>
                  <a:srgbClr val="FF0000"/>
                </a:solidFill>
                <a:latin typeface="Monaco"/>
              </a:rPr>
              <a:t>com.mycompany.app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my-app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88"/>
                </a:solidFill>
                <a:latin typeface="Monaco"/>
              </a:rPr>
              <a:t>false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86FB3-550B-457A-A23A-395A92E8B64C}"/>
              </a:ext>
            </a:extLst>
          </p:cNvPr>
          <p:cNvSpPr/>
          <p:nvPr/>
        </p:nvSpPr>
        <p:spPr>
          <a:xfrm>
            <a:off x="8962412" y="2068488"/>
            <a:ext cx="2796572" cy="1152128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EA544-11A2-46D3-B53A-2FC289650AA8}"/>
              </a:ext>
            </a:extLst>
          </p:cNvPr>
          <p:cNvSpPr/>
          <p:nvPr/>
        </p:nvSpPr>
        <p:spPr>
          <a:xfrm>
            <a:off x="969365" y="2454077"/>
            <a:ext cx="5965083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E" sz="2400" dirty="0"/>
              <a:t>package </a:t>
            </a:r>
            <a:r>
              <a:rPr lang="en-IE" sz="2400" dirty="0" err="1">
                <a:solidFill>
                  <a:srgbClr val="FF0000"/>
                </a:solidFill>
              </a:rPr>
              <a:t>com.mycompany.app</a:t>
            </a:r>
            <a:r>
              <a:rPr lang="en-IE" sz="2400" dirty="0"/>
              <a:t>;</a:t>
            </a:r>
          </a:p>
          <a:p>
            <a:endParaRPr lang="en-IE" sz="2400" dirty="0"/>
          </a:p>
          <a:p>
            <a:r>
              <a:rPr lang="en-IE" sz="2400" dirty="0"/>
              <a:t>public class App </a:t>
            </a:r>
          </a:p>
          <a:p>
            <a:r>
              <a:rPr lang="en-IE" sz="2400" dirty="0"/>
              <a:t>{</a:t>
            </a:r>
          </a:p>
          <a:p>
            <a:r>
              <a:rPr lang="en-IE" sz="2400" dirty="0"/>
              <a:t>    public static void main( String[] </a:t>
            </a:r>
            <a:r>
              <a:rPr lang="en-IE" sz="2400" dirty="0" err="1"/>
              <a:t>args</a:t>
            </a:r>
            <a:r>
              <a:rPr lang="en-IE" sz="2400" dirty="0"/>
              <a:t> )</a:t>
            </a:r>
          </a:p>
          <a:p>
            <a:r>
              <a:rPr lang="en-IE" sz="2400" dirty="0"/>
              <a:t>   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 "Hello World!" 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BCF3D6-7942-4FF0-9209-9A2362091507}"/>
              </a:ext>
            </a:extLst>
          </p:cNvPr>
          <p:cNvSpPr/>
          <p:nvPr/>
        </p:nvSpPr>
        <p:spPr>
          <a:xfrm>
            <a:off x="9106428" y="4372744"/>
            <a:ext cx="2796572" cy="1152128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5328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</a:t>
            </a:r>
            <a:br>
              <a:rPr lang="en-IE" dirty="0"/>
            </a:br>
            <a:r>
              <a:rPr lang="en-IE" dirty="0"/>
              <a:t>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C7B29-CE98-4407-ADC9-39B96BACA5F1}"/>
              </a:ext>
            </a:extLst>
          </p:cNvPr>
          <p:cNvSpPr/>
          <p:nvPr/>
        </p:nvSpPr>
        <p:spPr>
          <a:xfrm>
            <a:off x="969365" y="610093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 err="1">
                <a:solidFill>
                  <a:schemeClr val="tx1"/>
                </a:solidFill>
                <a:latin typeface="Monaco"/>
              </a:rPr>
              <a:t>com.mycompany.app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my-app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false</a:t>
            </a:r>
            <a:endParaRPr lang="en-IE" sz="3600" b="1" i="0" dirty="0">
              <a:solidFill>
                <a:srgbClr val="FF0000"/>
              </a:solidFill>
              <a:effectLst/>
              <a:latin typeface="Mona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410B6-C743-4181-A7F9-F8011F0627B0}"/>
              </a:ext>
            </a:extLst>
          </p:cNvPr>
          <p:cNvSpPr/>
          <p:nvPr/>
        </p:nvSpPr>
        <p:spPr>
          <a:xfrm>
            <a:off x="957784" y="3796680"/>
            <a:ext cx="5328592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IE" sz="3200" b="1" dirty="0" err="1">
                <a:solidFill>
                  <a:srgbClr val="404040"/>
                </a:solidFill>
                <a:latin typeface="inherit"/>
              </a:rPr>
              <a:t>DinteractiveMode</a:t>
            </a:r>
            <a:r>
              <a:rPr lang="en-IE" sz="3200" b="1" dirty="0">
                <a:solidFill>
                  <a:srgbClr val="404040"/>
                </a:solidFill>
                <a:latin typeface="inherit"/>
              </a:rPr>
              <a:t>: </a:t>
            </a:r>
          </a:p>
          <a:p>
            <a:pPr algn="l" fontAlgn="base"/>
            <a:r>
              <a:rPr lang="en-IE" sz="3200" dirty="0">
                <a:solidFill>
                  <a:srgbClr val="404040"/>
                </a:solidFill>
                <a:latin typeface="inherit"/>
              </a:rPr>
              <a:t>If set to true, maven will ask confirmation on each step of the project generation.</a:t>
            </a:r>
            <a:endParaRPr lang="en-IE" sz="3200" b="0" i="0" dirty="0">
              <a:solidFill>
                <a:srgbClr val="404040"/>
              </a:solidFill>
              <a:effectLst/>
              <a:latin typeface="inheri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48675-0A8A-46C5-B1D6-481DFE3E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0" y="218976"/>
            <a:ext cx="5669960" cy="5722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565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</a:t>
            </a:r>
            <a:br>
              <a:rPr lang="en-IE" dirty="0"/>
            </a:br>
            <a:r>
              <a:rPr lang="en-IE" dirty="0"/>
              <a:t>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C7B29-CE98-4407-ADC9-39B96BACA5F1}"/>
              </a:ext>
            </a:extLst>
          </p:cNvPr>
          <p:cNvSpPr/>
          <p:nvPr/>
        </p:nvSpPr>
        <p:spPr>
          <a:xfrm>
            <a:off x="969365" y="610093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 err="1">
                <a:solidFill>
                  <a:schemeClr val="tx1"/>
                </a:solidFill>
                <a:latin typeface="Monaco"/>
              </a:rPr>
              <a:t>com.mycompany.app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my-app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false</a:t>
            </a:r>
            <a:endParaRPr lang="en-IE" sz="3600" b="1" i="0" dirty="0">
              <a:solidFill>
                <a:srgbClr val="FF0000"/>
              </a:solidFill>
              <a:effectLst/>
              <a:latin typeface="Mona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410B6-C743-4181-A7F9-F8011F0627B0}"/>
              </a:ext>
            </a:extLst>
          </p:cNvPr>
          <p:cNvSpPr/>
          <p:nvPr/>
        </p:nvSpPr>
        <p:spPr>
          <a:xfrm>
            <a:off x="972689" y="4732784"/>
            <a:ext cx="468052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defRPr sz="1800"/>
            </a:pPr>
            <a:r>
              <a:rPr lang="en-IE" sz="3200" dirty="0"/>
              <a:t>A minimal POM is included </a:t>
            </a:r>
            <a:br>
              <a:rPr lang="en-IE" sz="3200" dirty="0"/>
            </a:br>
            <a:r>
              <a:rPr lang="en-IE" sz="3200" dirty="0"/>
              <a:t>in base directory.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C48675-0A8A-46C5-B1D6-481DFE3E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0" y="218976"/>
            <a:ext cx="5669960" cy="57222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FB130-0174-457D-9AF1-E554ECA95FCF}"/>
              </a:ext>
            </a:extLst>
          </p:cNvPr>
          <p:cNvCxnSpPr>
            <a:cxnSpLocks/>
          </p:cNvCxnSpPr>
          <p:nvPr/>
        </p:nvCxnSpPr>
        <p:spPr>
          <a:xfrm flipH="1">
            <a:off x="3118024" y="844352"/>
            <a:ext cx="4680520" cy="3888432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563477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pom.xml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28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E874D-33C9-46B6-902A-AD42242F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6" y="2356520"/>
            <a:ext cx="12695088" cy="5218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1365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1EEF5-932A-4A75-907B-A5F18A5A093C}"/>
              </a:ext>
            </a:extLst>
          </p:cNvPr>
          <p:cNvSpPr/>
          <p:nvPr/>
        </p:nvSpPr>
        <p:spPr>
          <a:xfrm>
            <a:off x="309712" y="6749008"/>
            <a:ext cx="9217024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2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b="1" dirty="0" err="1">
                <a:solidFill>
                  <a:srgbClr val="FF0000"/>
                </a:solidFill>
                <a:latin typeface="Monaco"/>
              </a:rPr>
              <a:t>com.mycompany.app</a:t>
            </a:r>
            <a:r>
              <a:rPr lang="en-IE" sz="32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b="1" dirty="0">
                <a:solidFill>
                  <a:srgbClr val="FF0000"/>
                </a:solidFill>
                <a:latin typeface="Monaco"/>
              </a:rPr>
              <a:t>my-app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false</a:t>
            </a:r>
            <a:endParaRPr lang="en-IE" sz="3200" i="0" dirty="0">
              <a:solidFill>
                <a:schemeClr val="tx1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E874D-33C9-46B6-902A-AD42242F6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77"/>
          <a:stretch/>
        </p:blipFill>
        <p:spPr>
          <a:xfrm>
            <a:off x="6370314" y="124272"/>
            <a:ext cx="6756822" cy="708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667A1C6-A9FA-44C4-9525-54DD289DCB03}"/>
              </a:ext>
            </a:extLst>
          </p:cNvPr>
          <p:cNvSpPr/>
          <p:nvPr/>
        </p:nvSpPr>
        <p:spPr>
          <a:xfrm>
            <a:off x="5782320" y="1276400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EB9468-E108-49B8-9CFF-C93712AEAF78}"/>
              </a:ext>
            </a:extLst>
          </p:cNvPr>
          <p:cNvSpPr/>
          <p:nvPr/>
        </p:nvSpPr>
        <p:spPr>
          <a:xfrm>
            <a:off x="5782320" y="1636440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F657B0-4F5B-433C-B129-483876BE2A9C}"/>
              </a:ext>
            </a:extLst>
          </p:cNvPr>
          <p:cNvSpPr/>
          <p:nvPr/>
        </p:nvSpPr>
        <p:spPr>
          <a:xfrm>
            <a:off x="5782320" y="2809736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86157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1EEF5-932A-4A75-907B-A5F18A5A093C}"/>
              </a:ext>
            </a:extLst>
          </p:cNvPr>
          <p:cNvSpPr/>
          <p:nvPr/>
        </p:nvSpPr>
        <p:spPr>
          <a:xfrm>
            <a:off x="309712" y="6749008"/>
            <a:ext cx="9217024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2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 err="1">
                <a:solidFill>
                  <a:schemeClr val="tx1"/>
                </a:solidFill>
                <a:latin typeface="Monaco"/>
              </a:rPr>
              <a:t>com.mycompany.app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my-app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b="1" dirty="0">
                <a:solidFill>
                  <a:srgbClr val="FF0000"/>
                </a:solidFill>
                <a:latin typeface="Monaco"/>
              </a:rPr>
              <a:t>maven-archetype-</a:t>
            </a:r>
            <a:r>
              <a:rPr lang="en-IE" sz="3200" b="1" dirty="0" err="1">
                <a:solidFill>
                  <a:srgbClr val="FF0000"/>
                </a:solidFill>
                <a:latin typeface="Monaco"/>
              </a:rPr>
              <a:t>quickstart</a:t>
            </a:r>
            <a:r>
              <a:rPr lang="en-IE" sz="32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false</a:t>
            </a:r>
            <a:endParaRPr lang="en-IE" sz="3200" i="0" dirty="0">
              <a:solidFill>
                <a:schemeClr val="tx1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E874D-33C9-46B6-902A-AD42242F6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77"/>
          <a:stretch/>
        </p:blipFill>
        <p:spPr>
          <a:xfrm>
            <a:off x="6370314" y="124272"/>
            <a:ext cx="6756822" cy="708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F657B0-4F5B-433C-B129-483876BE2A9C}"/>
              </a:ext>
            </a:extLst>
          </p:cNvPr>
          <p:cNvSpPr/>
          <p:nvPr/>
        </p:nvSpPr>
        <p:spPr>
          <a:xfrm>
            <a:off x="5782320" y="2017648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9019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1EEF5-932A-4A75-907B-A5F18A5A093C}"/>
              </a:ext>
            </a:extLst>
          </p:cNvPr>
          <p:cNvSpPr/>
          <p:nvPr/>
        </p:nvSpPr>
        <p:spPr>
          <a:xfrm>
            <a:off x="309712" y="6749008"/>
            <a:ext cx="9217024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2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 err="1">
                <a:solidFill>
                  <a:schemeClr val="tx1"/>
                </a:solidFill>
                <a:latin typeface="Monaco"/>
              </a:rPr>
              <a:t>com.mycompany.app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my-app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maven-archetype-</a:t>
            </a:r>
            <a:r>
              <a:rPr lang="en-IE" sz="3200" dirty="0" err="1">
                <a:solidFill>
                  <a:schemeClr val="tx1"/>
                </a:solidFill>
                <a:latin typeface="Monaco"/>
              </a:rPr>
              <a:t>quickstart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false</a:t>
            </a:r>
            <a:endParaRPr lang="en-IE" sz="3200" i="0" dirty="0">
              <a:solidFill>
                <a:schemeClr val="tx1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E874D-33C9-46B6-902A-AD42242F6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77"/>
          <a:stretch/>
        </p:blipFill>
        <p:spPr>
          <a:xfrm>
            <a:off x="6370314" y="124272"/>
            <a:ext cx="6756822" cy="708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F657B0-4F5B-433C-B129-483876BE2A9C}"/>
              </a:ext>
            </a:extLst>
          </p:cNvPr>
          <p:cNvSpPr/>
          <p:nvPr/>
        </p:nvSpPr>
        <p:spPr>
          <a:xfrm>
            <a:off x="5782320" y="2428528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2742F-5B97-425A-A546-7B8EE2310154}"/>
              </a:ext>
            </a:extLst>
          </p:cNvPr>
          <p:cNvSpPr/>
          <p:nvPr/>
        </p:nvSpPr>
        <p:spPr>
          <a:xfrm>
            <a:off x="597744" y="2212504"/>
            <a:ext cx="5184576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b="1" dirty="0">
                <a:solidFill>
                  <a:schemeClr val="tx1"/>
                </a:solidFill>
                <a:latin typeface="arial" panose="020B0604020202020204" pitchFamily="34" charset="0"/>
              </a:rPr>
              <a:t>SNAPSHOT</a:t>
            </a:r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</a:rPr>
              <a:t> indicates that the version is still in development (i.e. not released). </a:t>
            </a:r>
          </a:p>
          <a:p>
            <a:endParaRPr lang="en-IE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</a:rPr>
              <a:t>Unlike regular versions, </a:t>
            </a:r>
            <a:r>
              <a:rPr lang="en-IE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Maven</a:t>
            </a:r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</a:rPr>
              <a:t> checks for a new </a:t>
            </a:r>
            <a:r>
              <a:rPr lang="en-IE" sz="2800" b="1" dirty="0">
                <a:solidFill>
                  <a:schemeClr val="tx1"/>
                </a:solidFill>
                <a:latin typeface="arial" panose="020B0604020202020204" pitchFamily="34" charset="0"/>
              </a:rPr>
              <a:t>SNAPSHOT</a:t>
            </a:r>
            <a:r>
              <a:rPr lang="en-IE" sz="2800" dirty="0">
                <a:solidFill>
                  <a:schemeClr val="tx1"/>
                </a:solidFill>
                <a:latin typeface="arial" panose="020B0604020202020204" pitchFamily="34" charset="0"/>
              </a:rPr>
              <a:t> version in the repository for every build.</a:t>
            </a:r>
            <a:endParaRPr lang="en-I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47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pom.xml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1EEF5-932A-4A75-907B-A5F18A5A093C}"/>
              </a:ext>
            </a:extLst>
          </p:cNvPr>
          <p:cNvSpPr/>
          <p:nvPr/>
        </p:nvSpPr>
        <p:spPr>
          <a:xfrm>
            <a:off x="309712" y="6749008"/>
            <a:ext cx="9217024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2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 err="1">
                <a:solidFill>
                  <a:schemeClr val="tx1"/>
                </a:solidFill>
                <a:latin typeface="Monaco"/>
              </a:rPr>
              <a:t>com.mycompany.app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my-app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maven-archetype-</a:t>
            </a:r>
            <a:r>
              <a:rPr lang="en-IE" sz="3200" dirty="0" err="1">
                <a:solidFill>
                  <a:schemeClr val="tx1"/>
                </a:solidFill>
                <a:latin typeface="Monaco"/>
              </a:rPr>
              <a:t>quickstart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 </a:t>
            </a:r>
          </a:p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200" dirty="0">
                <a:solidFill>
                  <a:schemeClr val="tx1"/>
                </a:solidFill>
                <a:latin typeface="Monaco"/>
              </a:rPr>
              <a:t>false</a:t>
            </a:r>
            <a:endParaRPr lang="en-IE" sz="3200" i="0" dirty="0">
              <a:solidFill>
                <a:schemeClr val="tx1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E874D-33C9-46B6-902A-AD42242F6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77"/>
          <a:stretch/>
        </p:blipFill>
        <p:spPr>
          <a:xfrm>
            <a:off x="6370314" y="124272"/>
            <a:ext cx="6756822" cy="708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F657B0-4F5B-433C-B129-483876BE2A9C}"/>
              </a:ext>
            </a:extLst>
          </p:cNvPr>
          <p:cNvSpPr/>
          <p:nvPr/>
        </p:nvSpPr>
        <p:spPr>
          <a:xfrm>
            <a:off x="5710312" y="3621784"/>
            <a:ext cx="936104" cy="410880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2742F-5B97-425A-A546-7B8EE2310154}"/>
              </a:ext>
            </a:extLst>
          </p:cNvPr>
          <p:cNvSpPr/>
          <p:nvPr/>
        </p:nvSpPr>
        <p:spPr>
          <a:xfrm>
            <a:off x="1029792" y="2878502"/>
            <a:ext cx="468052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tx1"/>
                </a:solidFill>
                <a:latin typeface="arial" panose="020B0604020202020204" pitchFamily="34" charset="0"/>
              </a:rPr>
              <a:t>One dependency, </a:t>
            </a:r>
            <a:r>
              <a:rPr lang="en-IE" sz="3600" b="1" dirty="0">
                <a:solidFill>
                  <a:schemeClr val="tx1"/>
                </a:solidFill>
                <a:latin typeface="arial" panose="020B0604020202020204" pitchFamily="34" charset="0"/>
              </a:rPr>
              <a:t>JUnit 3.8.1 </a:t>
            </a:r>
            <a:r>
              <a:rPr lang="en-IE" sz="3600" dirty="0">
                <a:solidFill>
                  <a:schemeClr val="tx1"/>
                </a:solidFill>
                <a:latin typeface="arial" panose="020B0604020202020204" pitchFamily="34" charset="0"/>
              </a:rPr>
              <a:t>has been included with the sample project.</a:t>
            </a:r>
            <a:endParaRPr lang="en-I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536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Building the Project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512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Installing the tool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29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746D-1412-413F-90EF-AC6201B1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RECAP – Build </a:t>
            </a:r>
            <a:r>
              <a:rPr lang="en-IE" dirty="0" err="1"/>
              <a:t>LifeCycle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7433-64C8-4F37-BF21-39CEA4BC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84512"/>
            <a:ext cx="8163148" cy="6565900"/>
          </a:xfrm>
        </p:spPr>
        <p:txBody>
          <a:bodyPr/>
          <a:lstStyle/>
          <a:p>
            <a:endParaRPr lang="en-IE" sz="2800" dirty="0"/>
          </a:p>
          <a:p>
            <a:r>
              <a:rPr lang="en-IE" sz="3200" dirty="0"/>
              <a:t>When user invokes a lifecycle phase, </a:t>
            </a:r>
            <a:br>
              <a:rPr lang="en-IE" sz="3200" dirty="0"/>
            </a:br>
            <a:r>
              <a:rPr lang="en-IE" sz="3200" dirty="0"/>
              <a:t>all its predecessors are also executed, </a:t>
            </a:r>
            <a:br>
              <a:rPr lang="en-IE" sz="3200" dirty="0"/>
            </a:br>
            <a:r>
              <a:rPr lang="en-IE" sz="3200" dirty="0"/>
              <a:t>if necessary, e.g.</a:t>
            </a:r>
          </a:p>
          <a:p>
            <a:pPr marL="0" indent="0">
              <a:buNone/>
            </a:pPr>
            <a:r>
              <a:rPr lang="en-IE" sz="32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E" sz="3200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IE" sz="32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package </a:t>
            </a:r>
          </a:p>
          <a:p>
            <a:pPr marL="0" indent="0">
              <a:buNone/>
            </a:pPr>
            <a:r>
              <a:rPr lang="en-IE" sz="32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(invokes validate, compile &amp; test also).</a:t>
            </a:r>
            <a:endParaRPr lang="en-IE" sz="3200" dirty="0"/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BEB6A-8028-4558-B381-5FAA8EE0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83204"/>
              </p:ext>
            </p:extLst>
          </p:nvPr>
        </p:nvGraphicFramePr>
        <p:xfrm>
          <a:off x="9166696" y="3292624"/>
          <a:ext cx="234902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020">
                  <a:extLst>
                    <a:ext uri="{9D8B030D-6E8A-4147-A177-3AD203B41FA5}">
                      <a16:colId xmlns:a16="http://schemas.microsoft.com/office/drawing/2014/main" val="1225631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validate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27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compile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00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test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38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package</a:t>
                      </a:r>
                      <a:endParaRPr lang="en-IE" sz="32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597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verify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066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install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36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deploy</a:t>
                      </a:r>
                      <a:endParaRPr lang="en-IE" sz="32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898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Build the Project (1 of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0E348-DB52-49AC-AF6B-7F93A7B9359C}"/>
              </a:ext>
            </a:extLst>
          </p:cNvPr>
          <p:cNvSpPr txBox="1"/>
          <p:nvPr/>
        </p:nvSpPr>
        <p:spPr>
          <a:xfrm>
            <a:off x="6142360" y="1113598"/>
            <a:ext cx="3096344" cy="656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3600" dirty="0" err="1">
                <a:solidFill>
                  <a:srgbClr val="000000"/>
                </a:solidFill>
              </a:rPr>
              <a:t>m</a:t>
            </a:r>
            <a:r>
              <a:rPr kumimoji="0" lang="en-I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vn</a:t>
            </a: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BEE0C-9D0E-432E-85E1-EAE4FD2D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8" y="2122335"/>
            <a:ext cx="13004800" cy="7288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3021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Build the Project (2 of 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48EAF-A2B5-467E-B55A-4D4DAC31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8" y="2142367"/>
            <a:ext cx="12700600" cy="647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37519-9F03-4B81-AD01-448A15BAA45D}"/>
              </a:ext>
            </a:extLst>
          </p:cNvPr>
          <p:cNvSpPr txBox="1"/>
          <p:nvPr/>
        </p:nvSpPr>
        <p:spPr>
          <a:xfrm>
            <a:off x="6142360" y="1113598"/>
            <a:ext cx="3096344" cy="656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3600" dirty="0" err="1">
                <a:solidFill>
                  <a:srgbClr val="000000"/>
                </a:solidFill>
              </a:rPr>
              <a:t>m</a:t>
            </a:r>
            <a:r>
              <a:rPr kumimoji="0" lang="en-I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vn</a:t>
            </a: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6495359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/>
              <a:t>Build the Project – target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84351-2ACE-4095-9C0A-5F32E35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24272"/>
            <a:ext cx="3691178" cy="9201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4DDF1-875A-4BD9-B799-ED8250FA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803" y="3580656"/>
            <a:ext cx="4731901" cy="43058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57E5E-A55F-4F1A-97C5-F0ACF41E403C}"/>
              </a:ext>
            </a:extLst>
          </p:cNvPr>
          <p:cNvCxnSpPr>
            <a:cxnSpLocks/>
          </p:cNvCxnSpPr>
          <p:nvPr/>
        </p:nvCxnSpPr>
        <p:spPr>
          <a:xfrm flipV="1">
            <a:off x="6502400" y="7469088"/>
            <a:ext cx="1872208" cy="417373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8B885-B83A-4C50-B4B2-C9BF099281EB}"/>
              </a:ext>
            </a:extLst>
          </p:cNvPr>
          <p:cNvSpPr txBox="1"/>
          <p:nvPr/>
        </p:nvSpPr>
        <p:spPr>
          <a:xfrm>
            <a:off x="4868310" y="7441283"/>
            <a:ext cx="2016224" cy="1087477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Jar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package</a:t>
            </a:r>
            <a:endParaRPr kumimoji="0" lang="en-IE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FBF88B-EAB0-4C6E-9EBD-0F3583BFB8F1}"/>
              </a:ext>
            </a:extLst>
          </p:cNvPr>
          <p:cNvSpPr/>
          <p:nvPr/>
        </p:nvSpPr>
        <p:spPr>
          <a:xfrm>
            <a:off x="167734" y="6289155"/>
            <a:ext cx="3598362" cy="45985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84561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/>
              <a:t>Build the Project – target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84351-2ACE-4095-9C0A-5F32E35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24272"/>
            <a:ext cx="3691178" cy="9201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57E5E-A55F-4F1A-97C5-F0ACF41E403C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8374607" y="5150793"/>
            <a:ext cx="1" cy="1854384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8B885-B83A-4C50-B4B2-C9BF099281EB}"/>
              </a:ext>
            </a:extLst>
          </p:cNvPr>
          <p:cNvSpPr txBox="1"/>
          <p:nvPr/>
        </p:nvSpPr>
        <p:spPr>
          <a:xfrm>
            <a:off x="7161518" y="7005177"/>
            <a:ext cx="2426178" cy="1579920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Compiled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Java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Classes</a:t>
            </a:r>
            <a:endParaRPr kumimoji="0" lang="en-IE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FBF88B-EAB0-4C6E-9EBD-0F3583BFB8F1}"/>
              </a:ext>
            </a:extLst>
          </p:cNvPr>
          <p:cNvSpPr/>
          <p:nvPr/>
        </p:nvSpPr>
        <p:spPr>
          <a:xfrm>
            <a:off x="167734" y="6793211"/>
            <a:ext cx="3598362" cy="45985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F5541-F5D7-4603-ADE0-81F90286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445" y="3369618"/>
            <a:ext cx="7934325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27634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/>
              <a:t>Build the Project – target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84351-2ACE-4095-9C0A-5F32E35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24272"/>
            <a:ext cx="3691178" cy="9201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57E5E-A55F-4F1A-97C5-F0ACF41E403C}"/>
              </a:ext>
            </a:extLst>
          </p:cNvPr>
          <p:cNvCxnSpPr>
            <a:cxnSpLocks/>
          </p:cNvCxnSpPr>
          <p:nvPr/>
        </p:nvCxnSpPr>
        <p:spPr>
          <a:xfrm flipV="1">
            <a:off x="8878664" y="7422443"/>
            <a:ext cx="1" cy="643362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8B885-B83A-4C50-B4B2-C9BF099281EB}"/>
              </a:ext>
            </a:extLst>
          </p:cNvPr>
          <p:cNvSpPr txBox="1"/>
          <p:nvPr/>
        </p:nvSpPr>
        <p:spPr>
          <a:xfrm>
            <a:off x="5566296" y="8065805"/>
            <a:ext cx="6480720" cy="1087477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Results of JUnit Tests (they were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also printed to the console)</a:t>
            </a:r>
            <a:endParaRPr kumimoji="0" lang="en-IE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073FF-FD20-4A5C-9622-BAB72329F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76" y="2188440"/>
            <a:ext cx="6084394" cy="2301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FC131-254F-47B1-9496-0165A35DD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754" y="4910522"/>
            <a:ext cx="9474153" cy="2511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7B4541-A7A6-40E3-B777-6D8DF0117BA1}"/>
              </a:ext>
            </a:extLst>
          </p:cNvPr>
          <p:cNvSpPr/>
          <p:nvPr/>
        </p:nvSpPr>
        <p:spPr>
          <a:xfrm>
            <a:off x="167734" y="8333184"/>
            <a:ext cx="3598362" cy="45985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0483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/>
              <a:t>Build the Project – target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84351-2ACE-4095-9C0A-5F32E35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24272"/>
            <a:ext cx="3691178" cy="9201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57E5E-A55F-4F1A-97C5-F0ACF41E403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374607" y="5150793"/>
            <a:ext cx="1" cy="1854384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8B885-B83A-4C50-B4B2-C9BF099281EB}"/>
              </a:ext>
            </a:extLst>
          </p:cNvPr>
          <p:cNvSpPr txBox="1"/>
          <p:nvPr/>
        </p:nvSpPr>
        <p:spPr>
          <a:xfrm>
            <a:off x="7161518" y="7005177"/>
            <a:ext cx="2426178" cy="1579920"/>
          </a:xfrm>
          <a:prstGeom prst="rect">
            <a:avLst/>
          </a:prstGeom>
          <a:noFill/>
          <a:ln w="12700" cap="flat">
            <a:solidFill>
              <a:srgbClr val="C0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Compiled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JUnit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Classes</a:t>
            </a:r>
            <a:endParaRPr kumimoji="0" lang="en-IE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FBF88B-EAB0-4C6E-9EBD-0F3583BFB8F1}"/>
              </a:ext>
            </a:extLst>
          </p:cNvPr>
          <p:cNvSpPr/>
          <p:nvPr/>
        </p:nvSpPr>
        <p:spPr>
          <a:xfrm>
            <a:off x="167734" y="8837240"/>
            <a:ext cx="3598362" cy="45985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9C111-C853-4C1D-869E-0D32913F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3301287"/>
            <a:ext cx="801052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737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Running the Project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1927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Running the Jar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531B-B1C6-49C3-A2E8-73F492988CB6}"/>
              </a:ext>
            </a:extLst>
          </p:cNvPr>
          <p:cNvSpPr/>
          <p:nvPr/>
        </p:nvSpPr>
        <p:spPr>
          <a:xfrm>
            <a:off x="571500" y="2572544"/>
            <a:ext cx="1192345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200" dirty="0">
                <a:solidFill>
                  <a:srgbClr val="000000"/>
                </a:solidFill>
                <a:latin typeface="Monaco"/>
              </a:rPr>
              <a:t>java 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cp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 target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/</a:t>
            </a:r>
            <a:r>
              <a:rPr lang="en-IE" sz="3200" dirty="0">
                <a:solidFill>
                  <a:srgbClr val="000088"/>
                </a:solidFill>
                <a:latin typeface="Monaco"/>
              </a:rPr>
              <a:t>my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app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>
                <a:solidFill>
                  <a:srgbClr val="006666"/>
                </a:solidFill>
                <a:latin typeface="Monaco"/>
              </a:rPr>
              <a:t>1.0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SNAPSHOT</a:t>
            </a:r>
            <a:r>
              <a:rPr lang="en-IE" sz="3200" dirty="0">
                <a:solidFill>
                  <a:srgbClr val="666600"/>
                </a:solidFill>
                <a:latin typeface="Monaco"/>
              </a:rPr>
              <a:t>.</a:t>
            </a:r>
            <a:r>
              <a:rPr lang="en-IE" sz="3200" dirty="0">
                <a:solidFill>
                  <a:srgbClr val="000000"/>
                </a:solidFill>
                <a:latin typeface="Monaco"/>
              </a:rPr>
              <a:t>jar 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com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mycompany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200" dirty="0" err="1">
                <a:solidFill>
                  <a:srgbClr val="000000"/>
                </a:solidFill>
                <a:latin typeface="Monaco"/>
              </a:rPr>
              <a:t>app</a:t>
            </a:r>
            <a:r>
              <a:rPr lang="en-IE" sz="32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200" dirty="0" err="1">
                <a:solidFill>
                  <a:srgbClr val="660066"/>
                </a:solidFill>
                <a:latin typeface="Monaco"/>
              </a:rPr>
              <a:t>App</a:t>
            </a:r>
            <a:endParaRPr lang="en-IE" sz="32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16476-73DB-4D0F-9258-DC6286A3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5" y="3580656"/>
            <a:ext cx="11963400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0660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Generating the Site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638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BF300-8BBE-4562-B769-CE665C29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Installing Maven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744B-5C20-434A-B3F9-063EE5D5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IE" i="1" dirty="0">
                <a:solidFill>
                  <a:srgbClr val="7030A0"/>
                </a:solidFill>
              </a:rPr>
              <a:t>Maven is a Java tool, so you must have </a:t>
            </a:r>
            <a:r>
              <a:rPr lang="en-IE" i="1" dirty="0">
                <a:solidFill>
                  <a:srgbClr val="7030A0"/>
                </a:solidFill>
                <a:hlinkClick r:id="rId2"/>
              </a:rPr>
              <a:t>Java</a:t>
            </a:r>
            <a:r>
              <a:rPr lang="en-IE" i="1" dirty="0">
                <a:solidFill>
                  <a:srgbClr val="7030A0"/>
                </a:solidFill>
              </a:rPr>
              <a:t> installed in order to proceed.</a:t>
            </a:r>
            <a:endParaRPr lang="en-IE" b="1" i="1" dirty="0"/>
          </a:p>
          <a:p>
            <a:pPr marL="514350" indent="-514350">
              <a:buFont typeface="+mj-lt"/>
              <a:buAutoNum type="arabicPeriod"/>
            </a:pPr>
            <a:r>
              <a:rPr lang="en-IE" b="1" i="1" dirty="0"/>
              <a:t>Download Maven (Binary archive): </a:t>
            </a:r>
            <a:r>
              <a:rPr lang="en-IE" dirty="0">
                <a:hlinkClick r:id="rId3"/>
              </a:rPr>
              <a:t>http://maven.apache.org/download.html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endParaRPr lang="en-IE" i="1" dirty="0"/>
          </a:p>
          <a:p>
            <a:pPr marL="514350" indent="-514350">
              <a:buFont typeface="+mj-lt"/>
              <a:buAutoNum type="arabicPeriod"/>
            </a:pPr>
            <a:endParaRPr lang="en-IE" sz="800" i="1" dirty="0"/>
          </a:p>
          <a:p>
            <a:pPr marL="514350" indent="-514350">
              <a:buFont typeface="+mj-lt"/>
              <a:buAutoNum type="arabicPeriod"/>
            </a:pPr>
            <a:r>
              <a:rPr lang="en-IE" b="1" i="1" dirty="0"/>
              <a:t>Install Maven:  </a:t>
            </a:r>
            <a:r>
              <a:rPr lang="en-IE" dirty="0">
                <a:hlinkClick r:id="rId4"/>
              </a:rPr>
              <a:t>http://maven.apache.org/install.html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473AD-F8EB-47BC-890C-4084119BB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65" y="4084712"/>
            <a:ext cx="7791450" cy="1552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605C5-2AE8-4551-86B5-8C7D3D9FD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65" y="6821016"/>
            <a:ext cx="11798339" cy="1224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B2A473-A47B-4A54-B179-1F112ADD1B9F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7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7014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a Site for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531B-B1C6-49C3-A2E8-73F492988CB6}"/>
              </a:ext>
            </a:extLst>
          </p:cNvPr>
          <p:cNvSpPr/>
          <p:nvPr/>
        </p:nvSpPr>
        <p:spPr>
          <a:xfrm>
            <a:off x="10534848" y="1065664"/>
            <a:ext cx="17780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site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BBB93-85D0-42A6-8C82-2285D4A8A916}"/>
              </a:ext>
            </a:extLst>
          </p:cNvPr>
          <p:cNvSpPr/>
          <p:nvPr/>
        </p:nvSpPr>
        <p:spPr>
          <a:xfrm>
            <a:off x="2253928" y="2068488"/>
            <a:ext cx="869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400" dirty="0">
                <a:solidFill>
                  <a:srgbClr val="333333"/>
                </a:solidFill>
                <a:latin typeface="Helvetica Neue"/>
              </a:rPr>
              <a:t>generates a site based upon information on the project's </a:t>
            </a:r>
            <a:r>
              <a:rPr lang="en-IE" sz="2400" dirty="0" err="1">
                <a:solidFill>
                  <a:srgbClr val="333333"/>
                </a:solidFill>
                <a:latin typeface="Helvetica Neue"/>
              </a:rPr>
              <a:t>pom</a:t>
            </a:r>
            <a:r>
              <a:rPr lang="en-IE" sz="2400" dirty="0">
                <a:solidFill>
                  <a:srgbClr val="333333"/>
                </a:solidFill>
                <a:latin typeface="Helvetica Neue"/>
              </a:rPr>
              <a:t>. </a:t>
            </a:r>
            <a:endParaRPr lang="en-I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E11A2-5558-4D94-92EB-CEAB3C13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"/>
          <a:stretch/>
        </p:blipFill>
        <p:spPr>
          <a:xfrm>
            <a:off x="571500" y="2644552"/>
            <a:ext cx="13004800" cy="8696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5094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a Site for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531B-B1C6-49C3-A2E8-73F492988CB6}"/>
              </a:ext>
            </a:extLst>
          </p:cNvPr>
          <p:cNvSpPr/>
          <p:nvPr/>
        </p:nvSpPr>
        <p:spPr>
          <a:xfrm>
            <a:off x="10534848" y="1065664"/>
            <a:ext cx="17780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site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6D60C-3CBB-4AED-8D6D-1513EC71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2" y="2240737"/>
            <a:ext cx="4320480" cy="4373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15E46D-3076-46CB-A7AD-EC8ABFFDEBA5}"/>
              </a:ext>
            </a:extLst>
          </p:cNvPr>
          <p:cNvSpPr/>
          <p:nvPr/>
        </p:nvSpPr>
        <p:spPr>
          <a:xfrm>
            <a:off x="815806" y="4804792"/>
            <a:ext cx="3598362" cy="459853"/>
          </a:xfrm>
          <a:prstGeom prst="round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0EE88-D1C7-4409-A35C-B328D4975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63" y="2860576"/>
            <a:ext cx="4824536" cy="57944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74B79-6191-4A5C-B5D4-390B77942A98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990232" y="4427242"/>
            <a:ext cx="1535331" cy="133054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409372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a Site for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531B-B1C6-49C3-A2E8-73F492988CB6}"/>
              </a:ext>
            </a:extLst>
          </p:cNvPr>
          <p:cNvSpPr/>
          <p:nvPr/>
        </p:nvSpPr>
        <p:spPr>
          <a:xfrm>
            <a:off x="10534848" y="1065664"/>
            <a:ext cx="17780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site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3F42D-5511-4515-AF22-59F9E547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2" y="2212504"/>
            <a:ext cx="12229115" cy="7073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339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Generating a Site for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A531B-B1C6-49C3-A2E8-73F492988CB6}"/>
              </a:ext>
            </a:extLst>
          </p:cNvPr>
          <p:cNvSpPr/>
          <p:nvPr/>
        </p:nvSpPr>
        <p:spPr>
          <a:xfrm>
            <a:off x="10534848" y="1065664"/>
            <a:ext cx="17780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site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C0F19-86F0-4C75-88D9-B8D01D0D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6" y="2212504"/>
            <a:ext cx="12356728" cy="7049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8682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Importing into Eclipse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5732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92DE-BEF1-4613-92DE-949CF967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Import into Eclipse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02FE-4CBE-4C98-B035-2B59CB75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744" y="2356520"/>
            <a:ext cx="5256584" cy="6565900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ym typeface="Wingdings" panose="05000000000000000000" pitchFamily="2" charset="2"/>
              </a:rPr>
              <a:t>Menu Items:</a:t>
            </a:r>
          </a:p>
          <a:p>
            <a:pPr marL="0" indent="0">
              <a:buNone/>
            </a:pP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lang="en-IE" dirty="0"/>
              <a:t>File </a:t>
            </a:r>
          </a:p>
          <a:p>
            <a:pPr marL="0" indent="0">
              <a:buNone/>
            </a:pPr>
            <a:r>
              <a:rPr lang="en-IE" dirty="0">
                <a:sym typeface="Wingdings" panose="05000000000000000000" pitchFamily="2" charset="2"/>
              </a:rPr>
              <a:t> Import…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5E9C2-68AF-4AE0-A308-39E14D6D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68" y="2068488"/>
            <a:ext cx="8356288" cy="75940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16903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92DE-BEF1-4613-92DE-949CF967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Import into Eclipse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E5916-3D71-4A3D-BECC-2A3BDCE7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16" y="2140496"/>
            <a:ext cx="7688884" cy="742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22392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92DE-BEF1-4613-92DE-949CF967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Eclipse Project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BAB69-258C-4335-ADF5-FB87925B6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8"/>
          <a:stretch/>
        </p:blipFill>
        <p:spPr>
          <a:xfrm>
            <a:off x="2974008" y="2212504"/>
            <a:ext cx="7261101" cy="73448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06615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9338-AD2B-4105-908E-D8ECB9C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Deprecated command…you might need this approach if you are working with an older version of Eclipse!</a:t>
            </a:r>
            <a:endParaRPr lang="en-IE" sz="4000" b="1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4551C-BA9F-4868-AD3D-44A3ED3CC224}"/>
              </a:ext>
            </a:extLst>
          </p:cNvPr>
          <p:cNvSpPr/>
          <p:nvPr/>
        </p:nvSpPr>
        <p:spPr>
          <a:xfrm>
            <a:off x="741760" y="4228728"/>
            <a:ext cx="115212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endParaRPr lang="en-IE" sz="3200" dirty="0"/>
          </a:p>
          <a:p>
            <a:pPr lvl="0">
              <a:defRPr sz="1800"/>
            </a:pPr>
            <a:r>
              <a:rPr lang="en-IE" sz="3200" dirty="0"/>
              <a:t>Generates the ‘.project’ and ‘.</a:t>
            </a:r>
            <a:r>
              <a:rPr lang="en-IE" sz="3200" dirty="0" err="1"/>
              <a:t>classpath</a:t>
            </a:r>
            <a:r>
              <a:rPr lang="en-IE" sz="3200" dirty="0"/>
              <a:t>’ Eclipse uses to specify project name, structure and dependencies.</a:t>
            </a:r>
          </a:p>
          <a:p>
            <a:pPr lvl="0">
              <a:defRPr sz="1800"/>
            </a:pPr>
            <a:endParaRPr lang="en-IE" sz="3200" dirty="0"/>
          </a:p>
          <a:p>
            <a:pPr lvl="0">
              <a:defRPr sz="1800"/>
            </a:pPr>
            <a:r>
              <a:rPr lang="en-IE" sz="3200" dirty="0"/>
              <a:t>The project can then be ‘imported’ into eclipse.</a:t>
            </a:r>
          </a:p>
          <a:p>
            <a:pPr lvl="0">
              <a:defRPr sz="1800"/>
            </a:pPr>
            <a:endParaRPr lang="en-IE" sz="3200" dirty="0"/>
          </a:p>
          <a:p>
            <a:pPr lvl="0">
              <a:defRPr sz="1800"/>
            </a:pPr>
            <a:r>
              <a:rPr lang="en-IE" sz="3200" i="1" dirty="0"/>
              <a:t>Note: you also use this command to refresh the project in Eclipse.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0ADD2-01CE-462B-8FF4-E2B7A5B6FB2C}"/>
              </a:ext>
            </a:extLst>
          </p:cNvPr>
          <p:cNvSpPr/>
          <p:nvPr/>
        </p:nvSpPr>
        <p:spPr>
          <a:xfrm>
            <a:off x="4414168" y="3508648"/>
            <a:ext cx="380905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eclipse:eclipse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040699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A2C-B6F2-4CB8-93F9-08A784D1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Format / Refresh as Eclipse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8FFDC-99E1-4D96-B706-D5547AE1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7" y="2212504"/>
            <a:ext cx="11482685" cy="7071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D37A4F-CD3E-470C-A83C-6FA21B1F1E94}"/>
              </a:ext>
            </a:extLst>
          </p:cNvPr>
          <p:cNvSpPr/>
          <p:nvPr/>
        </p:nvSpPr>
        <p:spPr>
          <a:xfrm>
            <a:off x="8806656" y="1000356"/>
            <a:ext cx="380905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eclipse:eclipse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3060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C2A1-74F8-4B21-8D18-D4C2DD59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Verifying the Install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EA9CA-9107-4764-BE56-1E1758C2AE45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694F2-E56E-461E-9E0E-E5D012CE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2" y="3796680"/>
            <a:ext cx="12767096" cy="4832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7CC55-1D4E-4984-9A12-B6940A505AF4}"/>
              </a:ext>
            </a:extLst>
          </p:cNvPr>
          <p:cNvSpPr txBox="1"/>
          <p:nvPr/>
        </p:nvSpPr>
        <p:spPr>
          <a:xfrm>
            <a:off x="5062240" y="2860576"/>
            <a:ext cx="3096344" cy="656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3600" dirty="0" err="1">
                <a:solidFill>
                  <a:srgbClr val="000000"/>
                </a:solidFill>
              </a:rPr>
              <a:t>m</a:t>
            </a:r>
            <a:r>
              <a:rPr kumimoji="0" lang="en-IE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vn</a:t>
            </a: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235253015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Labs this week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4815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80A-5F4D-4A2C-BE04-305F6700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Maven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7B9A-6E42-4B88-B63D-7DAFBF216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IE" dirty="0"/>
              <a:t>Verify your Maven Installation is ok (installed in a previous lab)</a:t>
            </a:r>
          </a:p>
          <a:p>
            <a:pPr>
              <a:spcBef>
                <a:spcPts val="1800"/>
              </a:spcBef>
            </a:pPr>
            <a:endParaRPr lang="en-IE" dirty="0"/>
          </a:p>
          <a:p>
            <a:pPr>
              <a:spcBef>
                <a:spcPts val="1800"/>
              </a:spcBef>
            </a:pPr>
            <a:r>
              <a:rPr lang="en-IE" dirty="0"/>
              <a:t>Build the </a:t>
            </a:r>
            <a:r>
              <a:rPr lang="en-IE" b="1" dirty="0">
                <a:solidFill>
                  <a:srgbClr val="FF0000"/>
                </a:solidFill>
              </a:rPr>
              <a:t>my-app </a:t>
            </a:r>
            <a:r>
              <a:rPr lang="en-IE" dirty="0"/>
              <a:t>Java Project we just looked at.</a:t>
            </a:r>
          </a:p>
          <a:p>
            <a:pPr>
              <a:spcBef>
                <a:spcPts val="1800"/>
              </a:spcBef>
            </a:pPr>
            <a:endParaRPr lang="en-IE" dirty="0"/>
          </a:p>
          <a:p>
            <a:pPr>
              <a:spcBef>
                <a:spcPts val="1800"/>
              </a:spcBef>
            </a:pPr>
            <a:r>
              <a:rPr lang="en-IE" dirty="0"/>
              <a:t>Pacemaker-console: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Create an empty Maven Java Project called </a:t>
            </a:r>
            <a:r>
              <a:rPr lang="en-IE" b="1" dirty="0"/>
              <a:t>pacemaker-console-maven.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Copy the existing pacemaker files into the pacemaker-console-maven project.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Edit pom.xml to incorporate required dependencies (both remote and local).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Build, package and run pacemaker-console-maven.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Write a script to simply running pacemaker-console-maven.</a:t>
            </a:r>
          </a:p>
          <a:p>
            <a:pPr lvl="1">
              <a:spcBef>
                <a:spcPts val="1200"/>
              </a:spcBef>
            </a:pPr>
            <a:r>
              <a:rPr lang="en-IE" dirty="0"/>
              <a:t>Include JUnit5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1411056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1E08CD-188A-4638-86C4-20394390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40" y="5009579"/>
            <a:ext cx="6073564" cy="2016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5CFC4-055C-44FF-ACD2-AEFDAA2D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60" y="7325071"/>
            <a:ext cx="5541688" cy="18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4184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92E-37A5-4B34-8C1F-6F3390F5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good video on Eclipse Oxygen and Code Coverage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C9E73-AC72-41A4-9EA1-A9A41C91BF5A}"/>
              </a:ext>
            </a:extLst>
          </p:cNvPr>
          <p:cNvSpPr/>
          <p:nvPr/>
        </p:nvSpPr>
        <p:spPr>
          <a:xfrm>
            <a:off x="2613968" y="7685112"/>
            <a:ext cx="826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800" dirty="0">
                <a:hlinkClick r:id="rId2"/>
              </a:rPr>
              <a:t>https://www.youtube.com/watch?v=p_mVa9iNmzk</a:t>
            </a:r>
            <a:r>
              <a:rPr lang="en-IE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CF35-F325-4078-AF8C-C33456380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2" y="2762250"/>
            <a:ext cx="111156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44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Creating a Java Archetype Project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787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A1AD0-689D-445F-A905-127953BFEFF5}"/>
              </a:ext>
            </a:extLst>
          </p:cNvPr>
          <p:cNvSpPr/>
          <p:nvPr/>
        </p:nvSpPr>
        <p:spPr>
          <a:xfrm>
            <a:off x="1317824" y="358065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com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mycompany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app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88"/>
                </a:solidFill>
                <a:latin typeface="Monaco"/>
              </a:rPr>
              <a:t>my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app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88"/>
                </a:solidFill>
                <a:latin typeface="Monaco"/>
              </a:rPr>
              <a:t>false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601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4B0BDB-182F-4AC2-9B41-32FD931F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67"/>
            <a:ext cx="13004800" cy="90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830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</a:t>
            </a:r>
            <a:br>
              <a:rPr lang="en-IE" dirty="0"/>
            </a:br>
            <a:r>
              <a:rPr lang="en-IE" dirty="0"/>
              <a:t>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C7B29-CE98-4407-ADC9-39B96BACA5F1}"/>
              </a:ext>
            </a:extLst>
          </p:cNvPr>
          <p:cNvSpPr/>
          <p:nvPr/>
        </p:nvSpPr>
        <p:spPr>
          <a:xfrm>
            <a:off x="969365" y="610093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com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mycompany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app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chemeClr val="tx1"/>
                </a:solidFill>
                <a:latin typeface="Monaco"/>
              </a:rPr>
              <a:t>my-app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maven-archetype-</a:t>
            </a:r>
            <a:r>
              <a:rPr lang="en-IE" sz="3600" b="1" dirty="0" err="1">
                <a:solidFill>
                  <a:srgbClr val="FF0000"/>
                </a:solidFill>
                <a:latin typeface="Monaco"/>
              </a:rPr>
              <a:t>quickstart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88"/>
                </a:solidFill>
                <a:latin typeface="Monaco"/>
              </a:rPr>
              <a:t>false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E5CA8-7E9C-4705-8FD6-1A022B001134}"/>
              </a:ext>
            </a:extLst>
          </p:cNvPr>
          <p:cNvSpPr/>
          <p:nvPr/>
        </p:nvSpPr>
        <p:spPr>
          <a:xfrm>
            <a:off x="994071" y="3504580"/>
            <a:ext cx="4877965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defRPr sz="1800"/>
            </a:pPr>
            <a:r>
              <a:rPr lang="en-IE" sz="3600" dirty="0"/>
              <a:t>Folder structure for ‘</a:t>
            </a:r>
            <a:r>
              <a:rPr lang="en-IE" sz="3600" dirty="0" err="1"/>
              <a:t>quickstart</a:t>
            </a:r>
            <a:r>
              <a:rPr lang="en-IE" sz="3600" dirty="0"/>
              <a:t>’ archetype, which is the Java sample project.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5BD60-6416-410D-9563-F696DB10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0" y="218976"/>
            <a:ext cx="5669960" cy="5722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29544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CF1A-119F-4915-8442-A7CED22F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Java Project </a:t>
            </a:r>
            <a:br>
              <a:rPr lang="en-IE" dirty="0"/>
            </a:br>
            <a:r>
              <a:rPr lang="en-IE" dirty="0"/>
              <a:t>(using Archetypes)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038B-46FA-451F-8154-4EA6D7115984}"/>
              </a:ext>
            </a:extLst>
          </p:cNvPr>
          <p:cNvSpPr/>
          <p:nvPr/>
        </p:nvSpPr>
        <p:spPr>
          <a:xfrm>
            <a:off x="3694088" y="9424337"/>
            <a:ext cx="5243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http://maven.apache.org/guides/getting-started/maven-in-five-minutes.html</a:t>
            </a:r>
            <a:r>
              <a:rPr lang="en-I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C7B29-CE98-4407-ADC9-39B96BACA5F1}"/>
              </a:ext>
            </a:extLst>
          </p:cNvPr>
          <p:cNvSpPr/>
          <p:nvPr/>
        </p:nvSpPr>
        <p:spPr>
          <a:xfrm>
            <a:off x="969365" y="6100936"/>
            <a:ext cx="1069318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3600" dirty="0" err="1">
                <a:solidFill>
                  <a:srgbClr val="000000"/>
                </a:solidFill>
                <a:latin typeface="Monaco"/>
              </a:rPr>
              <a:t>mvn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: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generate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DgroupId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com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mycompany</a:t>
            </a:r>
            <a:r>
              <a:rPr lang="en-IE" sz="3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app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b="1" dirty="0">
                <a:solidFill>
                  <a:srgbClr val="FF0000"/>
                </a:solidFill>
                <a:latin typeface="Monaco"/>
              </a:rPr>
              <a:t>my-app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DarchetypeArtifactId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maven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archetype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000000"/>
                </a:solidFill>
                <a:latin typeface="Monaco"/>
              </a:rPr>
              <a:t>quickstart</a:t>
            </a:r>
            <a:r>
              <a:rPr lang="en-IE" sz="3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algn="l"/>
            <a:r>
              <a:rPr lang="en-IE" sz="36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-</a:t>
            </a:r>
            <a:r>
              <a:rPr lang="en-IE" sz="3600" dirty="0" err="1">
                <a:solidFill>
                  <a:srgbClr val="660066"/>
                </a:solidFill>
                <a:latin typeface="Monaco"/>
              </a:rPr>
              <a:t>DinteractiveMode</a:t>
            </a:r>
            <a:r>
              <a:rPr lang="en-IE" sz="3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IE" sz="3600" dirty="0">
                <a:solidFill>
                  <a:srgbClr val="000088"/>
                </a:solidFill>
                <a:latin typeface="Monaco"/>
              </a:rPr>
              <a:t>false</a:t>
            </a:r>
            <a:endParaRPr lang="en-IE" sz="3600" b="0" i="0" dirty="0">
              <a:solidFill>
                <a:srgbClr val="404040"/>
              </a:solidFill>
              <a:effectLst/>
              <a:latin typeface="Monac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86F15-2F5C-4D0B-AA5B-AD59B3133494}"/>
              </a:ext>
            </a:extLst>
          </p:cNvPr>
          <p:cNvSpPr/>
          <p:nvPr/>
        </p:nvSpPr>
        <p:spPr>
          <a:xfrm>
            <a:off x="948306" y="4058578"/>
            <a:ext cx="411393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1500"/>
              </a:spcBef>
              <a:defRPr sz="1800"/>
            </a:pPr>
            <a:r>
              <a:rPr lang="en-IE" sz="3600" dirty="0"/>
              <a:t>The base directory name is taken from </a:t>
            </a:r>
            <a:r>
              <a:rPr lang="en-IE" sz="3600" dirty="0" err="1"/>
              <a:t>artifactid</a:t>
            </a:r>
            <a:r>
              <a:rPr lang="en-IE" sz="36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6B52B-5EFC-45C3-8C68-EE2F765A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0" y="218976"/>
            <a:ext cx="5669960" cy="57222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C40532-F502-4FE3-BACB-880CB84ED7B0}"/>
              </a:ext>
            </a:extLst>
          </p:cNvPr>
          <p:cNvCxnSpPr>
            <a:cxnSpLocks/>
          </p:cNvCxnSpPr>
          <p:nvPr/>
        </p:nvCxnSpPr>
        <p:spPr>
          <a:xfrm flipH="1">
            <a:off x="5206256" y="412304"/>
            <a:ext cx="2088232" cy="6912768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17149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971</Words>
  <Application>Microsoft Office PowerPoint</Application>
  <PresentationFormat>Custom</PresentationFormat>
  <Paragraphs>198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</vt:lpstr>
      <vt:lpstr>Arial Unicode MS</vt:lpstr>
      <vt:lpstr>Helvetica</vt:lpstr>
      <vt:lpstr>Helvetica Neue</vt:lpstr>
      <vt:lpstr>Helvetica Neue Light</vt:lpstr>
      <vt:lpstr>Helvetica Neue UltraLight</vt:lpstr>
      <vt:lpstr>inherit</vt:lpstr>
      <vt:lpstr>Lucida Grande</vt:lpstr>
      <vt:lpstr>Monaco</vt:lpstr>
      <vt:lpstr>Wingdings</vt:lpstr>
      <vt:lpstr>ModernPortfolio</vt:lpstr>
      <vt:lpstr>Maven Example &amp; Labs</vt:lpstr>
      <vt:lpstr>PowerPoint Presentation</vt:lpstr>
      <vt:lpstr>Installing Maven</vt:lpstr>
      <vt:lpstr>Verifying the Install</vt:lpstr>
      <vt:lpstr>PowerPoint Presentation</vt:lpstr>
      <vt:lpstr>Creating a Java Project (using Archetypes)</vt:lpstr>
      <vt:lpstr>PowerPoint Presentation</vt:lpstr>
      <vt:lpstr>Creating a Java Project  (using Archetypes)</vt:lpstr>
      <vt:lpstr>Creating a Java Project  (using Archetypes)</vt:lpstr>
      <vt:lpstr>Creating a Java Project  (using Archetypes)</vt:lpstr>
      <vt:lpstr>Creating a Java Project  (using Archetypes)</vt:lpstr>
      <vt:lpstr>Creating a Java Project  (using Archetypes)</vt:lpstr>
      <vt:lpstr>PowerPoint Presentation</vt:lpstr>
      <vt:lpstr>pom.xml</vt:lpstr>
      <vt:lpstr>pom.xml</vt:lpstr>
      <vt:lpstr>pom.xml</vt:lpstr>
      <vt:lpstr>pom.xml</vt:lpstr>
      <vt:lpstr>pom.xml</vt:lpstr>
      <vt:lpstr>PowerPoint Presentation</vt:lpstr>
      <vt:lpstr>RECAP – Build LifeCycle</vt:lpstr>
      <vt:lpstr>Build the Project (1 of 2)</vt:lpstr>
      <vt:lpstr>Build the Project (2 of 2)</vt:lpstr>
      <vt:lpstr>Build the Project – target directory</vt:lpstr>
      <vt:lpstr>Build the Project – target directory</vt:lpstr>
      <vt:lpstr>Build the Project – target directory</vt:lpstr>
      <vt:lpstr>Build the Project – target directory</vt:lpstr>
      <vt:lpstr>PowerPoint Presentation</vt:lpstr>
      <vt:lpstr>Running the Jar file</vt:lpstr>
      <vt:lpstr>PowerPoint Presentation</vt:lpstr>
      <vt:lpstr>Generating a Site for the App</vt:lpstr>
      <vt:lpstr>Generating a Site for the App</vt:lpstr>
      <vt:lpstr>Generating a Site for the App</vt:lpstr>
      <vt:lpstr>Generating a Site for the App</vt:lpstr>
      <vt:lpstr>PowerPoint Presentation</vt:lpstr>
      <vt:lpstr>Import into Eclipse</vt:lpstr>
      <vt:lpstr>Import into Eclipse</vt:lpstr>
      <vt:lpstr>Eclipse Project Structure</vt:lpstr>
      <vt:lpstr>Deprecated command…you might need this approach if you are working with an older version of Eclipse!</vt:lpstr>
      <vt:lpstr>Format / Refresh as Eclipse Project</vt:lpstr>
      <vt:lpstr>PowerPoint Presentation</vt:lpstr>
      <vt:lpstr>Maven Labs</vt:lpstr>
      <vt:lpstr>PowerPoint Presentation</vt:lpstr>
      <vt:lpstr>A good video on Eclipse Oxygen and Code Coverage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48</cp:revision>
  <dcterms:modified xsi:type="dcterms:W3CDTF">2017-10-20T11:49:37Z</dcterms:modified>
</cp:coreProperties>
</file>