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429" r:id="rId4"/>
    <p:sldId id="612" r:id="rId5"/>
    <p:sldId id="430" r:id="rId6"/>
    <p:sldId id="517" r:id="rId7"/>
    <p:sldId id="432" r:id="rId8"/>
    <p:sldId id="433" r:id="rId9"/>
    <p:sldId id="561" r:id="rId10"/>
    <p:sldId id="613" r:id="rId11"/>
    <p:sldId id="434" r:id="rId12"/>
    <p:sldId id="435" r:id="rId13"/>
    <p:sldId id="436" r:id="rId14"/>
    <p:sldId id="437" r:id="rId15"/>
    <p:sldId id="438" r:id="rId16"/>
    <p:sldId id="447" r:id="rId17"/>
    <p:sldId id="446" r:id="rId18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03"/>
    <a:srgbClr val="0E9647"/>
    <a:srgbClr val="04BCD5"/>
    <a:srgbClr val="EDEDED"/>
    <a:srgbClr val="194699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8"/>
    <p:restoredTop sz="90261"/>
  </p:normalViewPr>
  <p:slideViewPr>
    <p:cSldViewPr snapToGrid="0" snapToObjects="1">
      <p:cViewPr varScale="1">
        <p:scale>
          <a:sx n="271" d="100"/>
          <a:sy n="271" d="100"/>
        </p:scale>
        <p:origin x="47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heard</a:t>
            </a:r>
            <a:r>
              <a:rPr lang="en-US" baseline="0" dirty="0"/>
              <a:t> a lot of fuss about firebase now. What is it actually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686BEE1-AA54-477F-BFBB-94509BC715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just the beginning phase,</a:t>
            </a:r>
            <a:r>
              <a:rPr lang="en-US" baseline="0" dirty="0"/>
              <a:t> when you start development, you will start thinking about</a:t>
            </a:r>
            <a:r>
              <a:rPr lang="mr-IN" baseline="0" dirty="0"/>
              <a:t>…</a:t>
            </a:r>
            <a:r>
              <a:rPr lang="en-US" baseline="0" dirty="0"/>
              <a:t>&lt;next slide&gt;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686BEE1-AA54-477F-BFBB-94509BC715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Donation Web App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FA1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Donation Web App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68A579-84BA-F04C-8519-78595B3C4A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36" y="111367"/>
            <a:ext cx="469456" cy="4694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000" dirty="0"/>
            </a:br>
            <a:r>
              <a:rPr lang="en-US" sz="3000" dirty="0"/>
              <a:t>Why use Firebase?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45AA8-5FBB-F747-8444-4764D0399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78" y="696516"/>
            <a:ext cx="3529043" cy="35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240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</a:t>
            </a:r>
            <a:r>
              <a:rPr lang="mr-IN" dirty="0"/>
              <a:t>…</a:t>
            </a:r>
            <a:r>
              <a:rPr lang="en-US" dirty="0"/>
              <a:t> You have an Idea For An App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72" y="1200152"/>
            <a:ext cx="8227457" cy="514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people think</a:t>
            </a:r>
            <a:r>
              <a:rPr lang="mr-IN" dirty="0"/>
              <a:t>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18" y="1714501"/>
            <a:ext cx="3351927" cy="2901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272" y="2571750"/>
            <a:ext cx="3199567" cy="606923"/>
          </a:xfrm>
          <a:prstGeom prst="rect">
            <a:avLst/>
          </a:prstGeom>
          <a:noFill/>
        </p:spPr>
        <p:txBody>
          <a:bodyPr wrap="square" lIns="86576" tIns="43288" rIns="86576" bIns="43288" rtlCol="0">
            <a:spAutoFit/>
          </a:bodyPr>
          <a:lstStyle/>
          <a:p>
            <a:r>
              <a:rPr lang="en-US" sz="1688" b="1" dirty="0"/>
              <a:t>Create an android app? what’s the big deal??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64886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 For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14" y="1055078"/>
            <a:ext cx="1828324" cy="5143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 Reality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" y="1912327"/>
            <a:ext cx="1980684" cy="171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38" y="1055077"/>
            <a:ext cx="2971026" cy="2571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74" y="2769577"/>
            <a:ext cx="1542648" cy="17804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367" y="2176096"/>
            <a:ext cx="3250353" cy="28135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4292" y="3079237"/>
            <a:ext cx="1066523" cy="375962"/>
          </a:xfrm>
          <a:prstGeom prst="rect">
            <a:avLst/>
          </a:prstGeom>
          <a:noFill/>
        </p:spPr>
        <p:txBody>
          <a:bodyPr wrap="square" lIns="86576" tIns="43288" rIns="86576" bIns="43288" rtlCol="0">
            <a:spAutoFit/>
          </a:bodyPr>
          <a:lstStyle/>
          <a:p>
            <a:r>
              <a:rPr lang="en-US" sz="1875" dirty="0"/>
              <a:t>Android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5561" y="3560884"/>
            <a:ext cx="1066523" cy="375962"/>
          </a:xfrm>
          <a:prstGeom prst="rect">
            <a:avLst/>
          </a:prstGeom>
          <a:noFill/>
        </p:spPr>
        <p:txBody>
          <a:bodyPr wrap="square" lIns="86576" tIns="43288" rIns="86576" bIns="43288" rtlCol="0">
            <a:spAutoFit/>
          </a:bodyPr>
          <a:lstStyle/>
          <a:p>
            <a:pPr algn="ctr"/>
            <a:r>
              <a:rPr lang="en-US" sz="1875" dirty="0" err="1"/>
              <a:t>iOS</a:t>
            </a:r>
            <a:endParaRPr lang="en-US" sz="1875" dirty="0"/>
          </a:p>
        </p:txBody>
      </p:sp>
      <p:sp>
        <p:nvSpPr>
          <p:cNvPr id="13" name="TextBox 12"/>
          <p:cNvSpPr txBox="1"/>
          <p:nvPr/>
        </p:nvSpPr>
        <p:spPr>
          <a:xfrm>
            <a:off x="4061907" y="1252904"/>
            <a:ext cx="1322030" cy="375962"/>
          </a:xfrm>
          <a:prstGeom prst="rect">
            <a:avLst/>
          </a:prstGeom>
          <a:noFill/>
        </p:spPr>
        <p:txBody>
          <a:bodyPr wrap="square" lIns="86576" tIns="43288" rIns="86576" bIns="43288" rtlCol="0">
            <a:spAutoFit/>
          </a:bodyPr>
          <a:lstStyle/>
          <a:p>
            <a:r>
              <a:rPr lang="en-US" sz="1875" b="1" dirty="0"/>
              <a:t>Web app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9487" y="1958218"/>
            <a:ext cx="1329152" cy="375962"/>
          </a:xfrm>
          <a:prstGeom prst="rect">
            <a:avLst/>
          </a:prstGeom>
          <a:noFill/>
        </p:spPr>
        <p:txBody>
          <a:bodyPr wrap="square" lIns="86576" tIns="43288" rIns="86576" bIns="43288" rtlCol="0">
            <a:spAutoFit/>
          </a:bodyPr>
          <a:lstStyle/>
          <a:p>
            <a:r>
              <a:rPr lang="en-US" sz="1875" dirty="0"/>
              <a:t>backend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0896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72" y="919424"/>
            <a:ext cx="8227457" cy="3481753"/>
          </a:xfrm>
        </p:spPr>
        <p:txBody>
          <a:bodyPr>
            <a:normAutofit/>
          </a:bodyPr>
          <a:lstStyle/>
          <a:p>
            <a:r>
              <a:rPr lang="en-US" sz="2700" dirty="0"/>
              <a:t>That’s a lot to learn</a:t>
            </a:r>
          </a:p>
          <a:p>
            <a:r>
              <a:rPr lang="en-US" sz="2700" dirty="0"/>
              <a:t>A lot of code</a:t>
            </a:r>
          </a:p>
          <a:p>
            <a:r>
              <a:rPr lang="en-US" sz="2700" dirty="0"/>
              <a:t>A lot of concerns</a:t>
            </a:r>
          </a:p>
          <a:p>
            <a:r>
              <a:rPr lang="en-US" sz="2700" dirty="0"/>
              <a:t>A lot of resources</a:t>
            </a:r>
          </a:p>
          <a:p>
            <a:r>
              <a:rPr lang="en-US" sz="2700" dirty="0"/>
              <a:t>A lot of maintenance</a:t>
            </a:r>
          </a:p>
          <a:p>
            <a:r>
              <a:rPr lang="en-US" sz="2700" dirty="0"/>
              <a:t>And the most dangerous of all </a:t>
            </a:r>
            <a:r>
              <a:rPr lang="mr-IN" sz="2700" dirty="0"/>
              <a:t>–</a:t>
            </a:r>
            <a:r>
              <a:rPr lang="en-US" sz="2700" dirty="0"/>
              <a:t> a lot of unknowns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37943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What About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0643155">
            <a:off x="214528" y="2553957"/>
            <a:ext cx="2540876" cy="872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86576" tIns="43288" rIns="86576" bIns="43288">
            <a:spAutoFit/>
          </a:bodyPr>
          <a:lstStyle/>
          <a:p>
            <a:pPr algn="ctr"/>
            <a:r>
              <a:rPr lang="en-US" sz="5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Security</a:t>
            </a:r>
          </a:p>
        </p:txBody>
      </p:sp>
      <p:sp>
        <p:nvSpPr>
          <p:cNvPr id="6" name="Rectangle 5"/>
          <p:cNvSpPr/>
          <p:nvPr/>
        </p:nvSpPr>
        <p:spPr>
          <a:xfrm rot="628618">
            <a:off x="4449395" y="1161675"/>
            <a:ext cx="3161238" cy="8722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6576" tIns="43288" rIns="86576" bIns="43288">
            <a:spAutoFit/>
          </a:bodyPr>
          <a:lstStyle/>
          <a:p>
            <a:pPr algn="ctr"/>
            <a:r>
              <a:rPr lang="en-US" sz="5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Scalability</a:t>
            </a:r>
          </a:p>
        </p:txBody>
      </p:sp>
      <p:sp>
        <p:nvSpPr>
          <p:cNvPr id="8" name="Rectangle 7"/>
          <p:cNvSpPr/>
          <p:nvPr/>
        </p:nvSpPr>
        <p:spPr>
          <a:xfrm rot="722453">
            <a:off x="260025" y="3554600"/>
            <a:ext cx="2213863" cy="8722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86576" tIns="43288" rIns="86576" bIns="43288">
            <a:spAutoFit/>
          </a:bodyPr>
          <a:lstStyle/>
          <a:p>
            <a:pPr algn="ctr"/>
            <a:r>
              <a:rPr lang="en-US" sz="5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Pricing</a:t>
            </a:r>
          </a:p>
        </p:txBody>
      </p:sp>
      <p:sp>
        <p:nvSpPr>
          <p:cNvPr id="9" name="Rectangle 8"/>
          <p:cNvSpPr/>
          <p:nvPr/>
        </p:nvSpPr>
        <p:spPr>
          <a:xfrm rot="20703575">
            <a:off x="5839742" y="2078673"/>
            <a:ext cx="2832623" cy="872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86576" tIns="43288" rIns="86576" bIns="43288">
            <a:spAutoFit/>
          </a:bodyPr>
          <a:lstStyle/>
          <a:p>
            <a:pPr algn="ctr"/>
            <a:r>
              <a:rPr lang="en-US" sz="5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Analytics</a:t>
            </a:r>
          </a:p>
        </p:txBody>
      </p:sp>
      <p:sp>
        <p:nvSpPr>
          <p:cNvPr id="10" name="Rectangle 9"/>
          <p:cNvSpPr/>
          <p:nvPr/>
        </p:nvSpPr>
        <p:spPr>
          <a:xfrm rot="21128758">
            <a:off x="2859323" y="2126323"/>
            <a:ext cx="3052234" cy="8722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86576" tIns="43288" rIns="86576" bIns="43288">
            <a:spAutoFit/>
          </a:bodyPr>
          <a:lstStyle/>
          <a:p>
            <a:pPr algn="ctr"/>
            <a:r>
              <a:rPr lang="en-US" sz="5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Reporting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56295" y="3016388"/>
            <a:ext cx="3887398" cy="8722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86576" tIns="43288" rIns="86576" bIns="43288">
            <a:spAutoFit/>
          </a:bodyPr>
          <a:lstStyle/>
          <a:p>
            <a:pPr algn="ctr"/>
            <a:r>
              <a:rPr lang="en-US" sz="5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Monetization</a:t>
            </a:r>
          </a:p>
        </p:txBody>
      </p:sp>
      <p:sp>
        <p:nvSpPr>
          <p:cNvPr id="12" name="Rectangle 11"/>
          <p:cNvSpPr/>
          <p:nvPr/>
        </p:nvSpPr>
        <p:spPr>
          <a:xfrm rot="467397">
            <a:off x="6717802" y="2979929"/>
            <a:ext cx="2322867" cy="8722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lIns="86576" tIns="43288" rIns="86576" bIns="43288">
            <a:spAutoFit/>
          </a:bodyPr>
          <a:lstStyle/>
          <a:p>
            <a:pPr algn="ctr"/>
            <a:r>
              <a:rPr lang="en-US" sz="5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Testing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577" y="3794181"/>
            <a:ext cx="4723170" cy="872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86576" tIns="43288" rIns="86576" bIns="43288">
            <a:spAutoFit/>
          </a:bodyPr>
          <a:lstStyle/>
          <a:p>
            <a:pPr algn="ctr"/>
            <a:r>
              <a:rPr lang="en-US" sz="5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Authentication</a:t>
            </a:r>
          </a:p>
        </p:txBody>
      </p:sp>
      <p:sp>
        <p:nvSpPr>
          <p:cNvPr id="14" name="Rectangle 13"/>
          <p:cNvSpPr/>
          <p:nvPr/>
        </p:nvSpPr>
        <p:spPr>
          <a:xfrm rot="20963710">
            <a:off x="322848" y="1315837"/>
            <a:ext cx="4070140" cy="8722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86576" tIns="43288" rIns="86576" bIns="43288">
            <a:spAutoFit/>
          </a:bodyPr>
          <a:lstStyle/>
          <a:p>
            <a:pPr algn="ctr"/>
            <a:r>
              <a:rPr lang="en-US" sz="5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Infrastructure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276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 The New Firebase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9" y="864583"/>
            <a:ext cx="7846556" cy="382053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15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062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1850881" y="2654128"/>
            <a:ext cx="7197324" cy="203741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1119188" indent="-1111250" algn="l"/>
            <a:r>
              <a:rPr lang="en-IE" sz="2800" dirty="0">
                <a:hlinkClick r:id="rId2"/>
              </a:rPr>
              <a:t>https://console.firebase.google.com/</a:t>
            </a:r>
            <a:endParaRPr lang="en-IE" sz="2800" dirty="0"/>
          </a:p>
          <a:p>
            <a:pPr marL="1119188" indent="-1111250" algn="l"/>
            <a:r>
              <a:rPr lang="en-IE" sz="2800" dirty="0">
                <a:hlinkClick r:id="rId3"/>
              </a:rPr>
              <a:t>https://firebase.google.com/</a:t>
            </a:r>
            <a:endParaRPr lang="en-IE" sz="2800" dirty="0"/>
          </a:p>
          <a:p>
            <a:pPr marL="1119188" indent="-1111250" algn="l"/>
            <a:endParaRPr lang="en-IE" sz="2800" dirty="0"/>
          </a:p>
          <a:p>
            <a:pPr marL="1119188" indent="-1111250" algn="l"/>
            <a:endParaRPr lang="en-IE" sz="2800" dirty="0"/>
          </a:p>
          <a:p>
            <a:pPr marL="1119188" indent="-1111250" algn="l"/>
            <a:r>
              <a:rPr lang="en-IE" sz="2800" dirty="0"/>
              <a:t>	</a:t>
            </a:r>
          </a:p>
          <a:p>
            <a:pPr marL="1119188" indent="-1111250" algn="l"/>
            <a:br>
              <a:rPr lang="en-IE" sz="2800" dirty="0"/>
            </a:br>
            <a:endParaRPr lang="en-IE" sz="2800" dirty="0"/>
          </a:p>
          <a:p>
            <a:pPr marL="1119188" indent="-1111250" algn="l"/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Donation Web App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000" dirty="0"/>
            </a:br>
            <a:r>
              <a:rPr lang="en-US" sz="3000" dirty="0"/>
              <a:t>Firebase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45AA8-5FBB-F747-8444-4764D0399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78" y="696516"/>
            <a:ext cx="3529043" cy="35290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72" y="939476"/>
            <a:ext cx="4113728" cy="3757785"/>
          </a:xfrm>
        </p:spPr>
        <p:txBody>
          <a:bodyPr>
            <a:normAutofit/>
          </a:bodyPr>
          <a:lstStyle/>
          <a:p>
            <a:r>
              <a:rPr lang="en-US" sz="2700" dirty="0"/>
              <a:t>Firebase history</a:t>
            </a:r>
          </a:p>
          <a:p>
            <a:r>
              <a:rPr lang="en-US" sz="2700" dirty="0"/>
              <a:t>The all new Firebase</a:t>
            </a:r>
          </a:p>
          <a:p>
            <a:r>
              <a:rPr lang="en-US" sz="2700" dirty="0"/>
              <a:t>Real-time database</a:t>
            </a:r>
          </a:p>
          <a:p>
            <a:r>
              <a:rPr lang="en-US" sz="2700" dirty="0"/>
              <a:t>Firestore</a:t>
            </a:r>
          </a:p>
          <a:p>
            <a:r>
              <a:rPr lang="en-US" sz="2700" dirty="0"/>
              <a:t>Authentication</a:t>
            </a:r>
          </a:p>
          <a:p>
            <a:r>
              <a:rPr lang="en-US" sz="2700" dirty="0"/>
              <a:t>Storage</a:t>
            </a:r>
          </a:p>
          <a:p>
            <a:r>
              <a:rPr lang="en-US" sz="2700" dirty="0"/>
              <a:t>Remote config</a:t>
            </a:r>
          </a:p>
          <a:p>
            <a:r>
              <a:rPr lang="en-US" sz="2700" dirty="0"/>
              <a:t>Hosting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1" y="922047"/>
            <a:ext cx="4412892" cy="3857368"/>
          </a:xfrm>
          <a:prstGeom prst="rect">
            <a:avLst/>
          </a:prstGeom>
          <a:ln w="12700">
            <a:miter lim="400000"/>
          </a:ln>
        </p:spPr>
        <p:txBody>
          <a:bodyPr lIns="40814" tIns="40814" rIns="40814" bIns="40814">
            <a:normAutofit/>
          </a:bodyPr>
          <a:lstStyle>
            <a:lvl1pPr marL="389463" indent="-389463">
              <a:spcBef>
                <a:spcPts val="502"/>
              </a:spcBef>
              <a:buClr>
                <a:srgbClr val="008000"/>
              </a:buClr>
              <a:buSzPct val="100000"/>
              <a:buFont typeface="Wingdings"/>
              <a:buChar char="❑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61275" indent="-378645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28760" indent="-363498">
              <a:spcBef>
                <a:spcPts val="502"/>
              </a:spcBef>
              <a:buClr>
                <a:srgbClr val="008000"/>
              </a:buClr>
              <a:buSzPct val="95000"/>
              <a:buFont typeface="Wingdings"/>
              <a:buChar char="⬥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551780" indent="-403888">
              <a:spcBef>
                <a:spcPts val="502"/>
              </a:spcBef>
              <a:buClr>
                <a:srgbClr val="008000"/>
              </a:buClr>
              <a:buSzPct val="65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934411" indent="-403888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317041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699672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08230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46493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/>
            <a:r>
              <a:rPr lang="en-US" sz="2700" dirty="0"/>
              <a:t>Crash reporting</a:t>
            </a:r>
          </a:p>
          <a:p>
            <a:pPr algn="l"/>
            <a:r>
              <a:rPr lang="en-US" sz="2700" dirty="0"/>
              <a:t>Test lab</a:t>
            </a:r>
          </a:p>
          <a:p>
            <a:pPr algn="l"/>
            <a:r>
              <a:rPr lang="en-US" sz="2700" dirty="0"/>
              <a:t>Firebase cloud messaging</a:t>
            </a:r>
          </a:p>
          <a:p>
            <a:pPr algn="l"/>
            <a:r>
              <a:rPr lang="en-US" sz="2700" dirty="0"/>
              <a:t>Dynamic links</a:t>
            </a:r>
          </a:p>
          <a:p>
            <a:pPr algn="l"/>
            <a:r>
              <a:rPr lang="en-US" sz="2700" dirty="0"/>
              <a:t>App indexing</a:t>
            </a:r>
          </a:p>
          <a:p>
            <a:pPr algn="l"/>
            <a:r>
              <a:rPr lang="en-US" sz="2700" dirty="0"/>
              <a:t>Analytics</a:t>
            </a:r>
          </a:p>
          <a:p>
            <a:pPr algn="l"/>
            <a:r>
              <a:rPr lang="en-US" sz="2700" dirty="0"/>
              <a:t>Donation Highlights &amp; Demos along the way</a:t>
            </a:r>
            <a:r>
              <a:rPr lang="mr-IN" sz="2700" dirty="0"/>
              <a:t>…</a:t>
            </a:r>
            <a:endParaRPr lang="en-US" sz="2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53176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72" y="939475"/>
            <a:ext cx="4113728" cy="3839939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Firebase history</a:t>
            </a:r>
          </a:p>
          <a:p>
            <a:r>
              <a:rPr lang="en-US" sz="2700" b="1" dirty="0">
                <a:solidFill>
                  <a:srgbClr val="FF0000"/>
                </a:solidFill>
              </a:rPr>
              <a:t>The all new Firebase</a:t>
            </a:r>
          </a:p>
          <a:p>
            <a:r>
              <a:rPr lang="en-US" sz="2700" b="1" dirty="0">
                <a:solidFill>
                  <a:srgbClr val="FF0000"/>
                </a:solidFill>
              </a:rPr>
              <a:t>Real-time database</a:t>
            </a:r>
          </a:p>
          <a:p>
            <a:r>
              <a:rPr lang="en-US" sz="2700" dirty="0"/>
              <a:t>Firestore</a:t>
            </a:r>
          </a:p>
          <a:p>
            <a:r>
              <a:rPr lang="en-US" sz="2700" b="1" dirty="0">
                <a:solidFill>
                  <a:srgbClr val="FF0000"/>
                </a:solidFill>
              </a:rPr>
              <a:t>Authentication</a:t>
            </a:r>
          </a:p>
          <a:p>
            <a:r>
              <a:rPr lang="en-US" sz="2700" b="1" dirty="0">
                <a:solidFill>
                  <a:srgbClr val="FF0000"/>
                </a:solidFill>
              </a:rPr>
              <a:t>Storage</a:t>
            </a:r>
          </a:p>
          <a:p>
            <a:r>
              <a:rPr lang="en-US" sz="2700" dirty="0"/>
              <a:t>Remote config</a:t>
            </a:r>
          </a:p>
          <a:p>
            <a:r>
              <a:rPr lang="en-US" sz="2700" dirty="0"/>
              <a:t>Hosting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1" y="922047"/>
            <a:ext cx="4412892" cy="3857368"/>
          </a:xfrm>
          <a:prstGeom prst="rect">
            <a:avLst/>
          </a:prstGeom>
          <a:ln w="12700">
            <a:miter lim="400000"/>
          </a:ln>
        </p:spPr>
        <p:txBody>
          <a:bodyPr lIns="40814" tIns="40814" rIns="40814" bIns="40814">
            <a:normAutofit/>
          </a:bodyPr>
          <a:lstStyle>
            <a:lvl1pPr marL="389463" indent="-389463">
              <a:spcBef>
                <a:spcPts val="502"/>
              </a:spcBef>
              <a:buClr>
                <a:srgbClr val="008000"/>
              </a:buClr>
              <a:buSzPct val="100000"/>
              <a:buFont typeface="Wingdings"/>
              <a:buChar char="❑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761275" indent="-378645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128760" indent="-363498">
              <a:spcBef>
                <a:spcPts val="502"/>
              </a:spcBef>
              <a:buClr>
                <a:srgbClr val="008000"/>
              </a:buClr>
              <a:buSzPct val="95000"/>
              <a:buFont typeface="Wingdings"/>
              <a:buChar char="⬥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551780" indent="-403888">
              <a:spcBef>
                <a:spcPts val="502"/>
              </a:spcBef>
              <a:buClr>
                <a:srgbClr val="008000"/>
              </a:buClr>
              <a:buSzPct val="65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934411" indent="-403888">
              <a:spcBef>
                <a:spcPts val="502"/>
              </a:spcBef>
              <a:buClr>
                <a:srgbClr val="008000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317041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699672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08230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464933" indent="-403888">
              <a:spcBef>
                <a:spcPts val="502"/>
              </a:spcBef>
              <a:buClr>
                <a:srgbClr val="006699"/>
              </a:buClr>
              <a:buSzPct val="60000"/>
              <a:buFont typeface="Wingdings"/>
              <a:buChar char="■"/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/>
            <a:r>
              <a:rPr lang="en-US" sz="2700" dirty="0"/>
              <a:t>Crash reporting</a:t>
            </a:r>
          </a:p>
          <a:p>
            <a:pPr algn="l"/>
            <a:r>
              <a:rPr lang="en-US" sz="2700" dirty="0"/>
              <a:t>Test lab</a:t>
            </a:r>
          </a:p>
          <a:p>
            <a:pPr algn="l"/>
            <a:r>
              <a:rPr lang="en-US" sz="2700" dirty="0"/>
              <a:t>Firebase cloud messaging</a:t>
            </a:r>
          </a:p>
          <a:p>
            <a:pPr algn="l"/>
            <a:r>
              <a:rPr lang="en-US" sz="2700" dirty="0"/>
              <a:t>Dynamic links</a:t>
            </a:r>
          </a:p>
          <a:p>
            <a:pPr algn="l"/>
            <a:r>
              <a:rPr lang="en-US" sz="2700" dirty="0"/>
              <a:t>App indexing</a:t>
            </a:r>
          </a:p>
          <a:p>
            <a:pPr algn="l"/>
            <a:r>
              <a:rPr lang="en-US" sz="2700" dirty="0"/>
              <a:t>Analytics</a:t>
            </a:r>
          </a:p>
          <a:p>
            <a:pPr algn="l"/>
            <a:r>
              <a:rPr lang="en-US" sz="2700" b="1" dirty="0">
                <a:solidFill>
                  <a:srgbClr val="FF0000"/>
                </a:solidFill>
              </a:rPr>
              <a:t>Donation Highlights &amp; Demos along the way</a:t>
            </a:r>
            <a:r>
              <a:rPr lang="mr-IN" sz="2700" b="1" dirty="0">
                <a:solidFill>
                  <a:srgbClr val="FF0000"/>
                </a:solidFill>
              </a:rPr>
              <a:t>…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54724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firebase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24" y="843558"/>
            <a:ext cx="8196998" cy="4299943"/>
          </a:xfrm>
        </p:spPr>
        <p:txBody>
          <a:bodyPr>
            <a:normAutofit/>
          </a:bodyPr>
          <a:lstStyle/>
          <a:p>
            <a:r>
              <a:rPr lang="en-US" dirty="0"/>
              <a:t>Originally firebase was an online chat message integration service.</a:t>
            </a:r>
          </a:p>
          <a:p>
            <a:r>
              <a:rPr lang="en-US" dirty="0"/>
              <a:t>Later the real time architecture was separated to create firebase database in 2012.</a:t>
            </a:r>
          </a:p>
          <a:p>
            <a:r>
              <a:rPr lang="en-US" dirty="0"/>
              <a:t>Firebase surfaced as a popular choice when </a:t>
            </a:r>
            <a:r>
              <a:rPr lang="en-US" dirty="0" err="1">
                <a:solidFill>
                  <a:srgbClr val="0000FF"/>
                </a:solidFill>
              </a:rPr>
              <a:t>Parse.com</a:t>
            </a:r>
            <a:r>
              <a:rPr lang="en-US" dirty="0"/>
              <a:t> went down.</a:t>
            </a:r>
          </a:p>
          <a:p>
            <a:r>
              <a:rPr lang="en-US" dirty="0"/>
              <a:t>Google acquired firebase in 2014 and added a whole </a:t>
            </a:r>
            <a:br>
              <a:rPr lang="en-US" dirty="0"/>
            </a:br>
            <a:r>
              <a:rPr lang="en-US" dirty="0"/>
              <a:t>lot of features in </a:t>
            </a:r>
            <a:r>
              <a:rPr lang="en-US" i="1" dirty="0"/>
              <a:t>Google IO-2016</a:t>
            </a:r>
            <a:r>
              <a:rPr lang="en-US" dirty="0"/>
              <a:t>. </a:t>
            </a:r>
          </a:p>
          <a:p>
            <a:r>
              <a:rPr lang="en-US" dirty="0"/>
              <a:t>Firebase is now a complete </a:t>
            </a:r>
            <a:r>
              <a:rPr lang="en-US" dirty="0" err="1"/>
              <a:t>BaaS</a:t>
            </a:r>
            <a:r>
              <a:rPr lang="en-US" dirty="0"/>
              <a:t> solution.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502355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218523" y="1129342"/>
            <a:ext cx="6514769" cy="923274"/>
          </a:xfrm>
          <a:prstGeom prst="rect">
            <a:avLst/>
          </a:prstGeom>
        </p:spPr>
        <p:txBody>
          <a:bodyPr vert="horz" lIns="81623" tIns="40811" rIns="81623" bIns="40811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IE" sz="4275" b="1" spc="-89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Part 4</a:t>
            </a:r>
          </a:p>
          <a:p>
            <a:pPr>
              <a:spcBef>
                <a:spcPct val="0"/>
              </a:spcBef>
              <a:defRPr/>
            </a:pPr>
            <a:r>
              <a:rPr lang="en-IE" sz="4275" b="1" spc="-89" dirty="0">
                <a:solidFill>
                  <a:srgbClr val="008000"/>
                </a:solidFill>
                <a:latin typeface="+mj-lt"/>
                <a:ea typeface="+mj-ea"/>
                <a:cs typeface="+mj-cs"/>
              </a:rPr>
              <a:t>Introduction to Firebase</a:t>
            </a:r>
            <a:endParaRPr lang="en-US" sz="4275" b="1" spc="-89" dirty="0">
              <a:solidFill>
                <a:srgbClr val="008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22" y="2802638"/>
            <a:ext cx="1914380" cy="1914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6</a:t>
            </a:fld>
            <a:endParaRPr lang="uk-UA" dirty="0"/>
          </a:p>
        </p:txBody>
      </p:sp>
      <p:pic>
        <p:nvPicPr>
          <p:cNvPr id="9" name="Picture 8" descr="firebase.int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0"/>
            <a:ext cx="9141619" cy="5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9045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Cloud database ?</a:t>
            </a:r>
          </a:p>
          <a:p>
            <a:r>
              <a:rPr lang="en-US" sz="3200" dirty="0"/>
              <a:t>Another name for Google app engine?</a:t>
            </a:r>
          </a:p>
          <a:p>
            <a:r>
              <a:rPr lang="en-US" sz="3200" dirty="0"/>
              <a:t>Cross platform solution ?</a:t>
            </a:r>
          </a:p>
          <a:p>
            <a:r>
              <a:rPr lang="en-US" sz="3200" dirty="0"/>
              <a:t>Another name for GCM ?</a:t>
            </a:r>
          </a:p>
          <a:p>
            <a:r>
              <a:rPr lang="en-US" sz="3200" dirty="0"/>
              <a:t>Analytics ?</a:t>
            </a:r>
          </a:p>
          <a:p>
            <a:r>
              <a:rPr lang="en-US" sz="3200" dirty="0"/>
              <a:t>Virtual private server ?</a:t>
            </a:r>
          </a:p>
          <a:p>
            <a:r>
              <a:rPr lang="en-US" sz="3200" dirty="0"/>
              <a:t>@^#%$&amp;)!&lt;*&gt;^%($....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28057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87" y="1182794"/>
            <a:ext cx="5321623" cy="3166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is, is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24" y="843558"/>
            <a:ext cx="5248055" cy="4299943"/>
          </a:xfrm>
        </p:spPr>
        <p:txBody>
          <a:bodyPr/>
          <a:lstStyle/>
          <a:p>
            <a:r>
              <a:rPr lang="en-US" dirty="0"/>
              <a:t>A complete </a:t>
            </a:r>
            <a:r>
              <a:rPr lang="en-US" dirty="0" err="1"/>
              <a:t>BaaS</a:t>
            </a:r>
            <a:r>
              <a:rPr lang="en-US" dirty="0"/>
              <a:t> solution that includes</a:t>
            </a:r>
          </a:p>
          <a:p>
            <a:pPr lvl="1"/>
            <a:r>
              <a:rPr lang="en-US" dirty="0"/>
              <a:t>Real time JSON </a:t>
            </a:r>
            <a:br>
              <a:rPr lang="en-US" dirty="0"/>
            </a:br>
            <a:r>
              <a:rPr lang="en-US" dirty="0"/>
              <a:t>database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Cloud storage</a:t>
            </a:r>
          </a:p>
          <a:p>
            <a:pPr lvl="1"/>
            <a:r>
              <a:rPr lang="en-US" dirty="0"/>
              <a:t>Cloud messaging</a:t>
            </a:r>
          </a:p>
          <a:p>
            <a:pPr lvl="1"/>
            <a:r>
              <a:rPr lang="en-US" dirty="0"/>
              <a:t>Crash reporting and </a:t>
            </a:r>
            <a:br>
              <a:rPr lang="en-US" dirty="0"/>
            </a:br>
            <a:r>
              <a:rPr lang="en-US" dirty="0"/>
              <a:t>analytics</a:t>
            </a:r>
          </a:p>
          <a:p>
            <a:pPr lvl="1"/>
            <a:r>
              <a:rPr lang="en-US" dirty="0"/>
              <a:t>And a lot more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10108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33" y="461108"/>
            <a:ext cx="7770377" cy="761815"/>
          </a:xfrm>
        </p:spPr>
        <p:txBody>
          <a:bodyPr/>
          <a:lstStyle/>
          <a:p>
            <a:r>
              <a:rPr lang="en-US" dirty="0"/>
              <a:t>Firebase</a:t>
            </a:r>
            <a:br>
              <a:rPr lang="en-US" dirty="0"/>
            </a:br>
            <a:r>
              <a:rPr lang="en-US" dirty="0"/>
              <a:t>Products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Firebase Ingegration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4704E8E-4ABB-B448-B249-56188681F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91" y="66060"/>
            <a:ext cx="7024253" cy="50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6248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23665</TotalTime>
  <Words>414</Words>
  <Application>Microsoft Macintosh PowerPoint</Application>
  <PresentationFormat>On-screen Show (16:9)</PresentationFormat>
  <Paragraphs>125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Avenir Roman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 Firebase Overview</vt:lpstr>
      <vt:lpstr>Firebase Overview</vt:lpstr>
      <vt:lpstr>Firebase Overview</vt:lpstr>
      <vt:lpstr>History of firebase</vt:lpstr>
      <vt:lpstr>PowerPoint Presentation</vt:lpstr>
      <vt:lpstr>What Is It?</vt:lpstr>
      <vt:lpstr>What It is, is …</vt:lpstr>
      <vt:lpstr>Firebase Products</vt:lpstr>
      <vt:lpstr> Why use Firebase?</vt:lpstr>
      <vt:lpstr>So… You have an Idea For An App…</vt:lpstr>
      <vt:lpstr>Idea For An App</vt:lpstr>
      <vt:lpstr> In Reality</vt:lpstr>
      <vt:lpstr>And What About…</vt:lpstr>
      <vt:lpstr>Enter The New Firebase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25</cp:revision>
  <dcterms:created xsi:type="dcterms:W3CDTF">2019-01-29T16:40:14Z</dcterms:created>
  <dcterms:modified xsi:type="dcterms:W3CDTF">2019-11-01T15:50:12Z</dcterms:modified>
</cp:coreProperties>
</file>