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419" r:id="rId4"/>
    <p:sldId id="517" r:id="rId5"/>
    <p:sldId id="646" r:id="rId6"/>
    <p:sldId id="656" r:id="rId7"/>
    <p:sldId id="494" r:id="rId8"/>
    <p:sldId id="647" r:id="rId9"/>
    <p:sldId id="648" r:id="rId10"/>
    <p:sldId id="649" r:id="rId11"/>
    <p:sldId id="650" r:id="rId12"/>
    <p:sldId id="651" r:id="rId13"/>
    <p:sldId id="652" r:id="rId14"/>
    <p:sldId id="653" r:id="rId15"/>
    <p:sldId id="654" r:id="rId16"/>
    <p:sldId id="655" r:id="rId17"/>
    <p:sldId id="516" r:id="rId18"/>
    <p:sldId id="447" r:id="rId19"/>
    <p:sldId id="446" r:id="rId20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103"/>
    <a:srgbClr val="0E9647"/>
    <a:srgbClr val="04BCD5"/>
    <a:srgbClr val="EDEDED"/>
    <a:srgbClr val="194699"/>
    <a:srgbClr val="FDE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55"/>
    <p:restoredTop sz="90276"/>
  </p:normalViewPr>
  <p:slideViewPr>
    <p:cSldViewPr snapToGrid="0" snapToObjects="1">
      <p:cViewPr varScale="1">
        <p:scale>
          <a:sx n="191" d="100"/>
          <a:sy n="191" d="100"/>
        </p:scale>
        <p:origin x="816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1pPr>
    <a:lvl2pPr indent="14350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2pPr>
    <a:lvl3pPr indent="28701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3pPr>
    <a:lvl4pPr indent="430517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4pPr>
    <a:lvl5pPr indent="57402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5pPr>
    <a:lvl6pPr indent="717528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6pPr>
    <a:lvl7pPr indent="861034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7pPr>
    <a:lvl8pPr indent="1004539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8pPr>
    <a:lvl9pPr indent="114804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it.ie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34" name="Shape 34"/>
          <p:cNvSpPr/>
          <p:nvPr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2606508" y="3489276"/>
            <a:ext cx="3241478" cy="557188"/>
            <a:chOff x="0" y="0"/>
            <a:chExt cx="4610101" cy="1056592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rId2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http://www.wit.ie</a:t>
              </a:r>
            </a:p>
          </p:txBody>
        </p:sp>
      </p:grp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2620863" y="2498081"/>
            <a:ext cx="4063008" cy="1044773"/>
          </a:xfrm>
          <a:prstGeom prst="rect">
            <a:avLst/>
          </a:prstGeom>
        </p:spPr>
        <p:txBody>
          <a:bodyPr lIns="0" tIns="0" rIns="0" bIns="0"/>
          <a:lstStyle>
            <a:lvl1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42F35009-F845-1B4A-861B-AA2F12F000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8" y="4332786"/>
            <a:ext cx="3250575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close up of a toy&#13;&#10;&#13;&#10;Description automatically generated">
            <a:extLst>
              <a:ext uri="{FF2B5EF4-FFF2-40B4-BE49-F238E27FC236}">
                <a16:creationId xmlns:a16="http://schemas.microsoft.com/office/drawing/2014/main" id="{86E5BA18-895F-6845-8431-5E9D0FB608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4300772"/>
            <a:ext cx="628034" cy="7724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01836" y="2504778"/>
            <a:ext cx="8344755" cy="68"/>
          </a:xfrm>
          <a:prstGeom prst="rect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01836" y="696516"/>
            <a:ext cx="8340328" cy="16743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366688">
              <a:defRPr sz="2400"/>
            </a:lvl1pPr>
          </a:lstStyle>
          <a:p>
            <a:pPr lvl="0">
              <a:defRPr sz="1800"/>
            </a:pPr>
            <a:r>
              <a:rPr sz="2400"/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01836" y="2645421"/>
            <a:ext cx="8340328" cy="5357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4348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286973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3046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57394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Five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FA1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pPr lvl="0">
              <a:defRPr sz="1800"/>
            </a:pPr>
            <a:r>
              <a:rPr sz="2775" dirty="0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Firebase Auth in Donation</a:t>
            </a:r>
            <a:endParaRPr lang="en-IE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924686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dy Level One…"/>
          <p:cNvSpPr>
            <a:spLocks noGrp="1"/>
          </p:cNvSpPr>
          <p:nvPr>
            <p:ph type="body" idx="1"/>
          </p:nvPr>
        </p:nvSpPr>
        <p:spPr>
          <a:xfrm>
            <a:off x="625078" y="468808"/>
            <a:ext cx="7884914" cy="41991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17239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FA1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70113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Firebase Auth in Donation</a:t>
            </a:r>
            <a:endParaRPr lang="en-I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68A579-84BA-F04C-8519-78595B3C4A4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736" y="111367"/>
            <a:ext cx="469456" cy="4694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</p:sldLayoutIdLst>
  <p:transition spd="med"/>
  <p:hf hdr="0" dt="0"/>
  <p:txStyles>
    <p:titleStyle>
      <a:lvl1pPr>
        <a:defRPr sz="2775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chemeClr val="accent2"/>
        </a:buClr>
        <a:buSzPct val="100000"/>
        <a:buFont typeface="Wingdings" pitchFamily="2" charset="2"/>
        <a:buChar char="q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drohan@w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" TargetMode="External"/><Relationship Id="rId2" Type="http://schemas.openxmlformats.org/officeDocument/2006/relationships/hyperlink" Target="https://console.firebase.googl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https://github.com/firebase/quickstart-android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rebase/quickstart-android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626106" y="1645425"/>
            <a:ext cx="7891789" cy="542479"/>
          </a:xfrm>
          <a:prstGeom prst="rect">
            <a:avLst/>
          </a:prstGeom>
        </p:spPr>
        <p:txBody>
          <a:bodyPr/>
          <a:lstStyle>
            <a:lvl1pPr defTabSz="830862"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ga-IE" sz="2400" dirty="0"/>
              <a:t>Mobile Application </a:t>
            </a:r>
            <a:r>
              <a:rPr sz="2400" dirty="0"/>
              <a:t>Development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2621372" y="2531567"/>
            <a:ext cx="4061950" cy="1044773"/>
          </a:xfrm>
          <a:prstGeom prst="rect">
            <a:avLst/>
          </a:prstGeom>
        </p:spPr>
        <p:txBody>
          <a:bodyPr/>
          <a:lstStyle/>
          <a:p>
            <a:pPr defTabSz="521511"/>
            <a:r>
              <a:rPr dirty="0"/>
              <a:t>David Drohan (</a:t>
            </a:r>
            <a:r>
              <a:rPr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2"/>
              </a:rPr>
              <a:t>ddrohan@wit.ie</a:t>
            </a:r>
            <a:r>
              <a:rPr dirty="0"/>
              <a:t>)</a:t>
            </a:r>
            <a:endParaRPr lang="en-IE" dirty="0"/>
          </a:p>
          <a:p>
            <a:pPr defTabSz="521511"/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B2DD0A-CF96-4547-A02B-A03E237D1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54165"/>
            <a:ext cx="6381750" cy="39050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Authentication Flow – Create Account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10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Auth in Donation</a:t>
            </a:r>
            <a:endParaRPr lang="en-I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9D0D76-3BF2-8240-A904-5703D33193BD}"/>
              </a:ext>
            </a:extLst>
          </p:cNvPr>
          <p:cNvCxnSpPr>
            <a:cxnSpLocks/>
          </p:cNvCxnSpPr>
          <p:nvPr/>
        </p:nvCxnSpPr>
        <p:spPr>
          <a:xfrm flipH="1">
            <a:off x="4281736" y="1459084"/>
            <a:ext cx="1203034" cy="24389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42DC59-4D91-994C-91A9-67615E085540}"/>
              </a:ext>
            </a:extLst>
          </p:cNvPr>
          <p:cNvCxnSpPr>
            <a:cxnSpLocks/>
          </p:cNvCxnSpPr>
          <p:nvPr/>
        </p:nvCxnSpPr>
        <p:spPr>
          <a:xfrm flipH="1">
            <a:off x="4781007" y="3251112"/>
            <a:ext cx="1996279" cy="476157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3131535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knife&#10;&#10;Description automatically generated">
            <a:extLst>
              <a:ext uri="{FF2B5EF4-FFF2-40B4-BE49-F238E27FC236}">
                <a16:creationId xmlns:a16="http://schemas.microsoft.com/office/drawing/2014/main" id="{AAB2F43A-A956-D549-A886-DD8724DC0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4" y="1459084"/>
            <a:ext cx="7881257" cy="16535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Authentication Flow – Create Account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Auth in Donation</a:t>
            </a:r>
            <a:endParaRPr lang="en-I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9D0D76-3BF2-8240-A904-5703D33193BD}"/>
              </a:ext>
            </a:extLst>
          </p:cNvPr>
          <p:cNvCxnSpPr>
            <a:cxnSpLocks/>
          </p:cNvCxnSpPr>
          <p:nvPr/>
        </p:nvCxnSpPr>
        <p:spPr>
          <a:xfrm flipH="1" flipV="1">
            <a:off x="5350167" y="2458539"/>
            <a:ext cx="1203034" cy="540895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22794277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FAA9EF-B603-D945-9DB8-BC81391E5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31138"/>
            <a:ext cx="5881667" cy="4305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Authentication Flow – Create Account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12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Auth in Donation</a:t>
            </a:r>
            <a:endParaRPr lang="en-I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9D0D76-3BF2-8240-A904-5703D33193BD}"/>
              </a:ext>
            </a:extLst>
          </p:cNvPr>
          <p:cNvCxnSpPr>
            <a:cxnSpLocks/>
          </p:cNvCxnSpPr>
          <p:nvPr/>
        </p:nvCxnSpPr>
        <p:spPr>
          <a:xfrm flipH="1">
            <a:off x="4811682" y="1776548"/>
            <a:ext cx="1666552" cy="403317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46F651-E3F2-EA40-8AA1-4A9559E34C22}"/>
              </a:ext>
            </a:extLst>
          </p:cNvPr>
          <p:cNvCxnSpPr>
            <a:cxnSpLocks/>
          </p:cNvCxnSpPr>
          <p:nvPr/>
        </p:nvCxnSpPr>
        <p:spPr>
          <a:xfrm flipH="1">
            <a:off x="3938887" y="2972099"/>
            <a:ext cx="1666552" cy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61761414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6F91C0-895E-6541-8101-6224FFD3A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15588"/>
            <a:ext cx="7620000" cy="4244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Authentication Flow – Create Account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13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Auth in Donation</a:t>
            </a:r>
            <a:endParaRPr lang="en-I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9D0D76-3BF2-8240-A904-5703D33193BD}"/>
              </a:ext>
            </a:extLst>
          </p:cNvPr>
          <p:cNvCxnSpPr>
            <a:cxnSpLocks/>
          </p:cNvCxnSpPr>
          <p:nvPr/>
        </p:nvCxnSpPr>
        <p:spPr>
          <a:xfrm flipH="1">
            <a:off x="3214688" y="3207474"/>
            <a:ext cx="2271712" cy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454284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F40061-5BE2-A845-9A17-C256072E5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27840"/>
            <a:ext cx="5840355" cy="43156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Authentication Flow – Sign In User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14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Auth in Donation</a:t>
            </a:r>
            <a:endParaRPr lang="en-I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9D0D76-3BF2-8240-A904-5703D33193BD}"/>
              </a:ext>
            </a:extLst>
          </p:cNvPr>
          <p:cNvCxnSpPr>
            <a:cxnSpLocks/>
          </p:cNvCxnSpPr>
          <p:nvPr/>
        </p:nvCxnSpPr>
        <p:spPr>
          <a:xfrm flipH="1">
            <a:off x="4146505" y="1349829"/>
            <a:ext cx="2210752" cy="560068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D8AB9B-426A-5341-8E01-81C9BD228717}"/>
              </a:ext>
            </a:extLst>
          </p:cNvPr>
          <p:cNvCxnSpPr>
            <a:cxnSpLocks/>
          </p:cNvCxnSpPr>
          <p:nvPr/>
        </p:nvCxnSpPr>
        <p:spPr>
          <a:xfrm flipH="1">
            <a:off x="3619636" y="2658650"/>
            <a:ext cx="1831930" cy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4948882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8FB3-353E-4743-91D1-84731BD0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Utilize your Authenticated User in your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03332-5FD8-9D49-B670-59082E716F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Setting the email in ‘Home’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All Donations in ‘Donate’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4EAD8-CD36-034F-8770-B60D0A434B9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15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57137-61E0-064A-9449-BF64F7004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Auth in Donation</a:t>
            </a:r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03C25E-DEBA-C54A-B29C-388E29902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2" y="1388073"/>
            <a:ext cx="8377646" cy="490920"/>
          </a:xfrm>
          <a:prstGeom prst="rect">
            <a:avLst/>
          </a:prstGeom>
        </p:spPr>
      </p:pic>
      <p:pic>
        <p:nvPicPr>
          <p:cNvPr id="9" name="Picture 8" descr="A picture containing knife&#10;&#10;Description automatically generated">
            <a:extLst>
              <a:ext uri="{FF2B5EF4-FFF2-40B4-BE49-F238E27FC236}">
                <a16:creationId xmlns:a16="http://schemas.microsoft.com/office/drawing/2014/main" id="{37B2415E-DC56-A742-ADEA-29155EDF5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6" y="2788744"/>
            <a:ext cx="8238308" cy="130188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54FC45-FD06-8647-99ED-E1802270A810}"/>
              </a:ext>
            </a:extLst>
          </p:cNvPr>
          <p:cNvCxnSpPr>
            <a:cxnSpLocks/>
          </p:cNvCxnSpPr>
          <p:nvPr/>
        </p:nvCxnSpPr>
        <p:spPr>
          <a:xfrm flipH="1">
            <a:off x="7440784" y="1025277"/>
            <a:ext cx="791255" cy="521824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88C11E-5FE3-2D44-816A-DD997E76B7BC}"/>
              </a:ext>
            </a:extLst>
          </p:cNvPr>
          <p:cNvCxnSpPr>
            <a:cxnSpLocks/>
          </p:cNvCxnSpPr>
          <p:nvPr/>
        </p:nvCxnSpPr>
        <p:spPr>
          <a:xfrm flipH="1">
            <a:off x="7521814" y="2788744"/>
            <a:ext cx="791255" cy="521824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90591945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8FB3-353E-4743-91D1-84731BD0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Utilize your Authenticated User in your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03332-5FD8-9D49-B670-59082E716F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Deleting a Donation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Updating a Donation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4EAD8-CD36-034F-8770-B60D0A434B9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16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57137-61E0-064A-9449-BF64F7004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Auth in Donation</a:t>
            </a:r>
            <a:endParaRPr lang="en-IE" dirty="0"/>
          </a:p>
        </p:txBody>
      </p:sp>
      <p:pic>
        <p:nvPicPr>
          <p:cNvPr id="8" name="Picture 7" descr="A picture containing knife&#10;&#10;Description automatically generated">
            <a:extLst>
              <a:ext uri="{FF2B5EF4-FFF2-40B4-BE49-F238E27FC236}">
                <a16:creationId xmlns:a16="http://schemas.microsoft.com/office/drawing/2014/main" id="{98D6561F-206A-8144-BB50-D9000F794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31" y="1270855"/>
            <a:ext cx="8604069" cy="1170407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71608E-C91A-A34A-9FE0-0E81C1B7D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98" y="3028365"/>
            <a:ext cx="8167937" cy="173649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9AB16F-EE74-6E40-9708-F4652F9F18C0}"/>
              </a:ext>
            </a:extLst>
          </p:cNvPr>
          <p:cNvCxnSpPr>
            <a:cxnSpLocks/>
          </p:cNvCxnSpPr>
          <p:nvPr/>
        </p:nvCxnSpPr>
        <p:spPr>
          <a:xfrm flipH="1">
            <a:off x="7196944" y="1330198"/>
            <a:ext cx="791255" cy="521824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1FD03C-7364-394D-A863-9674314695B0}"/>
              </a:ext>
            </a:extLst>
          </p:cNvPr>
          <p:cNvCxnSpPr>
            <a:cxnSpLocks/>
          </p:cNvCxnSpPr>
          <p:nvPr/>
        </p:nvCxnSpPr>
        <p:spPr>
          <a:xfrm flipH="1">
            <a:off x="6801316" y="3270557"/>
            <a:ext cx="791255" cy="521824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74786777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Donation Service + Mobile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17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Auth in Donation</a:t>
            </a:r>
            <a:endParaRPr lang="en-I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3C26A0-E0B4-5A43-BA37-04D6D0D9D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9049" y="761815"/>
            <a:ext cx="5024929" cy="3471454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BE4039-0090-6042-9DD7-37697FD3C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22" y="834069"/>
            <a:ext cx="1795835" cy="3615776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3D089F-2118-1948-A62C-218453124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850" y="1260136"/>
            <a:ext cx="1771730" cy="361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0331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troducing Android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References</a:t>
            </a:r>
            <a:endParaRPr dirty="0"/>
          </a:p>
        </p:txBody>
      </p:sp>
      <p:sp>
        <p:nvSpPr>
          <p:cNvPr id="161" name="Body"/>
          <p:cNvSpPr>
            <a:spLocks noGrp="1"/>
          </p:cNvSpPr>
          <p:nvPr>
            <p:ph type="subTitle" sz="quarter" idx="1"/>
          </p:nvPr>
        </p:nvSpPr>
        <p:spPr>
          <a:xfrm>
            <a:off x="1850881" y="2654128"/>
            <a:ext cx="7197324" cy="2037417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1119188" indent="-1111250" algn="l"/>
            <a:r>
              <a:rPr lang="en-IE" sz="2800" dirty="0">
                <a:hlinkClick r:id="rId2"/>
              </a:rPr>
              <a:t>https://console.firebase.google.com/</a:t>
            </a:r>
            <a:endParaRPr lang="en-IE" sz="2800" dirty="0"/>
          </a:p>
          <a:p>
            <a:pPr marL="1119188" indent="-1111250" algn="l"/>
            <a:r>
              <a:rPr lang="en-IE" sz="2800" dirty="0">
                <a:hlinkClick r:id="rId3"/>
              </a:rPr>
              <a:t>https://firebase.google.com/</a:t>
            </a:r>
            <a:endParaRPr lang="en-IE" sz="2800" dirty="0"/>
          </a:p>
          <a:p>
            <a:pPr marL="1119188" indent="-1111250" algn="l"/>
            <a:r>
              <a:rPr lang="en-IE" sz="2800" dirty="0">
                <a:hlinkClick r:id="rId4"/>
              </a:rPr>
              <a:t>https://github.com/firebase/quickstart-android</a:t>
            </a:r>
            <a:endParaRPr lang="en-IE" sz="2800" dirty="0"/>
          </a:p>
          <a:p>
            <a:pPr marL="1119188" indent="-1111250" algn="l"/>
            <a:endParaRPr lang="en-IE" sz="2800" dirty="0"/>
          </a:p>
          <a:p>
            <a:pPr marL="1119188" indent="-1111250" algn="l"/>
            <a:r>
              <a:rPr lang="en-IE" sz="2800" dirty="0"/>
              <a:t>	</a:t>
            </a:r>
          </a:p>
          <a:p>
            <a:pPr marL="1119188" indent="-1111250" algn="l"/>
            <a:br>
              <a:rPr lang="en-IE" sz="2800" dirty="0"/>
            </a:br>
            <a:endParaRPr lang="en-IE" sz="2800" dirty="0"/>
          </a:p>
          <a:p>
            <a:pPr marL="1119188" indent="-1111250" algn="l"/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2A63B-B287-4EBA-9101-C769DC4B17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1" y="122225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67806"/>
      </p:ext>
    </p:extLst>
  </p:cSld>
  <p:clrMapOvr>
    <a:masterClrMapping/>
  </p:clrMapOvr>
  <p:transition spd="med" advTm="833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Auth in Donation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390E6-CC43-F74C-B33A-47F17A8612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19</a:t>
            </a:fld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AB67AF-015B-2846-8B7A-3031844DF159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264B2-EA08-474E-B2ED-8D8132085C7C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292E7EAF-2823-F14B-8986-270C66A8F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80"/>
            <a:ext cx="9144000" cy="48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132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4117215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81" name="Shape 81"/>
          <p:cNvSpPr/>
          <p:nvPr/>
        </p:nvSpPr>
        <p:spPr>
          <a:xfrm>
            <a:off x="8186846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1836" y="566061"/>
            <a:ext cx="8340328" cy="1924590"/>
          </a:xfrm>
        </p:spPr>
        <p:txBody>
          <a:bodyPr>
            <a:normAutofit/>
          </a:bodyPr>
          <a:lstStyle/>
          <a:p>
            <a:r>
              <a:rPr lang="en-US" sz="3000" dirty="0"/>
              <a:t>Donation-V4 </a:t>
            </a:r>
            <a:br>
              <a:rPr lang="en-US" sz="3000" dirty="0"/>
            </a:br>
            <a:r>
              <a:rPr lang="en-US" sz="3000" dirty="0"/>
              <a:t>Walkthrough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149D4-6C0E-0440-8E77-7AD6D7C34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1081" y="277347"/>
            <a:ext cx="4491683" cy="449168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3274583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text&#10;&#10;Description automatically generated">
            <a:extLst>
              <a:ext uri="{FF2B5EF4-FFF2-40B4-BE49-F238E27FC236}">
                <a16:creationId xmlns:a16="http://schemas.microsoft.com/office/drawing/2014/main" id="{D8818849-AEAA-414E-90C9-CC9C3D031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530" y="2344689"/>
            <a:ext cx="4279900" cy="2514600"/>
          </a:xfrm>
          <a:prstGeom prst="rect">
            <a:avLst/>
          </a:prstGeom>
        </p:spPr>
      </p:pic>
      <p:sp>
        <p:nvSpPr>
          <p:cNvPr id="135" name="Donation Android Cli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algn="l"/>
            <a:r>
              <a:rPr lang="en-US" b="1" dirty="0"/>
              <a:t>Aside</a:t>
            </a:r>
            <a:r>
              <a:rPr lang="en-US" dirty="0"/>
              <a:t> – Multi User Donation</a:t>
            </a:r>
            <a:r>
              <a:rPr dirty="0"/>
              <a:t> </a:t>
            </a:r>
            <a:r>
              <a:rPr lang="en-IE" dirty="0"/>
              <a:t>Service</a:t>
            </a:r>
            <a:endParaRPr dirty="0"/>
          </a:p>
        </p:txBody>
      </p:sp>
      <p:sp>
        <p:nvSpPr>
          <p:cNvPr id="131" name="Use donation-service for…"/>
          <p:cNvSpPr txBox="1">
            <a:spLocks noGrp="1"/>
          </p:cNvSpPr>
          <p:nvPr>
            <p:ph type="body" idx="1"/>
          </p:nvPr>
        </p:nvSpPr>
        <p:spPr>
          <a:xfrm>
            <a:off x="396623" y="2857739"/>
            <a:ext cx="7770377" cy="1381159"/>
          </a:xfrm>
          <a:prstGeom prst="rect">
            <a:avLst/>
          </a:prstGeom>
        </p:spPr>
        <p:txBody>
          <a:bodyPr/>
          <a:lstStyle/>
          <a:p>
            <a:r>
              <a:rPr sz="2100" dirty="0"/>
              <a:t>Use </a:t>
            </a:r>
            <a:r>
              <a:rPr lang="en-US" sz="2100" b="1" dirty="0" err="1"/>
              <a:t>DonationS</a:t>
            </a:r>
            <a:r>
              <a:rPr sz="2100" b="1" dirty="0" err="1"/>
              <a:t>ervice</a:t>
            </a:r>
            <a:r>
              <a:rPr sz="2100" b="1" dirty="0"/>
              <a:t> </a:t>
            </a:r>
            <a:r>
              <a:rPr sz="2100" dirty="0"/>
              <a:t>for </a:t>
            </a:r>
          </a:p>
          <a:p>
            <a:pPr lvl="1"/>
            <a:r>
              <a:rPr lang="en-US" sz="1800" dirty="0"/>
              <a:t>Adding / Updating / Deleting a Donation</a:t>
            </a:r>
            <a:endParaRPr sz="1800" dirty="0"/>
          </a:p>
          <a:p>
            <a:pPr lvl="1"/>
            <a:r>
              <a:rPr sz="1800" dirty="0"/>
              <a:t>List</a:t>
            </a:r>
            <a:r>
              <a:rPr lang="en-US" sz="1800" dirty="0"/>
              <a:t>ing</a:t>
            </a:r>
            <a:r>
              <a:rPr sz="1800" dirty="0"/>
              <a:t> All </a:t>
            </a:r>
            <a:r>
              <a:rPr lang="en-US" sz="1800" dirty="0"/>
              <a:t>Donations</a:t>
            </a:r>
          </a:p>
          <a:p>
            <a:pPr lvl="1"/>
            <a:r>
              <a:rPr lang="en-US" sz="1800" dirty="0"/>
              <a:t>Finding a single Donation</a:t>
            </a:r>
          </a:p>
          <a:p>
            <a:r>
              <a:rPr lang="en-US" sz="1800" dirty="0"/>
              <a:t>FOR A </a:t>
            </a:r>
            <a:r>
              <a:rPr lang="en-US" sz="1800" b="1" dirty="0"/>
              <a:t>SINGLE USER</a:t>
            </a:r>
          </a:p>
        </p:txBody>
      </p:sp>
      <p:sp>
        <p:nvSpPr>
          <p:cNvPr id="134" name="{ method: 'GET', path: '/api/candidates', config: CandidatesApi.find }, { method: 'GET', path: '/api/candidates/{id}', config: CandidatesApi.findOne }, { method: 'POST', path: '/api/candidates', config: CandidatesApi.create }, { method: 'DELETE', path: '/api/candidates/{id}', config: CandidatesApi.deleteOne }, { method: 'DELETE', path: '/api/candidates', config: CandidatesApi.deleteAll },  { method: 'GET', path: '/api/users', config: UsersApi.find }, { method: 'GET', path: '/api/users/{id}', config: UsersApi.findOne }, { method: 'POST', path: '/api/users', config: UsersApi.create }, { method: 'DELETE', path: '/api/users/{id}', config: UsersApi.deleteOne }, { method: 'DELETE', path: '/api/users', config: UsersApi.deleteAll },  { method: 'GET', path: '/api/donations', config: DonationsApi.findAllDonations }, { method: 'GET', path: '/api/candidates/{id}/donations', config: DonationsApi.findDonations }, { method: 'POST', path: '/api/candidates/{id}/donations', config: DonationsApi.makeDonation }, { method: 'DELETE', path: '/api/candidates/{id}/donations', config: DonationsApi.deleteDonations }, { method: 'DELETE', path: '/api/donations', config: DonationsApi.deleteAllDonations },"/>
          <p:cNvSpPr txBox="1"/>
          <p:nvPr/>
        </p:nvSpPr>
        <p:spPr>
          <a:xfrm>
            <a:off x="396624" y="1376862"/>
            <a:ext cx="8631806" cy="117239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1886" tIns="31886" rIns="31886" bIns="31886" anchor="ctr">
            <a:spAutoFit/>
          </a:bodyPr>
          <a:lstStyle/>
          <a:p>
            <a:pPr algn="l" defTabSz="286973">
              <a:defRPr sz="1400" b="1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</a:rPr>
              <a:t>{ </a:t>
            </a:r>
            <a:r>
              <a:rPr sz="1200" dirty="0">
                <a:solidFill>
                  <a:srgbClr val="66187A"/>
                </a:solidFill>
              </a:rPr>
              <a:t>method</a:t>
            </a:r>
            <a:r>
              <a:rPr sz="1200" dirty="0">
                <a:solidFill>
                  <a:srgbClr val="000000"/>
                </a:solidFill>
              </a:rPr>
              <a:t>: </a:t>
            </a:r>
            <a:r>
              <a:rPr sz="1200" dirty="0"/>
              <a:t>'GET'</a:t>
            </a:r>
            <a:r>
              <a:rPr sz="1200" dirty="0">
                <a:solidFill>
                  <a:srgbClr val="000000"/>
                </a:solidFill>
              </a:rPr>
              <a:t>, </a:t>
            </a:r>
            <a:r>
              <a:rPr sz="1200" dirty="0">
                <a:solidFill>
                  <a:srgbClr val="66187A"/>
                </a:solidFill>
              </a:rPr>
              <a:t>path</a:t>
            </a:r>
            <a:r>
              <a:rPr sz="1200" dirty="0">
                <a:solidFill>
                  <a:srgbClr val="000000"/>
                </a:solidFill>
              </a:rPr>
              <a:t>: </a:t>
            </a:r>
            <a:r>
              <a:rPr lang="en-IE" sz="1200" dirty="0"/>
              <a:t>‘</a:t>
            </a:r>
            <a:r>
              <a:rPr sz="1200" dirty="0"/>
              <a:t>/</a:t>
            </a:r>
            <a:r>
              <a:rPr lang="en-US" sz="1200" dirty="0"/>
              <a:t>donations/</a:t>
            </a:r>
            <a:r>
              <a:rPr sz="1200" dirty="0"/>
              <a:t>'</a:t>
            </a:r>
            <a:r>
              <a:rPr sz="1200" dirty="0">
                <a:solidFill>
                  <a:srgbClr val="000000"/>
                </a:solidFill>
              </a:rPr>
              <a:t>, </a:t>
            </a:r>
            <a:r>
              <a:rPr sz="1200" dirty="0">
                <a:solidFill>
                  <a:srgbClr val="66187A"/>
                </a:solidFill>
              </a:rPr>
              <a:t>config</a:t>
            </a:r>
            <a:r>
              <a:rPr sz="1200" dirty="0">
                <a:solidFill>
                  <a:srgbClr val="000000"/>
                </a:solidFill>
              </a:rPr>
              <a:t>: </a:t>
            </a:r>
            <a:r>
              <a:rPr lang="en-US" sz="1200" dirty="0">
                <a:solidFill>
                  <a:srgbClr val="458383"/>
                </a:solidFill>
              </a:rPr>
              <a:t>Donations</a:t>
            </a:r>
            <a:r>
              <a:rPr sz="1200" dirty="0">
                <a:solidFill>
                  <a:srgbClr val="000000"/>
                </a:solidFill>
              </a:rPr>
              <a:t>.</a:t>
            </a:r>
            <a:r>
              <a:rPr lang="en-IE" sz="1200" dirty="0">
                <a:solidFill>
                  <a:srgbClr val="66187A"/>
                </a:solidFill>
              </a:rPr>
              <a:t>get</a:t>
            </a:r>
            <a:r>
              <a:rPr sz="1200" dirty="0">
                <a:solidFill>
                  <a:srgbClr val="66187A"/>
                </a:solidFill>
              </a:rPr>
              <a:t>All </a:t>
            </a:r>
            <a:r>
              <a:rPr sz="1200" dirty="0">
                <a:solidFill>
                  <a:srgbClr val="000000"/>
                </a:solidFill>
              </a:rPr>
              <a:t>},</a:t>
            </a:r>
            <a:endParaRPr lang="en-IE" sz="1200" dirty="0">
              <a:solidFill>
                <a:srgbClr val="000000"/>
              </a:solidFill>
            </a:endParaRPr>
          </a:p>
          <a:p>
            <a:pPr algn="l" defTabSz="286973">
              <a:defRPr sz="1400" b="1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IE" sz="1200" dirty="0">
                <a:solidFill>
                  <a:srgbClr val="000000"/>
                </a:solidFill>
              </a:rPr>
              <a:t>{ </a:t>
            </a:r>
            <a:r>
              <a:rPr lang="en-IE" sz="1200" dirty="0">
                <a:solidFill>
                  <a:srgbClr val="66187A"/>
                </a:solidFill>
              </a:rPr>
              <a:t>method</a:t>
            </a:r>
            <a:r>
              <a:rPr lang="en-IE" sz="1200" dirty="0">
                <a:solidFill>
                  <a:srgbClr val="000000"/>
                </a:solidFill>
              </a:rPr>
              <a:t>: </a:t>
            </a:r>
            <a:r>
              <a:rPr lang="en-IE" sz="1200" dirty="0"/>
              <a:t>'GET'</a:t>
            </a:r>
            <a:r>
              <a:rPr lang="en-IE" sz="1200" dirty="0">
                <a:solidFill>
                  <a:srgbClr val="000000"/>
                </a:solidFill>
              </a:rPr>
              <a:t>, </a:t>
            </a:r>
            <a:r>
              <a:rPr lang="en-IE" sz="1200" dirty="0">
                <a:solidFill>
                  <a:srgbClr val="66187A"/>
                </a:solidFill>
              </a:rPr>
              <a:t>path</a:t>
            </a:r>
            <a:r>
              <a:rPr lang="en-IE" sz="1200" dirty="0">
                <a:solidFill>
                  <a:srgbClr val="000000"/>
                </a:solidFill>
              </a:rPr>
              <a:t>: </a:t>
            </a:r>
            <a:r>
              <a:rPr lang="en-IE" sz="1200" dirty="0"/>
              <a:t>‘/donations/:email'</a:t>
            </a:r>
            <a:r>
              <a:rPr lang="en-IE" sz="1200" dirty="0">
                <a:solidFill>
                  <a:srgbClr val="000000"/>
                </a:solidFill>
              </a:rPr>
              <a:t>, </a:t>
            </a:r>
            <a:r>
              <a:rPr lang="en-IE" sz="1200" dirty="0">
                <a:solidFill>
                  <a:srgbClr val="66187A"/>
                </a:solidFill>
              </a:rPr>
              <a:t>config</a:t>
            </a:r>
            <a:r>
              <a:rPr lang="en-IE" sz="1200" dirty="0">
                <a:solidFill>
                  <a:srgbClr val="000000"/>
                </a:solidFill>
              </a:rPr>
              <a:t>: </a:t>
            </a:r>
            <a:r>
              <a:rPr lang="en-IE" sz="1200" dirty="0" err="1">
                <a:solidFill>
                  <a:srgbClr val="458383"/>
                </a:solidFill>
              </a:rPr>
              <a:t>Donations</a:t>
            </a:r>
            <a:r>
              <a:rPr lang="en-IE" sz="1200" dirty="0" err="1">
                <a:solidFill>
                  <a:srgbClr val="000000"/>
                </a:solidFill>
              </a:rPr>
              <a:t>.</a:t>
            </a:r>
            <a:r>
              <a:rPr lang="en-IE" sz="1200" dirty="0" err="1">
                <a:solidFill>
                  <a:srgbClr val="66187A"/>
                </a:solidFill>
              </a:rPr>
              <a:t>findAll</a:t>
            </a:r>
            <a:r>
              <a:rPr lang="en-IE" sz="1200" dirty="0">
                <a:solidFill>
                  <a:srgbClr val="66187A"/>
                </a:solidFill>
              </a:rPr>
              <a:t> </a:t>
            </a:r>
            <a:r>
              <a:rPr lang="en-IE" sz="1200" dirty="0">
                <a:solidFill>
                  <a:srgbClr val="000000"/>
                </a:solidFill>
              </a:rPr>
              <a:t>},</a:t>
            </a:r>
            <a:br>
              <a:rPr sz="1200" dirty="0">
                <a:solidFill>
                  <a:srgbClr val="000000"/>
                </a:solidFill>
              </a:rPr>
            </a:br>
            <a:r>
              <a:rPr sz="1200" dirty="0">
                <a:solidFill>
                  <a:srgbClr val="000000"/>
                </a:solidFill>
              </a:rPr>
              <a:t>{ </a:t>
            </a:r>
            <a:r>
              <a:rPr sz="1200" dirty="0">
                <a:solidFill>
                  <a:srgbClr val="66187A"/>
                </a:solidFill>
              </a:rPr>
              <a:t>method</a:t>
            </a:r>
            <a:r>
              <a:rPr sz="1200" dirty="0">
                <a:solidFill>
                  <a:srgbClr val="000000"/>
                </a:solidFill>
              </a:rPr>
              <a:t>: </a:t>
            </a:r>
            <a:r>
              <a:rPr sz="1200" dirty="0"/>
              <a:t>'GET'</a:t>
            </a:r>
            <a:r>
              <a:rPr sz="1200" dirty="0">
                <a:solidFill>
                  <a:srgbClr val="000000"/>
                </a:solidFill>
              </a:rPr>
              <a:t>, </a:t>
            </a:r>
            <a:r>
              <a:rPr sz="1200" dirty="0">
                <a:solidFill>
                  <a:srgbClr val="66187A"/>
                </a:solidFill>
              </a:rPr>
              <a:t>path</a:t>
            </a:r>
            <a:r>
              <a:rPr sz="1200" dirty="0">
                <a:solidFill>
                  <a:srgbClr val="000000"/>
                </a:solidFill>
              </a:rPr>
              <a:t>: </a:t>
            </a:r>
            <a:r>
              <a:rPr sz="1200" dirty="0"/>
              <a:t>'/</a:t>
            </a:r>
            <a:r>
              <a:rPr lang="en-US" sz="1200" dirty="0"/>
              <a:t>donations</a:t>
            </a:r>
            <a:r>
              <a:rPr sz="1200" dirty="0"/>
              <a:t>/</a:t>
            </a:r>
            <a:r>
              <a:rPr lang="en-IE" sz="1200" dirty="0"/>
              <a:t>:email/</a:t>
            </a:r>
            <a:r>
              <a:rPr sz="1200" dirty="0"/>
              <a:t>{id}'</a:t>
            </a:r>
            <a:r>
              <a:rPr sz="1200" dirty="0">
                <a:solidFill>
                  <a:srgbClr val="000000"/>
                </a:solidFill>
              </a:rPr>
              <a:t>, </a:t>
            </a:r>
            <a:r>
              <a:rPr sz="1200" dirty="0">
                <a:solidFill>
                  <a:srgbClr val="66187A"/>
                </a:solidFill>
              </a:rPr>
              <a:t>config</a:t>
            </a:r>
            <a:r>
              <a:rPr sz="1200" dirty="0">
                <a:solidFill>
                  <a:srgbClr val="000000"/>
                </a:solidFill>
              </a:rPr>
              <a:t>: </a:t>
            </a:r>
            <a:r>
              <a:rPr lang="en-US" sz="1200" dirty="0" err="1">
                <a:solidFill>
                  <a:srgbClr val="458383"/>
                </a:solidFill>
              </a:rPr>
              <a:t>Donations</a:t>
            </a:r>
            <a:r>
              <a:rPr sz="1200" dirty="0" err="1">
                <a:solidFill>
                  <a:srgbClr val="000000"/>
                </a:solidFill>
              </a:rPr>
              <a:t>.</a:t>
            </a:r>
            <a:r>
              <a:rPr sz="1200" dirty="0" err="1">
                <a:solidFill>
                  <a:srgbClr val="66187A"/>
                </a:solidFill>
              </a:rPr>
              <a:t>find</a:t>
            </a:r>
            <a:r>
              <a:rPr lang="en-US" sz="1200" dirty="0" err="1">
                <a:solidFill>
                  <a:srgbClr val="66187A"/>
                </a:solidFill>
              </a:rPr>
              <a:t>One</a:t>
            </a:r>
            <a:r>
              <a:rPr sz="1200" dirty="0">
                <a:solidFill>
                  <a:srgbClr val="66187A"/>
                </a:solidFill>
              </a:rPr>
              <a:t> </a:t>
            </a:r>
            <a:r>
              <a:rPr sz="1200" dirty="0">
                <a:solidFill>
                  <a:srgbClr val="000000"/>
                </a:solidFill>
              </a:rPr>
              <a:t>},</a:t>
            </a:r>
            <a:br>
              <a:rPr sz="1200" dirty="0">
                <a:solidFill>
                  <a:srgbClr val="000000"/>
                </a:solidFill>
              </a:rPr>
            </a:br>
            <a:r>
              <a:rPr sz="1200" dirty="0">
                <a:solidFill>
                  <a:srgbClr val="000000"/>
                </a:solidFill>
              </a:rPr>
              <a:t>{ </a:t>
            </a:r>
            <a:r>
              <a:rPr sz="1200" dirty="0">
                <a:solidFill>
                  <a:srgbClr val="66187A"/>
                </a:solidFill>
              </a:rPr>
              <a:t>method</a:t>
            </a:r>
            <a:r>
              <a:rPr sz="1200" dirty="0">
                <a:solidFill>
                  <a:srgbClr val="000000"/>
                </a:solidFill>
              </a:rPr>
              <a:t>: </a:t>
            </a:r>
            <a:r>
              <a:rPr sz="1200" dirty="0"/>
              <a:t>'POST'</a:t>
            </a:r>
            <a:r>
              <a:rPr sz="1200" dirty="0">
                <a:solidFill>
                  <a:srgbClr val="000000"/>
                </a:solidFill>
              </a:rPr>
              <a:t>, </a:t>
            </a:r>
            <a:r>
              <a:rPr sz="1200" dirty="0">
                <a:solidFill>
                  <a:srgbClr val="66187A"/>
                </a:solidFill>
              </a:rPr>
              <a:t>path</a:t>
            </a:r>
            <a:r>
              <a:rPr sz="1200" dirty="0">
                <a:solidFill>
                  <a:srgbClr val="000000"/>
                </a:solidFill>
              </a:rPr>
              <a:t>: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sz="1200" dirty="0"/>
              <a:t>'/</a:t>
            </a:r>
            <a:r>
              <a:rPr lang="en-US" sz="1200" dirty="0"/>
              <a:t>donations/:email</a:t>
            </a:r>
            <a:r>
              <a:rPr sz="1200" dirty="0"/>
              <a:t>'</a:t>
            </a:r>
            <a:r>
              <a:rPr sz="1200" dirty="0">
                <a:solidFill>
                  <a:srgbClr val="000000"/>
                </a:solidFill>
              </a:rPr>
              <a:t>, </a:t>
            </a:r>
            <a:r>
              <a:rPr sz="1200" dirty="0">
                <a:solidFill>
                  <a:srgbClr val="66187A"/>
                </a:solidFill>
              </a:rPr>
              <a:t>config</a:t>
            </a:r>
            <a:r>
              <a:rPr sz="1200" dirty="0">
                <a:solidFill>
                  <a:srgbClr val="000000"/>
                </a:solidFill>
              </a:rPr>
              <a:t>: </a:t>
            </a:r>
            <a:r>
              <a:rPr lang="en-US" sz="1200" dirty="0">
                <a:solidFill>
                  <a:srgbClr val="458383"/>
                </a:solidFill>
              </a:rPr>
              <a:t>Donations</a:t>
            </a:r>
            <a:r>
              <a:rPr sz="1200" dirty="0">
                <a:solidFill>
                  <a:srgbClr val="000000"/>
                </a:solidFill>
              </a:rPr>
              <a:t>.</a:t>
            </a:r>
            <a:r>
              <a:rPr lang="en-IE" sz="1200" dirty="0" err="1">
                <a:solidFill>
                  <a:srgbClr val="66187A"/>
                </a:solidFill>
              </a:rPr>
              <a:t>addDonation</a:t>
            </a:r>
            <a:r>
              <a:rPr sz="1200" dirty="0">
                <a:solidFill>
                  <a:srgbClr val="66187A"/>
                </a:solidFill>
              </a:rPr>
              <a:t> </a:t>
            </a:r>
            <a:r>
              <a:rPr sz="1200" dirty="0">
                <a:solidFill>
                  <a:srgbClr val="000000"/>
                </a:solidFill>
              </a:rPr>
              <a:t>},</a:t>
            </a:r>
            <a:br>
              <a:rPr sz="1200" dirty="0">
                <a:solidFill>
                  <a:srgbClr val="000000"/>
                </a:solidFill>
              </a:rPr>
            </a:br>
            <a:r>
              <a:rPr sz="1200" dirty="0">
                <a:solidFill>
                  <a:srgbClr val="000000"/>
                </a:solidFill>
              </a:rPr>
              <a:t>{ </a:t>
            </a:r>
            <a:r>
              <a:rPr sz="1200" dirty="0">
                <a:solidFill>
                  <a:srgbClr val="66187A"/>
                </a:solidFill>
              </a:rPr>
              <a:t>method</a:t>
            </a:r>
            <a:r>
              <a:rPr sz="1200" dirty="0">
                <a:solidFill>
                  <a:srgbClr val="000000"/>
                </a:solidFill>
              </a:rPr>
              <a:t>: </a:t>
            </a:r>
            <a:r>
              <a:rPr sz="1200" dirty="0"/>
              <a:t>'</a:t>
            </a:r>
            <a:r>
              <a:rPr lang="en-US" sz="1200" dirty="0"/>
              <a:t>PUT</a:t>
            </a:r>
            <a:r>
              <a:rPr sz="1200" dirty="0"/>
              <a:t>'</a:t>
            </a:r>
            <a:r>
              <a:rPr sz="1200" dirty="0">
                <a:solidFill>
                  <a:srgbClr val="000000"/>
                </a:solidFill>
              </a:rPr>
              <a:t>, </a:t>
            </a:r>
            <a:r>
              <a:rPr sz="1200" dirty="0">
                <a:solidFill>
                  <a:srgbClr val="66187A"/>
                </a:solidFill>
              </a:rPr>
              <a:t>path</a:t>
            </a:r>
            <a:r>
              <a:rPr sz="1200" dirty="0">
                <a:solidFill>
                  <a:srgbClr val="000000"/>
                </a:solidFill>
              </a:rPr>
              <a:t>: </a:t>
            </a:r>
            <a:r>
              <a:rPr sz="1200" dirty="0"/>
              <a:t>'</a:t>
            </a:r>
            <a:r>
              <a:rPr lang="en-IE" sz="1200" dirty="0"/>
              <a:t>/</a:t>
            </a:r>
            <a:r>
              <a:rPr lang="en-US" sz="1200" dirty="0"/>
              <a:t>donations</a:t>
            </a:r>
            <a:r>
              <a:rPr lang="en-IE" sz="1200" dirty="0"/>
              <a:t>/:email/</a:t>
            </a:r>
            <a:r>
              <a:rPr sz="1200" dirty="0"/>
              <a:t>{id}'</a:t>
            </a:r>
            <a:r>
              <a:rPr sz="1200" dirty="0">
                <a:solidFill>
                  <a:srgbClr val="000000"/>
                </a:solidFill>
              </a:rPr>
              <a:t>, </a:t>
            </a:r>
            <a:r>
              <a:rPr sz="1200" dirty="0">
                <a:solidFill>
                  <a:srgbClr val="66187A"/>
                </a:solidFill>
              </a:rPr>
              <a:t>config</a:t>
            </a:r>
            <a:r>
              <a:rPr sz="1200" dirty="0">
                <a:solidFill>
                  <a:srgbClr val="000000"/>
                </a:solidFill>
              </a:rPr>
              <a:t>: </a:t>
            </a:r>
            <a:r>
              <a:rPr lang="en-US" sz="1200" dirty="0" err="1">
                <a:solidFill>
                  <a:srgbClr val="458383"/>
                </a:solidFill>
              </a:rPr>
              <a:t>Donations</a:t>
            </a:r>
            <a:r>
              <a:rPr sz="1200" dirty="0" err="1">
                <a:solidFill>
                  <a:srgbClr val="000000"/>
                </a:solidFill>
              </a:rPr>
              <a:t>.</a:t>
            </a:r>
            <a:r>
              <a:rPr lang="en-US" sz="1200" b="1" dirty="0" err="1">
                <a:solidFill>
                  <a:srgbClr val="66187A"/>
                </a:solidFill>
              </a:rPr>
              <a:t>editDonation</a:t>
            </a:r>
            <a:r>
              <a:rPr sz="1200" dirty="0">
                <a:solidFill>
                  <a:srgbClr val="66187A"/>
                </a:solidFill>
              </a:rPr>
              <a:t> </a:t>
            </a:r>
            <a:r>
              <a:rPr sz="1200" dirty="0">
                <a:solidFill>
                  <a:srgbClr val="000000"/>
                </a:solidFill>
              </a:rPr>
              <a:t>},</a:t>
            </a:r>
            <a:br>
              <a:rPr sz="1200" dirty="0">
                <a:solidFill>
                  <a:srgbClr val="000000"/>
                </a:solidFill>
              </a:rPr>
            </a:br>
            <a:r>
              <a:rPr sz="1200" dirty="0">
                <a:solidFill>
                  <a:srgbClr val="000000"/>
                </a:solidFill>
              </a:rPr>
              <a:t>{ </a:t>
            </a:r>
            <a:r>
              <a:rPr sz="1200" dirty="0">
                <a:solidFill>
                  <a:srgbClr val="66187A"/>
                </a:solidFill>
              </a:rPr>
              <a:t>method</a:t>
            </a:r>
            <a:r>
              <a:rPr sz="1200" dirty="0">
                <a:solidFill>
                  <a:srgbClr val="000000"/>
                </a:solidFill>
              </a:rPr>
              <a:t>: </a:t>
            </a:r>
            <a:r>
              <a:rPr sz="1200" dirty="0"/>
              <a:t>'DELETE'</a:t>
            </a:r>
            <a:r>
              <a:rPr sz="1200" dirty="0">
                <a:solidFill>
                  <a:srgbClr val="000000"/>
                </a:solidFill>
              </a:rPr>
              <a:t>, </a:t>
            </a:r>
            <a:r>
              <a:rPr sz="1200" dirty="0">
                <a:solidFill>
                  <a:srgbClr val="66187A"/>
                </a:solidFill>
              </a:rPr>
              <a:t>path</a:t>
            </a:r>
            <a:r>
              <a:rPr sz="1200" dirty="0">
                <a:solidFill>
                  <a:srgbClr val="000000"/>
                </a:solidFill>
              </a:rPr>
              <a:t>: </a:t>
            </a:r>
            <a:r>
              <a:rPr lang="en-IE" sz="1200" dirty="0"/>
              <a:t>/</a:t>
            </a:r>
            <a:r>
              <a:rPr lang="en-US" sz="1200" dirty="0"/>
              <a:t>donations</a:t>
            </a:r>
            <a:r>
              <a:rPr lang="mr-IN" sz="1200" dirty="0"/>
              <a:t>/</a:t>
            </a:r>
            <a:r>
              <a:rPr lang="en-IE" sz="1200" dirty="0"/>
              <a:t>:email/</a:t>
            </a:r>
            <a:r>
              <a:rPr lang="mr-IN" sz="1200" dirty="0"/>
              <a:t>{id}</a:t>
            </a:r>
            <a:r>
              <a:rPr sz="1200" dirty="0"/>
              <a:t>'</a:t>
            </a:r>
            <a:r>
              <a:rPr sz="1200" dirty="0">
                <a:solidFill>
                  <a:srgbClr val="000000"/>
                </a:solidFill>
              </a:rPr>
              <a:t>, </a:t>
            </a:r>
            <a:r>
              <a:rPr sz="1200" dirty="0">
                <a:solidFill>
                  <a:srgbClr val="66187A"/>
                </a:solidFill>
              </a:rPr>
              <a:t>config</a:t>
            </a:r>
            <a:r>
              <a:rPr sz="1200" dirty="0">
                <a:solidFill>
                  <a:srgbClr val="000000"/>
                </a:solidFill>
              </a:rPr>
              <a:t>: </a:t>
            </a:r>
            <a:r>
              <a:rPr lang="en-US" sz="1200" dirty="0" err="1">
                <a:solidFill>
                  <a:srgbClr val="458383"/>
                </a:solidFill>
              </a:rPr>
              <a:t>Donations</a:t>
            </a:r>
            <a:r>
              <a:rPr sz="1200" dirty="0" err="1">
                <a:solidFill>
                  <a:srgbClr val="000000"/>
                </a:solidFill>
              </a:rPr>
              <a:t>.</a:t>
            </a:r>
            <a:r>
              <a:rPr sz="1200" dirty="0" err="1">
                <a:solidFill>
                  <a:srgbClr val="66187A"/>
                </a:solidFill>
              </a:rPr>
              <a:t>delete</a:t>
            </a:r>
            <a:r>
              <a:rPr lang="en-US" sz="1200" dirty="0" err="1">
                <a:solidFill>
                  <a:srgbClr val="66187A"/>
                </a:solidFill>
              </a:rPr>
              <a:t>Donation</a:t>
            </a:r>
            <a:r>
              <a:rPr sz="1200" dirty="0">
                <a:solidFill>
                  <a:srgbClr val="66187A"/>
                </a:solidFill>
              </a:rPr>
              <a:t> </a:t>
            </a:r>
            <a:r>
              <a:rPr sz="1200" dirty="0">
                <a:solidFill>
                  <a:srgbClr val="000000"/>
                </a:solidFill>
              </a:rPr>
              <a:t>}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Use donation-service for…"/>
          <p:cNvSpPr txBox="1">
            <a:spLocks/>
          </p:cNvSpPr>
          <p:nvPr/>
        </p:nvSpPr>
        <p:spPr>
          <a:xfrm>
            <a:off x="396623" y="871054"/>
            <a:ext cx="8425159" cy="413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0814" tIns="40814" rIns="40814" bIns="40814"/>
          <a:lstStyle>
            <a:lvl1pPr marL="389463" indent="-389463">
              <a:spcBef>
                <a:spcPts val="502"/>
              </a:spcBef>
              <a:buClr>
                <a:srgbClr val="008000"/>
              </a:buClr>
              <a:buSzPct val="100000"/>
              <a:buFont typeface="Wingdings"/>
              <a:buChar char="❑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761275" indent="-378645">
              <a:spcBef>
                <a:spcPts val="502"/>
              </a:spcBef>
              <a:buClr>
                <a:srgbClr val="008000"/>
              </a:buClr>
              <a:buSzPct val="60000"/>
              <a:buFont typeface="Wingdings"/>
              <a:buChar char="■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128760" indent="-363498">
              <a:spcBef>
                <a:spcPts val="502"/>
              </a:spcBef>
              <a:buClr>
                <a:srgbClr val="008000"/>
              </a:buClr>
              <a:buSzPct val="95000"/>
              <a:buFont typeface="Wingdings"/>
              <a:buChar char="⬥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551780" indent="-403888">
              <a:spcBef>
                <a:spcPts val="502"/>
              </a:spcBef>
              <a:buClr>
                <a:srgbClr val="008000"/>
              </a:buClr>
              <a:buSzPct val="65000"/>
              <a:buFont typeface="Wingdings"/>
              <a:buChar char="■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934411" indent="-403888">
              <a:spcBef>
                <a:spcPts val="502"/>
              </a:spcBef>
              <a:buClr>
                <a:srgbClr val="008000"/>
              </a:buClr>
              <a:buSzPct val="60000"/>
              <a:buFont typeface="Wingdings"/>
              <a:buChar char="■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317041" indent="-403888">
              <a:spcBef>
                <a:spcPts val="502"/>
              </a:spcBef>
              <a:buClr>
                <a:srgbClr val="006699"/>
              </a:buClr>
              <a:buSzPct val="60000"/>
              <a:buFont typeface="Wingdings"/>
              <a:buChar char="■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2699672" indent="-403888">
              <a:spcBef>
                <a:spcPts val="502"/>
              </a:spcBef>
              <a:buClr>
                <a:srgbClr val="006699"/>
              </a:buClr>
              <a:buSzPct val="60000"/>
              <a:buFont typeface="Wingdings"/>
              <a:buChar char="■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082303" indent="-403888">
              <a:spcBef>
                <a:spcPts val="502"/>
              </a:spcBef>
              <a:buClr>
                <a:srgbClr val="006699"/>
              </a:buClr>
              <a:buSzPct val="60000"/>
              <a:buFont typeface="Wingdings"/>
              <a:buChar char="■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3464933" indent="-403888">
              <a:spcBef>
                <a:spcPts val="502"/>
              </a:spcBef>
              <a:buClr>
                <a:srgbClr val="006699"/>
              </a:buClr>
              <a:buSzPct val="60000"/>
              <a:buFont typeface="Wingdings"/>
              <a:buChar char="■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algn="l">
              <a:buFont typeface="Wingdings" pitchFamily="2" charset="2"/>
              <a:buChar char="q"/>
            </a:pPr>
            <a:r>
              <a:rPr lang="en-US" sz="2100" b="1" dirty="0">
                <a:solidFill>
                  <a:schemeClr val="accent2"/>
                </a:solidFill>
              </a:rPr>
              <a:t>http://</a:t>
            </a:r>
            <a:r>
              <a:rPr lang="en-US" sz="2100" b="1" dirty="0" err="1">
                <a:solidFill>
                  <a:schemeClr val="accent2"/>
                </a:solidFill>
              </a:rPr>
              <a:t>donationweb</a:t>
            </a:r>
            <a:r>
              <a:rPr lang="en-US" sz="2100" b="1" dirty="0">
                <a:solidFill>
                  <a:schemeClr val="accent2"/>
                </a:solidFill>
              </a:rPr>
              <a:t>-</a:t>
            </a:r>
            <a:r>
              <a:rPr lang="en-US" sz="2100" b="1" dirty="0" err="1">
                <a:solidFill>
                  <a:schemeClr val="accent2"/>
                </a:solidFill>
              </a:rPr>
              <a:t>hdip</a:t>
            </a:r>
            <a:r>
              <a:rPr lang="en-US" sz="2100" b="1" dirty="0">
                <a:solidFill>
                  <a:schemeClr val="accent2"/>
                </a:solidFill>
              </a:rPr>
              <a:t>-mu-</a:t>
            </a:r>
            <a:r>
              <a:rPr lang="en-US" sz="2100" b="1" dirty="0" err="1">
                <a:solidFill>
                  <a:schemeClr val="accent2"/>
                </a:solidFill>
              </a:rPr>
              <a:t>server.herokuapp.com</a:t>
            </a:r>
            <a:r>
              <a:rPr lang="en-US" sz="2100" b="1" dirty="0">
                <a:solidFill>
                  <a:schemeClr val="accent2"/>
                </a:solidFill>
              </a:rPr>
              <a:t> </a:t>
            </a:r>
            <a:r>
              <a:rPr lang="en-US" sz="2100" dirty="0" err="1"/>
              <a:t>api</a:t>
            </a:r>
            <a:r>
              <a:rPr lang="en-US" sz="2100" dirty="0"/>
              <a:t> endpoints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Auth in Donation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3</a:t>
            </a:fld>
            <a:endParaRPr lang="uk-UA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FD8142-06F8-3F42-954B-76AE135A0C83}"/>
              </a:ext>
            </a:extLst>
          </p:cNvPr>
          <p:cNvCxnSpPr>
            <a:cxnSpLocks/>
          </p:cNvCxnSpPr>
          <p:nvPr/>
        </p:nvCxnSpPr>
        <p:spPr>
          <a:xfrm>
            <a:off x="4748530" y="3039291"/>
            <a:ext cx="752447" cy="78379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78C0C4-B54B-8B42-B39B-C2F86781AA04}"/>
              </a:ext>
            </a:extLst>
          </p:cNvPr>
          <p:cNvCxnSpPr>
            <a:cxnSpLocks/>
          </p:cNvCxnSpPr>
          <p:nvPr/>
        </p:nvCxnSpPr>
        <p:spPr>
          <a:xfrm>
            <a:off x="4691683" y="4036860"/>
            <a:ext cx="752447" cy="78379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0722359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integrate Firebase Auth into your App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623" y="843558"/>
            <a:ext cx="8184492" cy="4299943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Create your Firebase Project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Setup your Sign-In Method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Setup Firebase in your App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Introduce Authentication Flow – Create Account &amp; Sign In / Sign Out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Utilize your Authenticated User in your App</a:t>
            </a:r>
            <a:endParaRPr lang="en-US" dirty="0">
              <a:solidFill>
                <a:srgbClr val="008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4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Auth in Donation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7758641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integrate Firebase Auth into your App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623" y="843558"/>
            <a:ext cx="8184492" cy="4299943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Create your Firebase Project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Setup your Sign-In Method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Setup Firebase in your App</a:t>
            </a:r>
          </a:p>
          <a:p>
            <a:pPr marL="385763" indent="-385763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Introduce Authentication Flow – Create Account &amp; Sign In / Sign Out</a:t>
            </a:r>
          </a:p>
          <a:p>
            <a:pPr marL="385763" indent="-385763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Utilize your Authenticated User in your App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Auth in Donation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286302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AE3E6-A588-E14D-9FB1-78B9049EE7E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6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8875B-0492-EA43-8CF0-F03916CEF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Auth in Donation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11B059-19CE-D346-99AC-07CDB13D67EA}"/>
              </a:ext>
            </a:extLst>
          </p:cNvPr>
          <p:cNvSpPr/>
          <p:nvPr/>
        </p:nvSpPr>
        <p:spPr>
          <a:xfrm>
            <a:off x="588254" y="2048530"/>
            <a:ext cx="7683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9188" indent="-1111250" algn="l"/>
            <a:r>
              <a:rPr lang="en-IE" sz="2800" dirty="0">
                <a:hlinkClick r:id="rId2"/>
              </a:rPr>
              <a:t>https://github.com/firebase/quickstart-android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78717174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0912E6-27C9-C54A-82DA-0601ECC78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" y="876248"/>
            <a:ext cx="5585097" cy="3905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Authentication Flow – Create Account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7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Auth in Donation</a:t>
            </a:r>
            <a:endParaRPr lang="en-IE" dirty="0"/>
          </a:p>
        </p:txBody>
      </p:sp>
      <p:sp>
        <p:nvSpPr>
          <p:cNvPr id="12" name="TextBox 11"/>
          <p:cNvSpPr txBox="1"/>
          <p:nvPr/>
        </p:nvSpPr>
        <p:spPr>
          <a:xfrm>
            <a:off x="7019109" y="1087535"/>
            <a:ext cx="2048855" cy="9079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438150" rtl="0" latinLnBrk="1" hangingPunct="0"/>
            <a:r>
              <a:rPr lang="en-US" sz="1800" dirty="0">
                <a:solidFill>
                  <a:srgbClr val="000000"/>
                </a:solidFill>
              </a:rPr>
              <a:t>Our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b="1" dirty="0" err="1">
                <a:solidFill>
                  <a:srgbClr val="008000"/>
                </a:solidFill>
                <a:latin typeface="Consolas"/>
                <a:cs typeface="Consolas"/>
              </a:rPr>
              <a:t>FirebaseAuth</a:t>
            </a:r>
            <a:b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000000"/>
                </a:solidFill>
              </a:rPr>
              <a:t>instance 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9D0D76-3BF2-8240-A904-5703D33193BD}"/>
              </a:ext>
            </a:extLst>
          </p:cNvPr>
          <p:cNvCxnSpPr>
            <a:cxnSpLocks/>
          </p:cNvCxnSpPr>
          <p:nvPr/>
        </p:nvCxnSpPr>
        <p:spPr>
          <a:xfrm flipH="1">
            <a:off x="4659086" y="1680754"/>
            <a:ext cx="2560320" cy="77506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5655375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Authentication Flow – Create Account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8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Auth in Donation</a:t>
            </a:r>
            <a:endParaRPr lang="en-IE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2FDD55-F51F-8744-904E-C6D259810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92" y="882064"/>
            <a:ext cx="2700330" cy="3832427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DE885F-24DE-434A-A763-D298D62F4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935" y="864646"/>
            <a:ext cx="1983611" cy="399384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DEB134-FDFC-7C43-9A33-5D5C9C5013C7}"/>
              </a:ext>
            </a:extLst>
          </p:cNvPr>
          <p:cNvCxnSpPr>
            <a:cxnSpLocks/>
          </p:cNvCxnSpPr>
          <p:nvPr/>
        </p:nvCxnSpPr>
        <p:spPr>
          <a:xfrm flipH="1">
            <a:off x="6039937" y="3505735"/>
            <a:ext cx="1191987" cy="375682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901547E-6343-864E-AB28-861447AB0EFE}"/>
              </a:ext>
            </a:extLst>
          </p:cNvPr>
          <p:cNvSpPr txBox="1"/>
          <p:nvPr/>
        </p:nvSpPr>
        <p:spPr>
          <a:xfrm>
            <a:off x="7800320" y="817428"/>
            <a:ext cx="1191988" cy="9079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438150" rtl="0" latinLnBrk="1" hangingPunct="0"/>
            <a:r>
              <a:rPr lang="en-US" sz="1800" dirty="0">
                <a:solidFill>
                  <a:srgbClr val="000000"/>
                </a:solidFill>
              </a:rPr>
              <a:t>Our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8000"/>
                </a:solidFill>
                <a:latin typeface="Consolas"/>
                <a:cs typeface="Consolas"/>
              </a:rPr>
              <a:t>Login</a:t>
            </a:r>
            <a:b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000000"/>
                </a:solidFill>
              </a:rPr>
              <a:t>Activity 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183ADD-9F35-204F-978F-4AB5F45A20BA}"/>
              </a:ext>
            </a:extLst>
          </p:cNvPr>
          <p:cNvCxnSpPr>
            <a:cxnSpLocks/>
          </p:cNvCxnSpPr>
          <p:nvPr/>
        </p:nvCxnSpPr>
        <p:spPr>
          <a:xfrm flipH="1">
            <a:off x="6635931" y="1271398"/>
            <a:ext cx="1203034" cy="24389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465FB8-2C31-7343-BFEB-D21173666699}"/>
              </a:ext>
            </a:extLst>
          </p:cNvPr>
          <p:cNvCxnSpPr>
            <a:cxnSpLocks/>
          </p:cNvCxnSpPr>
          <p:nvPr/>
        </p:nvCxnSpPr>
        <p:spPr>
          <a:xfrm flipV="1">
            <a:off x="1985554" y="2194560"/>
            <a:ext cx="2142309" cy="304801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441612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CABC75-188F-2740-8B1D-D78358F4B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483" y="921614"/>
            <a:ext cx="4721053" cy="3850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Authentication Flow – Create Account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Auth in Donation</a:t>
            </a:r>
            <a:endParaRPr lang="en-IE" dirty="0"/>
          </a:p>
        </p:txBody>
      </p:sp>
      <p:sp>
        <p:nvSpPr>
          <p:cNvPr id="12" name="TextBox 11"/>
          <p:cNvSpPr txBox="1"/>
          <p:nvPr/>
        </p:nvSpPr>
        <p:spPr>
          <a:xfrm>
            <a:off x="7800320" y="817428"/>
            <a:ext cx="1191988" cy="9079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438150" rtl="0" latinLnBrk="1" hangingPunct="0"/>
            <a:r>
              <a:rPr lang="en-US" sz="1800" dirty="0">
                <a:solidFill>
                  <a:srgbClr val="000000"/>
                </a:solidFill>
              </a:rPr>
              <a:t>Our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8000"/>
                </a:solidFill>
                <a:latin typeface="Consolas"/>
                <a:cs typeface="Consolas"/>
              </a:rPr>
              <a:t>Login</a:t>
            </a:r>
            <a:b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000000"/>
                </a:solidFill>
              </a:rPr>
              <a:t>Activity 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9D0D76-3BF2-8240-A904-5703D33193BD}"/>
              </a:ext>
            </a:extLst>
          </p:cNvPr>
          <p:cNvCxnSpPr>
            <a:cxnSpLocks/>
          </p:cNvCxnSpPr>
          <p:nvPr/>
        </p:nvCxnSpPr>
        <p:spPr>
          <a:xfrm flipH="1">
            <a:off x="6635931" y="1271398"/>
            <a:ext cx="1203034" cy="24389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2FDD55-F51F-8744-904E-C6D259810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92" y="882064"/>
            <a:ext cx="2700330" cy="383242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42DC59-4D91-994C-91A9-67615E085540}"/>
              </a:ext>
            </a:extLst>
          </p:cNvPr>
          <p:cNvCxnSpPr>
            <a:cxnSpLocks/>
          </p:cNvCxnSpPr>
          <p:nvPr/>
        </p:nvCxnSpPr>
        <p:spPr>
          <a:xfrm flipV="1">
            <a:off x="1985554" y="1271398"/>
            <a:ext cx="1558835" cy="122796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1867809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24977</TotalTime>
  <Words>484</Words>
  <Application>Microsoft Macintosh PowerPoint</Application>
  <PresentationFormat>On-screen Show (16:9)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Avenir Roman</vt:lpstr>
      <vt:lpstr>Calibri</vt:lpstr>
      <vt:lpstr>Consolas</vt:lpstr>
      <vt:lpstr>Helvetica</vt:lpstr>
      <vt:lpstr>Helvetica Light</vt:lpstr>
      <vt:lpstr>Helvetica Neue</vt:lpstr>
      <vt:lpstr>Helvetica Neue Light</vt:lpstr>
      <vt:lpstr>Helvetica Neue UltraLight</vt:lpstr>
      <vt:lpstr>Menlo</vt:lpstr>
      <vt:lpstr>Wingdings</vt:lpstr>
      <vt:lpstr>White</vt:lpstr>
      <vt:lpstr>Mobile Application Development</vt:lpstr>
      <vt:lpstr>Donation-V4  Walkthrough</vt:lpstr>
      <vt:lpstr>Aside – Multi User Donation Service</vt:lpstr>
      <vt:lpstr>Steps to integrate Firebase Auth into your App</vt:lpstr>
      <vt:lpstr>Steps to integrate Firebase Auth into your App</vt:lpstr>
      <vt:lpstr>PowerPoint Presentation</vt:lpstr>
      <vt:lpstr>Introduce Authentication Flow – Create Account </vt:lpstr>
      <vt:lpstr>Introduce Authentication Flow – Create Account </vt:lpstr>
      <vt:lpstr>Introduce Authentication Flow – Create Account </vt:lpstr>
      <vt:lpstr>Introduce Authentication Flow – Create Account </vt:lpstr>
      <vt:lpstr>Introduce Authentication Flow – Create Account </vt:lpstr>
      <vt:lpstr>Introduce Authentication Flow – Create Account </vt:lpstr>
      <vt:lpstr>Introduce Authentication Flow – Create Account </vt:lpstr>
      <vt:lpstr>Introduce Authentication Flow – Sign In User </vt:lpstr>
      <vt:lpstr>Utilize your Authenticated User in your App</vt:lpstr>
      <vt:lpstr>Utilize your Authenticated User in your App</vt:lpstr>
      <vt:lpstr>Donation Service + Mobile App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53</cp:revision>
  <dcterms:created xsi:type="dcterms:W3CDTF">2019-01-29T16:40:14Z</dcterms:created>
  <dcterms:modified xsi:type="dcterms:W3CDTF">2019-10-31T22:12:00Z</dcterms:modified>
</cp:coreProperties>
</file>