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399" r:id="rId5"/>
    <p:sldId id="283" r:id="rId6"/>
    <p:sldId id="282" r:id="rId7"/>
    <p:sldId id="284" r:id="rId8"/>
    <p:sldId id="398" r:id="rId9"/>
    <p:sldId id="285" r:id="rId10"/>
    <p:sldId id="312" r:id="rId11"/>
    <p:sldId id="315" r:id="rId12"/>
    <p:sldId id="396" r:id="rId13"/>
    <p:sldId id="397" r:id="rId14"/>
    <p:sldId id="317" r:id="rId15"/>
    <p:sldId id="314" r:id="rId16"/>
    <p:sldId id="363" r:id="rId17"/>
    <p:sldId id="316" r:id="rId18"/>
    <p:sldId id="318" r:id="rId19"/>
    <p:sldId id="321" r:id="rId20"/>
    <p:sldId id="365" r:id="rId21"/>
    <p:sldId id="334" r:id="rId22"/>
    <p:sldId id="368" r:id="rId23"/>
    <p:sldId id="369" r:id="rId24"/>
    <p:sldId id="371" r:id="rId25"/>
    <p:sldId id="323" r:id="rId26"/>
    <p:sldId id="281" r:id="rId27"/>
    <p:sldId id="298" r:id="rId2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969A7-90B6-D94E-8C3D-A119F93DCB81}" v="2" dt="2019-07-11T08:13:53.7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2653"/>
  </p:normalViewPr>
  <p:slideViewPr>
    <p:cSldViewPr snapToGrid="0" snapToObjects="1">
      <p:cViewPr varScale="1">
        <p:scale>
          <a:sx n="152" d="100"/>
          <a:sy n="152" d="100"/>
        </p:scale>
        <p:origin x="13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B50969A7-90B6-D94E-8C3D-A119F93DCB81}"/>
    <pc:docChg chg="modSld">
      <pc:chgData name="David Drohan" userId="bd111efc-3a90-4169-a791-cb26685365d4" providerId="ADAL" clId="{B50969A7-90B6-D94E-8C3D-A119F93DCB81}" dt="2019-07-11T08:13:53.782" v="2"/>
      <pc:docMkLst>
        <pc:docMk/>
      </pc:docMkLst>
      <pc:sldChg chg="addSp modSp">
        <pc:chgData name="David Drohan" userId="bd111efc-3a90-4169-a791-cb26685365d4" providerId="ADAL" clId="{B50969A7-90B6-D94E-8C3D-A119F93DCB81}" dt="2019-07-11T06:36:18.796" v="1" actId="20577"/>
        <pc:sldMkLst>
          <pc:docMk/>
          <pc:sldMk cId="1745650683" sldId="283"/>
        </pc:sldMkLst>
        <pc:spChg chg="mod">
          <ac:chgData name="David Drohan" userId="bd111efc-3a90-4169-a791-cb26685365d4" providerId="ADAL" clId="{B50969A7-90B6-D94E-8C3D-A119F93DCB81}" dt="2019-07-11T06:36:18.796" v="1" actId="20577"/>
          <ac:spMkLst>
            <pc:docMk/>
            <pc:sldMk cId="1745650683" sldId="283"/>
            <ac:spMk id="6" creationId="{00000000-0000-0000-0000-000000000000}"/>
          </ac:spMkLst>
        </pc:spChg>
        <pc:picChg chg="add">
          <ac:chgData name="David Drohan" userId="bd111efc-3a90-4169-a791-cb26685365d4" providerId="ADAL" clId="{B50969A7-90B6-D94E-8C3D-A119F93DCB81}" dt="2019-07-11T06:36:13.194" v="0"/>
          <ac:picMkLst>
            <pc:docMk/>
            <pc:sldMk cId="1745650683" sldId="283"/>
            <ac:picMk id="4" creationId="{A3DB7731-6ADF-D048-8528-6EA998E3A2F9}"/>
          </ac:picMkLst>
        </pc:picChg>
      </pc:sldChg>
      <pc:sldChg chg="addSp">
        <pc:chgData name="David Drohan" userId="bd111efc-3a90-4169-a791-cb26685365d4" providerId="ADAL" clId="{B50969A7-90B6-D94E-8C3D-A119F93DCB81}" dt="2019-07-11T08:13:53.782" v="2"/>
        <pc:sldMkLst>
          <pc:docMk/>
          <pc:sldMk cId="1398379277" sldId="312"/>
        </pc:sldMkLst>
        <pc:picChg chg="add">
          <ac:chgData name="David Drohan" userId="bd111efc-3a90-4169-a791-cb26685365d4" providerId="ADAL" clId="{B50969A7-90B6-D94E-8C3D-A119F93DCB81}" dt="2019-07-11T08:13:53.782" v="2"/>
          <ac:picMkLst>
            <pc:docMk/>
            <pc:sldMk cId="1398379277" sldId="312"/>
            <ac:picMk id="4" creationId="{62BE4760-1731-7A47-8E63-3E1B2448FC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91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kotlinlang.org/docs/reference/range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typecasts.html#smart-cast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if, when, for,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4760-1731-7A47-8E63-3E1B2448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9277"/>
      </p:ext>
    </p:extLst>
  </p:cSld>
  <p:clrMapOvr>
    <a:masterClrMapping/>
  </p:clrMapOvr>
  <p:transition spd="med" advTm="981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0"/>
            <a:ext cx="4552600" cy="30610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7CF43-D779-CC4B-A9D8-C633926B538C}"/>
              </a:ext>
            </a:extLst>
          </p:cNvPr>
          <p:cNvCxnSpPr>
            <a:cxnSpLocks/>
          </p:cNvCxnSpPr>
          <p:nvPr/>
        </p:nvCxnSpPr>
        <p:spPr>
          <a:xfrm flipH="1">
            <a:off x="3715966" y="595618"/>
            <a:ext cx="2080827" cy="8779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46E20-2015-CB49-84F5-D05D301F12DE}"/>
              </a:ext>
            </a:extLst>
          </p:cNvPr>
          <p:cNvCxnSpPr>
            <a:cxnSpLocks/>
          </p:cNvCxnSpPr>
          <p:nvPr/>
        </p:nvCxnSpPr>
        <p:spPr>
          <a:xfrm>
            <a:off x="2751589" y="1537235"/>
            <a:ext cx="1283516" cy="10345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BB0543-73F9-9948-B7EB-55F23FE06936}"/>
              </a:ext>
            </a:extLst>
          </p:cNvPr>
          <p:cNvSpPr txBox="1"/>
          <p:nvPr/>
        </p:nvSpPr>
        <p:spPr>
          <a:xfrm>
            <a:off x="5957716" y="122247"/>
            <a:ext cx="1961841" cy="703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109" dirty="0">
                <a:solidFill>
                  <a:srgbClr val="000000"/>
                </a:solidFill>
                <a:sym typeface="Helvetica Neue Light"/>
              </a:rPr>
              <a:t>The traditional wa</a:t>
            </a:r>
            <a:r>
              <a:rPr lang="en-IE" sz="2109" dirty="0"/>
              <a:t>y to write </a:t>
            </a:r>
            <a:r>
              <a:rPr lang="en-IE" sz="2109" dirty="0">
                <a:solidFill>
                  <a:srgbClr val="FF0000"/>
                </a:solidFill>
              </a:rPr>
              <a:t>if</a:t>
            </a:r>
            <a:r>
              <a:rPr lang="en-IE" sz="2109" dirty="0"/>
              <a:t>’s</a:t>
            </a:r>
            <a:endParaRPr lang="en-IE" sz="2109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F69B6-7D89-EB4B-B269-39DE583789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9EC19-B392-9B43-B1C3-4026803D5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5752937"/>
      </p:ext>
    </p:extLst>
  </p:cSld>
  <p:clrMapOvr>
    <a:masterClrMapping/>
  </p:clrMapOvr>
  <p:transition spd="med" advTm="5368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0"/>
            <a:ext cx="4552600" cy="30610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7716" y="122247"/>
            <a:ext cx="1961841" cy="703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109" dirty="0">
                <a:solidFill>
                  <a:srgbClr val="000000"/>
                </a:solidFill>
                <a:sym typeface="Helvetica Neue Light"/>
              </a:rPr>
              <a:t>The traditional wa</a:t>
            </a:r>
            <a:r>
              <a:rPr lang="en-IE" sz="2109" dirty="0"/>
              <a:t>y to write </a:t>
            </a:r>
            <a:r>
              <a:rPr lang="en-IE" sz="2109" dirty="0">
                <a:solidFill>
                  <a:srgbClr val="FF0000"/>
                </a:solidFill>
              </a:rPr>
              <a:t>if</a:t>
            </a:r>
            <a:r>
              <a:rPr lang="en-IE" sz="2109" dirty="0"/>
              <a:t>’s</a:t>
            </a:r>
            <a:endParaRPr lang="en-IE" sz="2109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D395A-BE7D-4E47-ACA7-6E4DA9D72052}"/>
              </a:ext>
            </a:extLst>
          </p:cNvPr>
          <p:cNvSpPr/>
          <p:nvPr/>
        </p:nvSpPr>
        <p:spPr>
          <a:xfrm>
            <a:off x="5168630" y="1032580"/>
            <a:ext cx="3841146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HOWEVER….in Kotlin, </a:t>
            </a:r>
            <a:r>
              <a:rPr lang="en-IE" sz="1600" i="1" dirty="0">
                <a:solidFill>
                  <a:srgbClr val="FF0000"/>
                </a:solidFill>
              </a:rPr>
              <a:t>if</a:t>
            </a:r>
            <a:r>
              <a:rPr lang="en-IE" sz="1600" dirty="0">
                <a:solidFill>
                  <a:srgbClr val="FF0000"/>
                </a:solidFill>
              </a:rPr>
              <a:t>  </a:t>
            </a:r>
            <a:r>
              <a:rPr lang="en-IE" sz="1600" dirty="0"/>
              <a:t>is an expression, i.e. it returns a value. Therefore there is </a:t>
            </a:r>
            <a:r>
              <a:rPr lang="en-IE" sz="1600" u="sng" dirty="0"/>
              <a:t>no ternary operator</a:t>
            </a:r>
            <a:r>
              <a:rPr lang="en-IE" sz="1600" dirty="0"/>
              <a:t> (condition ? then : else), because ordinary </a:t>
            </a:r>
            <a:r>
              <a:rPr lang="en-IE" sz="1600" i="1" dirty="0">
                <a:solidFill>
                  <a:srgbClr val="FF0000"/>
                </a:solidFill>
              </a:rPr>
              <a:t>if </a:t>
            </a:r>
            <a:r>
              <a:rPr lang="en-IE" sz="1600" dirty="0"/>
              <a:t>works fine in this role.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CBC05-CB3F-7542-9A27-832752478A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CC25-3182-0341-B191-9EC872000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7136718"/>
      </p:ext>
    </p:extLst>
  </p:cSld>
  <p:clrMapOvr>
    <a:masterClrMapping/>
  </p:clrMapOvr>
  <p:transition spd="med" advTm="5368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1"/>
            <a:ext cx="3498366" cy="235220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DB1BA-8B96-6C45-B0B0-E21FDD29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64" y="2642313"/>
            <a:ext cx="4690422" cy="180400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7CF43-D779-CC4B-A9D8-C633926B538C}"/>
              </a:ext>
            </a:extLst>
          </p:cNvPr>
          <p:cNvCxnSpPr>
            <a:cxnSpLocks/>
          </p:cNvCxnSpPr>
          <p:nvPr/>
        </p:nvCxnSpPr>
        <p:spPr>
          <a:xfrm flipH="1">
            <a:off x="5343728" y="1258111"/>
            <a:ext cx="1348902" cy="16147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249B26-8D7C-DF48-9BA3-84035C0A2C03}"/>
              </a:ext>
            </a:extLst>
          </p:cNvPr>
          <p:cNvSpPr txBox="1"/>
          <p:nvPr/>
        </p:nvSpPr>
        <p:spPr>
          <a:xfrm>
            <a:off x="5991762" y="338806"/>
            <a:ext cx="1620841" cy="6696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Using </a:t>
            </a:r>
            <a:r>
              <a:rPr lang="en-IE" sz="2000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an expression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954163-4BFB-E84D-9EEE-68AD940AE1A3}"/>
              </a:ext>
            </a:extLst>
          </p:cNvPr>
          <p:cNvCxnSpPr>
            <a:cxnSpLocks/>
          </p:cNvCxnSpPr>
          <p:nvPr/>
        </p:nvCxnSpPr>
        <p:spPr>
          <a:xfrm flipH="1" flipV="1">
            <a:off x="2466363" y="1426128"/>
            <a:ext cx="2634143" cy="136740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D1044-9F66-884D-A65D-0A0D29F5E0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D7FD-0C37-E24D-8E37-6BD62AB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5100594"/>
      </p:ext>
    </p:extLst>
  </p:cSld>
  <p:clrMapOvr>
    <a:masterClrMapping/>
  </p:clrMapOvr>
  <p:transition spd="med" advTm="5368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CC9D01-803B-D542-92AE-19484D22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7394"/>
            <a:ext cx="3289300" cy="334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2843" y="62455"/>
            <a:ext cx="4074785" cy="2516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Some examples without using functions.</a:t>
            </a:r>
          </a:p>
          <a:p>
            <a:pPr defTabSz="308049" rtl="0" hangingPunct="0"/>
            <a:endParaRPr lang="en-IE" sz="2000" dirty="0">
              <a:solidFill>
                <a:srgbClr val="000000"/>
              </a:solidFill>
            </a:endParaRPr>
          </a:p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The first two examples use </a:t>
            </a:r>
            <a:r>
              <a:rPr lang="en-IE" sz="2000" i="1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 statement.</a:t>
            </a:r>
          </a:p>
          <a:p>
            <a:pPr defTabSz="308049" rtl="0" hangingPunct="0"/>
            <a:endParaRPr lang="en-IE" sz="2000" dirty="0">
              <a:solidFill>
                <a:srgbClr val="000000"/>
              </a:solidFill>
            </a:endParaRPr>
          </a:p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The last example uses </a:t>
            </a:r>
            <a:r>
              <a:rPr lang="en-IE" sz="2000" i="1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an expression.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91E8E-61E8-0C47-BCD2-E70AF92E8199}"/>
              </a:ext>
            </a:extLst>
          </p:cNvPr>
          <p:cNvCxnSpPr>
            <a:cxnSpLocks/>
          </p:cNvCxnSpPr>
          <p:nvPr/>
        </p:nvCxnSpPr>
        <p:spPr>
          <a:xfrm flipH="1">
            <a:off x="2622698" y="1524000"/>
            <a:ext cx="1687581" cy="65921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8ED27-7FDD-CA4F-BF97-7A78CF6C7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493-E09C-3B4F-8557-10EFA240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4262909"/>
      </p:ext>
    </p:extLst>
  </p:cSld>
  <p:clrMapOvr>
    <a:masterClrMapping/>
  </p:clrMapOvr>
  <p:transition spd="med" advTm="7145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ED681-30C1-ED48-BF85-7D766C7B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3" y="1396550"/>
            <a:ext cx="2971800" cy="1993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0A66A1-89A4-B149-9885-CD3E159A1E7D}"/>
              </a:ext>
            </a:extLst>
          </p:cNvPr>
          <p:cNvSpPr/>
          <p:nvPr/>
        </p:nvSpPr>
        <p:spPr>
          <a:xfrm>
            <a:off x="395536" y="837049"/>
            <a:ext cx="860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333333"/>
                </a:solidFill>
              </a:rPr>
              <a:t>  branches can be blocks, and the last expression is the value of a block: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417D6-7338-E94B-A476-0969409E0D4E}"/>
              </a:ext>
            </a:extLst>
          </p:cNvPr>
          <p:cNvSpPr/>
          <p:nvPr/>
        </p:nvSpPr>
        <p:spPr>
          <a:xfrm>
            <a:off x="448282" y="3205748"/>
            <a:ext cx="5427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E" sz="2000" dirty="0">
                <a:solidFill>
                  <a:srgbClr val="333333"/>
                </a:solidFill>
              </a:rPr>
              <a:t>In general, if you're using 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333333"/>
                </a:solidFill>
              </a:rPr>
              <a:t> as an expression rather than a statement (for example, returning its value (as above) or assigning it to a variable), the expression is </a:t>
            </a:r>
            <a:r>
              <a:rPr lang="en-IE" sz="2000" b="1" dirty="0">
                <a:solidFill>
                  <a:srgbClr val="333333"/>
                </a:solidFill>
              </a:rPr>
              <a:t>required</a:t>
            </a:r>
            <a:r>
              <a:rPr lang="en-IE" sz="2000" dirty="0">
                <a:solidFill>
                  <a:srgbClr val="333333"/>
                </a:solidFill>
              </a:rPr>
              <a:t> to have an </a:t>
            </a:r>
            <a:r>
              <a:rPr lang="en-IE" sz="2000" b="1" dirty="0"/>
              <a:t>else</a:t>
            </a:r>
            <a:r>
              <a:rPr lang="en-IE" sz="2000" dirty="0">
                <a:solidFill>
                  <a:srgbClr val="333333"/>
                </a:solidFill>
              </a:rPr>
              <a:t> branch.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05F450-C619-A643-BF82-961933CC6DB4}"/>
              </a:ext>
            </a:extLst>
          </p:cNvPr>
          <p:cNvCxnSpPr>
            <a:cxnSpLocks/>
          </p:cNvCxnSpPr>
          <p:nvPr/>
        </p:nvCxnSpPr>
        <p:spPr>
          <a:xfrm flipH="1" flipV="1">
            <a:off x="1594885" y="2172645"/>
            <a:ext cx="3103547" cy="3639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67045-42CC-1F40-B650-A8296D8CBF5C}"/>
              </a:ext>
            </a:extLst>
          </p:cNvPr>
          <p:cNvCxnSpPr>
            <a:cxnSpLocks/>
          </p:cNvCxnSpPr>
          <p:nvPr/>
        </p:nvCxnSpPr>
        <p:spPr>
          <a:xfrm flipH="1">
            <a:off x="1594885" y="2536598"/>
            <a:ext cx="3103548" cy="3112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085AA-9BF9-1E44-8465-C2176A7025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015BB-E29A-4D4A-895E-F7E133B6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2540333"/>
      </p:ext>
    </p:extLst>
  </p:cSld>
  <p:clrMapOvr>
    <a:masterClrMapping/>
  </p:clrMapOvr>
  <p:transition spd="med" advTm="4187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B338-0067-43CF-A013-9D554B72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90615-F678-4BF9-9B7E-DF5D1CCD1114}"/>
              </a:ext>
            </a:extLst>
          </p:cNvPr>
          <p:cNvSpPr/>
          <p:nvPr/>
        </p:nvSpPr>
        <p:spPr>
          <a:xfrm>
            <a:off x="759630" y="1137156"/>
            <a:ext cx="6218330" cy="16500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IE" sz="1687" b="1" dirty="0">
                <a:latin typeface="Courier New" panose="02070309020205020404" pitchFamily="49" charset="0"/>
              </a:rPr>
              <a:t> = 10;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when</a:t>
            </a:r>
            <a:r>
              <a:rPr lang="en-IE" sz="1687" b="1" dirty="0">
                <a:latin typeface="Courier New" panose="02070309020205020404" pitchFamily="49" charset="0"/>
              </a:rPr>
              <a:t> (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IE" sz="1687" b="1" dirty="0"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	1 -&gt; print(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1"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	2 -&gt; print(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2"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	in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dirty="0">
                <a:latin typeface="Courier New" panose="02070309020205020404" pitchFamily="49" charset="0"/>
              </a:rPr>
              <a:t>3..10 -&gt; print 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between 3 and 10"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D36E1-4A28-42BE-98E2-4A663EDC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1" y="3280685"/>
            <a:ext cx="4892065" cy="1128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2AD34-AFA6-4892-B62C-F884EFB0EBE3}"/>
              </a:ext>
            </a:extLst>
          </p:cNvPr>
          <p:cNvSpPr txBox="1"/>
          <p:nvPr/>
        </p:nvSpPr>
        <p:spPr>
          <a:xfrm>
            <a:off x="7168074" y="664195"/>
            <a:ext cx="1812975" cy="12852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IE" i="1" dirty="0">
                <a:solidFill>
                  <a:srgbClr val="FF0000"/>
                </a:solidFill>
              </a:rPr>
              <a:t>when </a:t>
            </a:r>
            <a:br>
              <a:rPr lang="en-IE" i="1" dirty="0">
                <a:solidFill>
                  <a:srgbClr val="FF0000"/>
                </a:solidFill>
              </a:rPr>
            </a:br>
            <a:r>
              <a:rPr lang="en-IE" dirty="0"/>
              <a:t>replaces </a:t>
            </a:r>
            <a:r>
              <a:rPr lang="en-IE" i="1" dirty="0">
                <a:solidFill>
                  <a:srgbClr val="FF0000"/>
                </a:solidFill>
              </a:rPr>
              <a:t>switch</a:t>
            </a:r>
            <a:r>
              <a:rPr lang="en-IE" dirty="0"/>
              <a:t> </a:t>
            </a:r>
            <a:br>
              <a:rPr lang="en-IE" dirty="0"/>
            </a:br>
            <a:r>
              <a:rPr lang="en-IE" dirty="0"/>
              <a:t>in Java</a:t>
            </a:r>
            <a:endParaRPr lang="en-IE" dirty="0"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7B32-AC01-D244-9762-8A0306B885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78046-0288-6844-BD9A-787F62A91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3053805"/>
      </p:ext>
    </p:extLst>
  </p:cSld>
  <p:clrMapOvr>
    <a:masterClrMapping/>
  </p:clrMapOvr>
  <p:transition spd="med" advTm="4138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D53FE-29C7-1D46-9571-C45D3B63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21" y="1244329"/>
            <a:ext cx="5214155" cy="2296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F8E33-C9D9-3B48-A94F-922CD30E45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897F8-8F48-2A4D-ABCE-1624F62B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0942436"/>
      </p:ext>
    </p:extLst>
  </p:cSld>
  <p:clrMapOvr>
    <a:masterClrMapping/>
  </p:clrMapOvr>
  <p:transition spd="med" advTm="2480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1602" y="1096436"/>
            <a:ext cx="4916861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Branch conditions may be combined with a comma.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8407" y="2161162"/>
            <a:ext cx="4740056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We can use arbitrary expressions (not only constants) as branch conditions.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10599" y="3301106"/>
            <a:ext cx="1753996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We can also check a value for being </a:t>
            </a:r>
            <a:r>
              <a:rPr lang="en-IE" sz="1600" i="1" dirty="0">
                <a:solidFill>
                  <a:srgbClr val="FF0000"/>
                </a:solidFill>
              </a:rPr>
              <a:t>in</a:t>
            </a:r>
            <a:r>
              <a:rPr lang="en-IE" sz="1600" dirty="0"/>
              <a:t> or </a:t>
            </a:r>
            <a:r>
              <a:rPr lang="en-IE" sz="1600" i="1" dirty="0">
                <a:solidFill>
                  <a:srgbClr val="FF0000"/>
                </a:solidFill>
              </a:rPr>
              <a:t>!in</a:t>
            </a:r>
            <a:r>
              <a:rPr lang="en-IE" sz="1600" dirty="0">
                <a:solidFill>
                  <a:srgbClr val="FF0000"/>
                </a:solidFill>
              </a:rPr>
              <a:t> </a:t>
            </a:r>
            <a:r>
              <a:rPr lang="en-IE" sz="1600" dirty="0"/>
              <a:t>a </a:t>
            </a:r>
            <a:r>
              <a:rPr lang="en-IE" sz="1600" dirty="0">
                <a:hlinkClick r:id="rId2"/>
              </a:rPr>
              <a:t>range</a:t>
            </a:r>
            <a:r>
              <a:rPr lang="en-IE" sz="1600" dirty="0"/>
              <a:t> or a collection.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D6467-A31A-E44D-874F-637F7D271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7071"/>
            <a:ext cx="3322579" cy="113638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5046E-999C-7A4A-939E-3D9483E28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0697"/>
            <a:ext cx="3528211" cy="110391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0EAC0-A8E5-B141-A855-AD8763C81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79271"/>
            <a:ext cx="4231689" cy="14718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A3900-D3A6-484F-9126-6B79488AC9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C89A5-0B29-E04C-B486-0BE16DE56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3879031"/>
      </p:ext>
    </p:extLst>
  </p:cSld>
  <p:clrMapOvr>
    <a:masterClrMapping/>
  </p:clrMapOvr>
  <p:transition spd="med" advTm="8466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392B0-3B67-0D47-8950-77B36887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4" y="2003357"/>
            <a:ext cx="5105400" cy="1435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7016D0-9650-FD4B-8460-76BB5488868A}"/>
              </a:ext>
            </a:extLst>
          </p:cNvPr>
          <p:cNvSpPr/>
          <p:nvPr/>
        </p:nvSpPr>
        <p:spPr>
          <a:xfrm>
            <a:off x="395536" y="869181"/>
            <a:ext cx="842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Another possibility is to check that a value </a:t>
            </a:r>
            <a:r>
              <a:rPr lang="en-IE" sz="2000" i="1" dirty="0">
                <a:solidFill>
                  <a:srgbClr val="FF0000"/>
                </a:solidFill>
              </a:rPr>
              <a:t>is</a:t>
            </a:r>
            <a:r>
              <a:rPr lang="en-IE" sz="2000" dirty="0">
                <a:solidFill>
                  <a:srgbClr val="333333"/>
                </a:solidFill>
              </a:rPr>
              <a:t> or </a:t>
            </a:r>
            <a:r>
              <a:rPr lang="en-IE" sz="2000" i="1" dirty="0">
                <a:solidFill>
                  <a:srgbClr val="FF0000"/>
                </a:solidFill>
              </a:rPr>
              <a:t>!is</a:t>
            </a:r>
            <a:r>
              <a:rPr lang="en-IE" sz="2000" dirty="0">
                <a:solidFill>
                  <a:srgbClr val="333333"/>
                </a:solidFill>
              </a:rPr>
              <a:t> of a particular type. Note that, due to </a:t>
            </a:r>
            <a:r>
              <a:rPr lang="en-IE" sz="2000" u="sng" dirty="0">
                <a:solidFill>
                  <a:srgbClr val="497BB7"/>
                </a:solidFill>
                <a:hlinkClick r:id="rId3"/>
              </a:rPr>
              <a:t>smart casts</a:t>
            </a:r>
            <a:r>
              <a:rPr lang="en-IE" sz="2000" dirty="0">
                <a:solidFill>
                  <a:srgbClr val="333333"/>
                </a:solidFill>
              </a:rPr>
              <a:t>, you can access the methods and properties of the type without any extra checks.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74E977-824F-1A46-9757-B83B41B5EA0A}"/>
              </a:ext>
            </a:extLst>
          </p:cNvPr>
          <p:cNvCxnSpPr>
            <a:cxnSpLocks/>
          </p:cNvCxnSpPr>
          <p:nvPr/>
        </p:nvCxnSpPr>
        <p:spPr>
          <a:xfrm flipH="1">
            <a:off x="4764167" y="1997783"/>
            <a:ext cx="2178213" cy="5739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B24E6-3AE7-B64B-BD76-1113F7F646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56002-1919-2B4C-8874-363C41F9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3566712"/>
      </p:ext>
    </p:extLst>
  </p:cSld>
  <p:clrMapOvr>
    <a:masterClrMapping/>
  </p:clrMapOvr>
  <p:transition spd="med" advTm="4657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A07ED-0530-6D45-9104-4D1AE27E26D3}"/>
              </a:ext>
            </a:extLst>
          </p:cNvPr>
          <p:cNvSpPr/>
          <p:nvPr/>
        </p:nvSpPr>
        <p:spPr>
          <a:xfrm>
            <a:off x="395536" y="863590"/>
            <a:ext cx="839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i="1" dirty="0">
                <a:solidFill>
                  <a:srgbClr val="FF0000"/>
                </a:solidFill>
              </a:rPr>
              <a:t>when</a:t>
            </a:r>
            <a:r>
              <a:rPr lang="en-IE" sz="2000" dirty="0"/>
              <a:t>  can also be used as a replacement for an 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FF0000"/>
                </a:solidFill>
              </a:rPr>
              <a:t>-</a:t>
            </a:r>
            <a:r>
              <a:rPr lang="en-IE" sz="2000" i="1" dirty="0">
                <a:solidFill>
                  <a:srgbClr val="FF0000"/>
                </a:solidFill>
              </a:rPr>
              <a:t>else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dirty="0"/>
              <a:t>chain. </a:t>
            </a:r>
          </a:p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endParaRPr lang="en-IE" sz="2000" dirty="0"/>
          </a:p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If no argument is supplied, the branch conditions are simply </a:t>
            </a:r>
            <a:r>
              <a:rPr lang="en-IE" sz="2000" dirty="0" err="1">
                <a:solidFill>
                  <a:srgbClr val="FF0000"/>
                </a:solidFill>
              </a:rPr>
              <a:t>boolean</a:t>
            </a:r>
            <a:r>
              <a:rPr lang="en-IE" sz="2000" dirty="0"/>
              <a:t> expressions, and a branch is executed when its condition is true.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56CEA-F319-4444-A1B6-A9FCE7E7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1" y="2288804"/>
            <a:ext cx="4902200" cy="156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72D39-7555-964D-9381-2B2694F9A1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E591-D880-3344-B584-7FA4C3BFD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7142657"/>
      </p:ext>
    </p:extLst>
  </p:cSld>
  <p:clrMapOvr>
    <a:masterClrMapping/>
  </p:clrMapOvr>
  <p:transition spd="med" advTm="5254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05009" cy="761815"/>
          </a:xfrm>
        </p:spPr>
        <p:txBody>
          <a:bodyPr/>
          <a:lstStyle/>
          <a:p>
            <a:pPr algn="r"/>
            <a:r>
              <a:rPr lang="en-IE" dirty="0"/>
              <a:t>Control Flow – when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869D8-A066-DD47-8446-F9D8F9A8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76381" cy="48391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E06E3-A428-6947-A82C-D1EBD6F9CBE0}"/>
              </a:ext>
            </a:extLst>
          </p:cNvPr>
          <p:cNvCxnSpPr>
            <a:cxnSpLocks/>
          </p:cNvCxnSpPr>
          <p:nvPr/>
        </p:nvCxnSpPr>
        <p:spPr>
          <a:xfrm flipH="1" flipV="1">
            <a:off x="3867327" y="1306577"/>
            <a:ext cx="1476460" cy="72355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7F734B-AB1F-5C4D-B969-B22404533F97}"/>
              </a:ext>
            </a:extLst>
          </p:cNvPr>
          <p:cNvCxnSpPr>
            <a:cxnSpLocks/>
          </p:cNvCxnSpPr>
          <p:nvPr/>
        </p:nvCxnSpPr>
        <p:spPr>
          <a:xfrm flipH="1">
            <a:off x="3280095" y="2030136"/>
            <a:ext cx="2063692" cy="61239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4BBA0-9796-9246-A92C-F6BDAF66D1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B6F4-E79B-3A4E-93AA-3A64EE264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8646670"/>
      </p:ext>
    </p:extLst>
  </p:cSld>
  <p:clrMapOvr>
    <a:masterClrMapping/>
  </p:clrMapOvr>
  <p:transition spd="med" advTm="8355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for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818528"/>
            <a:ext cx="81769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The </a:t>
            </a:r>
            <a:r>
              <a:rPr lang="en-IE" sz="2000" i="1" dirty="0">
                <a:solidFill>
                  <a:srgbClr val="FF0000"/>
                </a:solidFill>
              </a:rPr>
              <a:t>for</a:t>
            </a:r>
            <a:r>
              <a:rPr lang="en-IE" sz="2000" dirty="0"/>
              <a:t>  loop iterates through anything that provides an </a:t>
            </a:r>
            <a:r>
              <a:rPr lang="en-IE" sz="2000" dirty="0">
                <a:solidFill>
                  <a:srgbClr val="FF0000"/>
                </a:solidFill>
              </a:rPr>
              <a:t>iterator.  </a:t>
            </a:r>
            <a:r>
              <a:rPr lang="en-IE" sz="2000" dirty="0">
                <a:solidFill>
                  <a:schemeClr val="tx1"/>
                </a:solidFill>
              </a:rPr>
              <a:t>It is similar to the </a:t>
            </a:r>
            <a:r>
              <a:rPr lang="en-IE" sz="2000" i="1" dirty="0">
                <a:solidFill>
                  <a:srgbClr val="FF0000"/>
                </a:solidFill>
              </a:rPr>
              <a:t>for-each </a:t>
            </a:r>
            <a:r>
              <a:rPr lang="en-IE" sz="2000" dirty="0">
                <a:solidFill>
                  <a:schemeClr val="tx1"/>
                </a:solidFill>
              </a:rPr>
              <a:t>loop in Java.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91BC4-65CC-124F-AFDD-0CF56B13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53956"/>
            <a:ext cx="4000500" cy="7874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D907-665C-AF49-8892-7C2C2577C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" y="2341356"/>
            <a:ext cx="5332754" cy="25303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31CF38-E6E6-784A-8551-B7FB7AC4DE0C}"/>
              </a:ext>
            </a:extLst>
          </p:cNvPr>
          <p:cNvCxnSpPr>
            <a:cxnSpLocks/>
          </p:cNvCxnSpPr>
          <p:nvPr/>
        </p:nvCxnSpPr>
        <p:spPr>
          <a:xfrm flipH="1">
            <a:off x="4747964" y="1373689"/>
            <a:ext cx="2178213" cy="5739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8D906-4576-2F4B-B55D-6A506B6A8B63}"/>
              </a:ext>
            </a:extLst>
          </p:cNvPr>
          <p:cNvCxnSpPr>
            <a:cxnSpLocks/>
          </p:cNvCxnSpPr>
          <p:nvPr/>
        </p:nvCxnSpPr>
        <p:spPr>
          <a:xfrm flipH="1" flipV="1">
            <a:off x="3266590" y="3112351"/>
            <a:ext cx="2309719" cy="98840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55AE8-FBE9-6E44-A70B-AFE5557FDC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2C0A-F1ED-B04C-A0D0-8B554A98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9720210"/>
      </p:ext>
    </p:extLst>
  </p:cSld>
  <p:clrMapOvr>
    <a:masterClrMapping/>
  </p:clrMapOvr>
  <p:transition spd="med" advTm="5623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for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816545"/>
            <a:ext cx="743133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If you want to iterate through an array or a list with an index, you can do it this way: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CF8F1-D823-5449-AC5F-0122165D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" y="1612717"/>
            <a:ext cx="5575300" cy="2324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0E253-F6BF-7243-AF42-C663070D6140}"/>
              </a:ext>
            </a:extLst>
          </p:cNvPr>
          <p:cNvCxnSpPr>
            <a:cxnSpLocks/>
          </p:cNvCxnSpPr>
          <p:nvPr/>
        </p:nvCxnSpPr>
        <p:spPr>
          <a:xfrm flipH="1">
            <a:off x="3747215" y="2186684"/>
            <a:ext cx="237191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748FC-F402-E44B-9962-7143698D8B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8EB8-3C04-D14A-A461-E04CC326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3221110"/>
      </p:ext>
    </p:extLst>
  </p:cSld>
  <p:clrMapOvr>
    <a:masterClrMapping/>
  </p:clrMapOvr>
  <p:transition spd="med" advTm="7391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for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836842"/>
            <a:ext cx="698596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Alternatively, you can use the </a:t>
            </a:r>
            <a:r>
              <a:rPr lang="en-US" altLang="en-US" sz="2000" i="1" dirty="0" err="1">
                <a:solidFill>
                  <a:srgbClr val="FF0000"/>
                </a:solidFill>
                <a:cs typeface="Arial" panose="020B0604020202020204" pitchFamily="34" charset="0"/>
              </a:rPr>
              <a:t>withIndex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library function: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3A18F-4430-7843-96E1-E1E3C61C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471236"/>
            <a:ext cx="5168900" cy="2755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B6EE-597E-F54C-B0D8-598E5E35B846}"/>
              </a:ext>
            </a:extLst>
          </p:cNvPr>
          <p:cNvCxnSpPr>
            <a:cxnSpLocks/>
          </p:cNvCxnSpPr>
          <p:nvPr/>
        </p:nvCxnSpPr>
        <p:spPr>
          <a:xfrm flipH="1" flipV="1">
            <a:off x="2643507" y="2370118"/>
            <a:ext cx="1077433" cy="13822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8B02B-170F-9844-8D3A-EBAFDD63E6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3EE66-65AE-EF49-A702-9ED8D15F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1816380"/>
      </p:ext>
    </p:extLst>
  </p:cSld>
  <p:clrMapOvr>
    <a:masterClrMapping/>
  </p:clrMapOvr>
  <p:transition spd="med" advTm="32312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839909"/>
            <a:ext cx="567809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The </a:t>
            </a:r>
            <a:r>
              <a:rPr lang="en-IE" sz="2000" i="1" dirty="0">
                <a:solidFill>
                  <a:srgbClr val="FF0000"/>
                </a:solidFill>
              </a:rPr>
              <a:t>while</a:t>
            </a:r>
            <a:r>
              <a:rPr lang="en-IE" sz="2000" dirty="0"/>
              <a:t> and </a:t>
            </a:r>
            <a:r>
              <a:rPr lang="en-IE" sz="2000" i="1" dirty="0">
                <a:solidFill>
                  <a:srgbClr val="FF0000"/>
                </a:solidFill>
              </a:rPr>
              <a:t>do-while</a:t>
            </a:r>
            <a:r>
              <a:rPr lang="en-IE" sz="2000" dirty="0"/>
              <a:t>  work as usual: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3389641"/>
            <a:ext cx="475382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E" sz="2000" b="1" dirty="0"/>
              <a:t>Note:  </a:t>
            </a:r>
            <a:r>
              <a:rPr lang="en-IE" sz="2000" dirty="0"/>
              <a:t>Kotlin also supports traditional </a:t>
            </a:r>
            <a:r>
              <a:rPr lang="en-IE" sz="2000" i="1" dirty="0">
                <a:solidFill>
                  <a:srgbClr val="FF0000"/>
                </a:solidFill>
              </a:rPr>
              <a:t>break</a:t>
            </a:r>
            <a:r>
              <a:rPr lang="en-IE" sz="2000" dirty="0"/>
              <a:t>  and </a:t>
            </a:r>
            <a:r>
              <a:rPr lang="en-IE" sz="2000" i="1" dirty="0">
                <a:solidFill>
                  <a:srgbClr val="FF0000"/>
                </a:solidFill>
              </a:rPr>
              <a:t>continue</a:t>
            </a:r>
            <a:r>
              <a:rPr lang="en-IE" sz="2000" dirty="0"/>
              <a:t>  operators in loops.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0DCBC-ABEE-394A-9FC5-FBF6C61E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5" y="1351669"/>
            <a:ext cx="4432300" cy="1943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BC8C8-D868-A84A-8C51-1E373BD4E1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A97D8-E169-1C4F-9559-1DA790E5A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2605125"/>
      </p:ext>
    </p:extLst>
  </p:cSld>
  <p:clrMapOvr>
    <a:masterClrMapping/>
  </p:clrMapOvr>
  <p:transition spd="med" advTm="2149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</a:t>
            </a:r>
            <a:r>
              <a:rPr lang="en-IE" sz="2800" dirty="0" err="1">
                <a:solidFill>
                  <a:schemeClr val="tx1"/>
                </a:solidFill>
              </a:rPr>
              <a:t>val</a:t>
            </a:r>
            <a:r>
              <a:rPr lang="en-IE" sz="2800" dirty="0">
                <a:solidFill>
                  <a:schemeClr val="tx1"/>
                </a:solidFill>
              </a:rPr>
              <a:t> &amp; </a:t>
            </a:r>
            <a:r>
              <a:rPr lang="en-IE" sz="2800" dirty="0" err="1">
                <a:solidFill>
                  <a:schemeClr val="tx1"/>
                </a:solidFill>
              </a:rPr>
              <a:t>var</a:t>
            </a:r>
            <a:r>
              <a:rPr lang="en-IE" sz="2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Local Variables (</a:t>
            </a:r>
            <a:r>
              <a:rPr lang="en-IE" sz="2800" dirty="0" err="1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IE" sz="2800" dirty="0" err="1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6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Parameters, return types, expression body, </a:t>
            </a:r>
          </a:p>
          <a:p>
            <a:r>
              <a:rPr lang="en-IE" dirty="0"/>
              <a:t>inferred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B7731-6ADF-D048-8528-6EA998E3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0683"/>
      </p:ext>
    </p:extLst>
  </p:cSld>
  <p:clrMapOvr>
    <a:masterClrMapping/>
  </p:clrMapOvr>
  <p:transition spd="med" advTm="1747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parameters and return types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2376B-AA69-2B42-A948-BD6FA55D4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5350"/>
            <a:ext cx="6144549" cy="301516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2C7493-285C-3E48-9680-D0B191AE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" y="1444014"/>
            <a:ext cx="3733800" cy="1701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7A95DE-41CA-8547-A578-39FFBF07D788}"/>
              </a:ext>
            </a:extLst>
          </p:cNvPr>
          <p:cNvSpPr/>
          <p:nvPr/>
        </p:nvSpPr>
        <p:spPr>
          <a:xfrm>
            <a:off x="4219113" y="2072520"/>
            <a:ext cx="2450135" cy="98107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81A8F-8E5C-714E-A549-ADFEC8CA1E62}"/>
              </a:ext>
            </a:extLst>
          </p:cNvPr>
          <p:cNvCxnSpPr>
            <a:cxnSpLocks/>
          </p:cNvCxnSpPr>
          <p:nvPr/>
        </p:nvCxnSpPr>
        <p:spPr>
          <a:xfrm flipH="1" flipV="1">
            <a:off x="3467810" y="1742107"/>
            <a:ext cx="1897955" cy="66082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A84CF-F58D-5A4C-B303-0CC149372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AF93F-791D-7248-A614-678F72649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2094005"/>
      </p:ext>
    </p:extLst>
  </p:cSld>
  <p:clrMapOvr>
    <a:masterClrMapping/>
  </p:clrMapOvr>
  <p:transition spd="med" advTm="6013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expression body, inferred return 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799C9-CB9D-4E2A-876E-7DA0444490C0}"/>
              </a:ext>
            </a:extLst>
          </p:cNvPr>
          <p:cNvSpPr/>
          <p:nvPr/>
        </p:nvSpPr>
        <p:spPr>
          <a:xfrm>
            <a:off x="450148" y="954678"/>
            <a:ext cx="6255246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sum(a: 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, b: 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) = a + b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dirty="0" err="1">
                <a:latin typeface="Courier New" panose="02070309020205020404" pitchFamily="49" charset="0"/>
              </a:rPr>
              <a:t>println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"sum of 19 and 23 is </a:t>
            </a:r>
            <a:r>
              <a:rPr lang="en-IE" sz="1476" dirty="0">
                <a:latin typeface="Courier New" panose="02070309020205020404" pitchFamily="49" charset="0"/>
              </a:rPr>
              <a:t>${sum(19, 23)}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dirty="0" err="1">
                <a:latin typeface="Courier New" panose="02070309020205020404" pitchFamily="49" charset="0"/>
              </a:rPr>
              <a:t>println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"sum of 19 and 23 is "</a:t>
            </a:r>
            <a:r>
              <a:rPr lang="en-IE" sz="1476" dirty="0">
                <a:latin typeface="Courier New" panose="02070309020205020404" pitchFamily="49" charset="0"/>
              </a:rPr>
              <a:t> + sum(19, 23))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}</a:t>
            </a:r>
            <a:endParaRPr lang="en-IE" sz="147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CF1DA-6925-48B2-BB47-8603E02E37BB}"/>
              </a:ext>
            </a:extLst>
          </p:cNvPr>
          <p:cNvSpPr/>
          <p:nvPr/>
        </p:nvSpPr>
        <p:spPr>
          <a:xfrm>
            <a:off x="6880152" y="954678"/>
            <a:ext cx="2013987" cy="639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1186" dirty="0"/>
              <a:t>Function “sum” with an expression body and inferred return type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3F4F9-E38B-4C15-9D0E-EADD422B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8" y="2571750"/>
            <a:ext cx="5801506" cy="13260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44824-3D28-8A45-877E-161F00DA88A0}"/>
              </a:ext>
            </a:extLst>
          </p:cNvPr>
          <p:cNvCxnSpPr>
            <a:cxnSpLocks/>
          </p:cNvCxnSpPr>
          <p:nvPr/>
        </p:nvCxnSpPr>
        <p:spPr>
          <a:xfrm flipH="1" flipV="1">
            <a:off x="4220620" y="1142640"/>
            <a:ext cx="1960440" cy="5395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253AE-4208-EF45-ACCF-4A489BC42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AA6384-2D62-9743-A8C6-E83265749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3394493"/>
      </p:ext>
    </p:extLst>
  </p:cSld>
  <p:clrMapOvr>
    <a:masterClrMapping/>
  </p:clrMapOvr>
  <p:transition spd="med" advTm="6487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CAFFA-761C-3D41-B424-6B08589F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60" y="826199"/>
            <a:ext cx="3905589" cy="26722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D903D-E469-8640-931A-B7FB3A7A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837"/>
            <a:ext cx="3916408" cy="265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no return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FB360-A9C5-AB47-A54B-97BC0C5584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5E97A-33E3-644B-875F-6DC3E1E3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886399"/>
      </p:ext>
    </p:extLst>
  </p:cSld>
  <p:clrMapOvr>
    <a:masterClrMapping/>
  </p:clrMapOvr>
  <p:transition spd="med" advTm="9072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CAFFA-761C-3D41-B424-6B08589F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60" y="826199"/>
            <a:ext cx="3905589" cy="26722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D903D-E469-8640-931A-B7FB3A7A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837"/>
            <a:ext cx="3916408" cy="265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no return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AE52C-DF39-9646-8ABE-2CA176A8B98A}"/>
              </a:ext>
            </a:extLst>
          </p:cNvPr>
          <p:cNvCxnSpPr>
            <a:cxnSpLocks/>
          </p:cNvCxnSpPr>
          <p:nvPr/>
        </p:nvCxnSpPr>
        <p:spPr>
          <a:xfrm flipV="1">
            <a:off x="3147236" y="1624648"/>
            <a:ext cx="206787" cy="13666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7FC7B4-2CE6-6C4D-A5AB-B58127B2F70B}"/>
              </a:ext>
            </a:extLst>
          </p:cNvPr>
          <p:cNvCxnSpPr>
            <a:cxnSpLocks/>
          </p:cNvCxnSpPr>
          <p:nvPr/>
        </p:nvCxnSpPr>
        <p:spPr>
          <a:xfrm flipV="1">
            <a:off x="3125972" y="1538626"/>
            <a:ext cx="4189228" cy="14526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4013D-AAD0-1A4B-8400-29E4DFF55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A2FF4-4CF4-4E48-A9B9-120CD9F9D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434428"/>
      </p:ext>
    </p:extLst>
  </p:cSld>
  <p:clrMapOvr>
    <a:masterClrMapping/>
  </p:clrMapOvr>
  <p:transition spd="med" advTm="90722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15907</TotalTime>
  <Words>634</Words>
  <Application>Microsoft Macintosh PowerPoint</Application>
  <PresentationFormat>On-screen Show (16:9)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Introducing Kotlin Syntax - Part 1.2</vt:lpstr>
      <vt:lpstr>Agenda</vt:lpstr>
      <vt:lpstr>Agenda</vt:lpstr>
      <vt:lpstr>Functions</vt:lpstr>
      <vt:lpstr>Functions – parameters and return types </vt:lpstr>
      <vt:lpstr>Functions – expression body, inferred return type </vt:lpstr>
      <vt:lpstr>Functions – no return data</vt:lpstr>
      <vt:lpstr>Functions – no return data</vt:lpstr>
      <vt:lpstr>Control Flow</vt:lpstr>
      <vt:lpstr>Control Flow – if</vt:lpstr>
      <vt:lpstr>Control Flow – if</vt:lpstr>
      <vt:lpstr>Control Flow – if</vt:lpstr>
      <vt:lpstr>Control Flow – if </vt:lpstr>
      <vt:lpstr>Control Flow – if </vt:lpstr>
      <vt:lpstr>Control Flow – when </vt:lpstr>
      <vt:lpstr>Control Flow – when </vt:lpstr>
      <vt:lpstr>Control Flow – when </vt:lpstr>
      <vt:lpstr>Control Flow – when </vt:lpstr>
      <vt:lpstr>Control Flow – when </vt:lpstr>
      <vt:lpstr>Control Flow – when </vt:lpstr>
      <vt:lpstr>Control Flow – for </vt:lpstr>
      <vt:lpstr>Control Flow – for </vt:lpstr>
      <vt:lpstr>Control Flow – for </vt:lpstr>
      <vt:lpstr>Control Flow – while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61</cp:revision>
  <dcterms:created xsi:type="dcterms:W3CDTF">2019-01-29T16:40:14Z</dcterms:created>
  <dcterms:modified xsi:type="dcterms:W3CDTF">2019-07-11T08:13:56Z</dcterms:modified>
</cp:coreProperties>
</file>