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handoutMasterIdLst>
    <p:handoutMasterId r:id="rId20"/>
  </p:handoutMasterIdLst>
  <p:sldIdLst>
    <p:sldId id="256" r:id="rId2"/>
    <p:sldId id="257" r:id="rId3"/>
    <p:sldId id="258" r:id="rId4"/>
    <p:sldId id="410" r:id="rId5"/>
    <p:sldId id="406" r:id="rId6"/>
    <p:sldId id="343" r:id="rId7"/>
    <p:sldId id="342" r:id="rId8"/>
    <p:sldId id="339" r:id="rId9"/>
    <p:sldId id="409" r:id="rId10"/>
    <p:sldId id="381" r:id="rId11"/>
    <p:sldId id="350" r:id="rId12"/>
    <p:sldId id="351" r:id="rId13"/>
    <p:sldId id="345" r:id="rId14"/>
    <p:sldId id="405" r:id="rId15"/>
    <p:sldId id="348" r:id="rId16"/>
    <p:sldId id="411" r:id="rId17"/>
    <p:sldId id="298" r:id="rId18"/>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9647"/>
    <a:srgbClr val="FDE111"/>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137D1D-9529-4A4A-A5AB-BD52AE02B3CF}" v="11" dt="2019-08-05T14:01:14.02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12"/>
    <p:restoredTop sz="85442"/>
  </p:normalViewPr>
  <p:slideViewPr>
    <p:cSldViewPr snapToGrid="0" snapToObjects="1">
      <p:cViewPr varScale="1">
        <p:scale>
          <a:sx n="139" d="100"/>
          <a:sy n="139" d="100"/>
        </p:scale>
        <p:origin x="880" y="168"/>
      </p:cViewPr>
      <p:guideLst>
        <p:guide orient="horz" pos="1620"/>
        <p:guide pos="288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FD087938-42A5-1442-AAF1-F08FA7ED78FE}"/>
  </pc:docChgLst>
  <pc:docChgLst>
    <pc:chgData name="David Drohan" userId="bd111efc-3a90-4169-a791-cb26685365d4" providerId="ADAL" clId="{1B44B392-3DE6-D04E-BFFE-D07EA5444922}"/>
  </pc:docChgLst>
  <pc:docChgLst>
    <pc:chgData name="David Drohan" userId="bd111efc-3a90-4169-a791-cb26685365d4" providerId="ADAL" clId="{B2AE1185-045A-8B4C-863C-A11FCDA7558F}"/>
    <pc:docChg chg="custSel addSld delSld modSld">
      <pc:chgData name="David Drohan" userId="bd111efc-3a90-4169-a791-cb26685365d4" providerId="ADAL" clId="{B2AE1185-045A-8B4C-863C-A11FCDA7558F}" dt="2019-07-04T20:50:14.529" v="60" actId="2696"/>
      <pc:docMkLst>
        <pc:docMk/>
      </pc:docMkLst>
      <pc:sldChg chg="modSp">
        <pc:chgData name="David Drohan" userId="bd111efc-3a90-4169-a791-cb26685365d4" providerId="ADAL" clId="{B2AE1185-045A-8B4C-863C-A11FCDA7558F}" dt="2019-07-04T20:49:18.724" v="17" actId="20577"/>
        <pc:sldMkLst>
          <pc:docMk/>
          <pc:sldMk cId="0" sldId="257"/>
        </pc:sldMkLst>
        <pc:spChg chg="mod">
          <ac:chgData name="David Drohan" userId="bd111efc-3a90-4169-a791-cb26685365d4" providerId="ADAL" clId="{B2AE1185-045A-8B4C-863C-A11FCDA7558F}" dt="2019-07-04T20:49:18.724" v="17" actId="20577"/>
          <ac:spMkLst>
            <pc:docMk/>
            <pc:sldMk cId="0" sldId="257"/>
            <ac:spMk id="79" creationId="{00000000-0000-0000-0000-000000000000}"/>
          </ac:spMkLst>
        </pc:spChg>
      </pc:sldChg>
      <pc:sldChg chg="modSp add">
        <pc:chgData name="David Drohan" userId="bd111efc-3a90-4169-a791-cb26685365d4" providerId="ADAL" clId="{B2AE1185-045A-8B4C-863C-A11FCDA7558F}" dt="2019-07-04T20:49:35.639" v="20" actId="113"/>
        <pc:sldMkLst>
          <pc:docMk/>
          <pc:sldMk cId="1779817835" sldId="410"/>
        </pc:sldMkLst>
        <pc:spChg chg="mod">
          <ac:chgData name="David Drohan" userId="bd111efc-3a90-4169-a791-cb26685365d4" providerId="ADAL" clId="{B2AE1185-045A-8B4C-863C-A11FCDA7558F}" dt="2019-07-04T20:49:35.639" v="20" actId="113"/>
          <ac:spMkLst>
            <pc:docMk/>
            <pc:sldMk cId="1779817835" sldId="410"/>
            <ac:spMk id="86" creationId="{00000000-0000-0000-0000-000000000000}"/>
          </ac:spMkLst>
        </pc:spChg>
      </pc:sldChg>
      <pc:sldMasterChg chg="delSldLayout">
        <pc:chgData name="David Drohan" userId="bd111efc-3a90-4169-a791-cb26685365d4" providerId="ADAL" clId="{B2AE1185-045A-8B4C-863C-A11FCDA7558F}" dt="2019-07-04T20:50:14.529" v="60" actId="2696"/>
        <pc:sldMasterMkLst>
          <pc:docMk/>
          <pc:sldMasterMk cId="0" sldId="2147483648"/>
        </pc:sldMasterMkLst>
      </pc:sldMasterChg>
    </pc:docChg>
  </pc:docChgLst>
  <pc:docChgLst>
    <pc:chgData name="David Drohan" userId="bd111efc-3a90-4169-a791-cb26685365d4" providerId="ADAL" clId="{82137D1D-9529-4A4A-A5AB-BD52AE02B3CF}"/>
    <pc:docChg chg="modSld sldOrd">
      <pc:chgData name="David Drohan" userId="bd111efc-3a90-4169-a791-cb26685365d4" providerId="ADAL" clId="{82137D1D-9529-4A4A-A5AB-BD52AE02B3CF}" dt="2019-08-05T11:17:38.903" v="2"/>
      <pc:docMkLst>
        <pc:docMk/>
      </pc:docMkLst>
      <pc:sldChg chg="ord">
        <pc:chgData name="David Drohan" userId="bd111efc-3a90-4169-a791-cb26685365d4" providerId="ADAL" clId="{82137D1D-9529-4A4A-A5AB-BD52AE02B3CF}" dt="2019-08-05T11:06:12.408" v="0"/>
        <pc:sldMkLst>
          <pc:docMk/>
          <pc:sldMk cId="2080785509" sldId="345"/>
        </pc:sldMkLst>
      </pc:sldChg>
      <pc:sldChg chg="ord">
        <pc:chgData name="David Drohan" userId="bd111efc-3a90-4169-a791-cb26685365d4" providerId="ADAL" clId="{82137D1D-9529-4A4A-A5AB-BD52AE02B3CF}" dt="2019-08-05T11:17:38.903" v="2"/>
        <pc:sldMkLst>
          <pc:docMk/>
          <pc:sldMk cId="4223377026" sldId="351"/>
        </pc:sldMkLst>
      </pc:sldChg>
    </pc:docChg>
  </pc:docChgLst>
  <pc:docChgLst>
    <pc:chgData name="David Drohan" userId="bd111efc-3a90-4169-a791-cb26685365d4" providerId="ADAL" clId="{26641348-F529-A24F-B052-BE65A594409B}"/>
  </pc:docChgLst>
  <pc:docChgLst>
    <pc:chgData name="David Drohan" userId="bd111efc-3a90-4169-a791-cb26685365d4" providerId="ADAL" clId="{1C461EAE-3F18-0249-A1FF-30BC4B46C6FD}"/>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4/14/20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dirty="0"/>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dirty="0"/>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Roman"/>
        <a:ea typeface="Avenir Roman"/>
        <a:cs typeface="Avenir Roman"/>
        <a:sym typeface="Avenir Roman"/>
      </a:defRPr>
    </a:lvl1pPr>
    <a:lvl2pPr indent="143505" defTabSz="287012">
      <a:lnSpc>
        <a:spcPct val="125000"/>
      </a:lnSpc>
      <a:defRPr sz="1500">
        <a:latin typeface="Avenir Roman"/>
        <a:ea typeface="Avenir Roman"/>
        <a:cs typeface="Avenir Roman"/>
        <a:sym typeface="Avenir Roman"/>
      </a:defRPr>
    </a:lvl2pPr>
    <a:lvl3pPr indent="287012" defTabSz="287012">
      <a:lnSpc>
        <a:spcPct val="125000"/>
      </a:lnSpc>
      <a:defRPr sz="1500">
        <a:latin typeface="Avenir Roman"/>
        <a:ea typeface="Avenir Roman"/>
        <a:cs typeface="Avenir Roman"/>
        <a:sym typeface="Avenir Roman"/>
      </a:defRPr>
    </a:lvl3pPr>
    <a:lvl4pPr indent="430517" defTabSz="287012">
      <a:lnSpc>
        <a:spcPct val="125000"/>
      </a:lnSpc>
      <a:defRPr sz="1500">
        <a:latin typeface="Avenir Roman"/>
        <a:ea typeface="Avenir Roman"/>
        <a:cs typeface="Avenir Roman"/>
        <a:sym typeface="Avenir Roman"/>
      </a:defRPr>
    </a:lvl4pPr>
    <a:lvl5pPr indent="574022" defTabSz="287012">
      <a:lnSpc>
        <a:spcPct val="125000"/>
      </a:lnSpc>
      <a:defRPr sz="1500">
        <a:latin typeface="Avenir Roman"/>
        <a:ea typeface="Avenir Roman"/>
        <a:cs typeface="Avenir Roman"/>
        <a:sym typeface="Avenir Roman"/>
      </a:defRPr>
    </a:lvl5pPr>
    <a:lvl6pPr indent="717528" defTabSz="287012">
      <a:lnSpc>
        <a:spcPct val="125000"/>
      </a:lnSpc>
      <a:defRPr sz="1500">
        <a:latin typeface="Avenir Roman"/>
        <a:ea typeface="Avenir Roman"/>
        <a:cs typeface="Avenir Roman"/>
        <a:sym typeface="Avenir Roman"/>
      </a:defRPr>
    </a:lvl6pPr>
    <a:lvl7pPr indent="861034" defTabSz="287012">
      <a:lnSpc>
        <a:spcPct val="125000"/>
      </a:lnSpc>
      <a:defRPr sz="1500">
        <a:latin typeface="Avenir Roman"/>
        <a:ea typeface="Avenir Roman"/>
        <a:cs typeface="Avenir Roman"/>
        <a:sym typeface="Avenir Roman"/>
      </a:defRPr>
    </a:lvl7pPr>
    <a:lvl8pPr indent="1004539" defTabSz="287012">
      <a:lnSpc>
        <a:spcPct val="125000"/>
      </a:lnSpc>
      <a:defRPr sz="1500">
        <a:latin typeface="Avenir Roman"/>
        <a:ea typeface="Avenir Roman"/>
        <a:cs typeface="Avenir Roman"/>
        <a:sym typeface="Avenir Roman"/>
      </a:defRPr>
    </a:lvl8pPr>
    <a:lvl9pPr indent="1148045" defTabSz="287012">
      <a:lnSpc>
        <a:spcPct val="125000"/>
      </a:lnSpc>
      <a:defRPr sz="15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Boilerplate Java code is an issue for developers in Android Development</a:t>
            </a:r>
          </a:p>
        </p:txBody>
      </p:sp>
    </p:spTree>
    <p:extLst>
      <p:ext uri="{BB962C8B-B14F-4D97-AF65-F5344CB8AC3E}">
        <p14:creationId xmlns:p14="http://schemas.microsoft.com/office/powerpoint/2010/main" val="247382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Kotlin is interoperable with Java – you don’t have to ‘bin’ all your Java code to make the changeover</a:t>
            </a:r>
          </a:p>
        </p:txBody>
      </p:sp>
    </p:spTree>
    <p:extLst>
      <p:ext uri="{BB962C8B-B14F-4D97-AF65-F5344CB8AC3E}">
        <p14:creationId xmlns:p14="http://schemas.microsoft.com/office/powerpoint/2010/main" val="30448496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dirty="0"/>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dirty="0">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dirty="0">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dirty="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dirty="0"/>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rPr/>
              <a:t>‹#›</a:t>
            </a:fld>
            <a:endParaRPr dirty="0"/>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dirty="0"/>
              <a:t>Kotlin Overview</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dirty="0"/>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dirty="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dirty="0"/>
              <a:t>Kotlin Overview</a:t>
            </a:r>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525435" y="12527"/>
            <a:ext cx="618564" cy="7046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drohan@wit.ie" TargetMode="External"/><Relationship Id="rId2" Type="http://schemas.openxmlformats.org/officeDocument/2006/relationships/hyperlink" Target="mailto:ddrohan@wit.i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ogramiz.com/kotlin-programming" TargetMode="External"/><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dzone.com/articles/why-you-should-consider-kotlin-for-android-develop?fromrel=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blog.jetbrains.com/kotlin/2017/05/kotlin-on-android-now-official/"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hape 75"/>
          <p:cNvSpPr>
            <a:spLocks noGrp="1"/>
          </p:cNvSpPr>
          <p:nvPr>
            <p:ph type="title"/>
          </p:nvPr>
        </p:nvSpPr>
        <p:spPr>
          <a:xfrm>
            <a:off x="626106" y="1645425"/>
            <a:ext cx="7891789" cy="542479"/>
          </a:xfrm>
          <a:prstGeom prst="rect">
            <a:avLst/>
          </a:prstGeom>
        </p:spPr>
        <p:txBody>
          <a:bodyPr/>
          <a:lstStyle>
            <a:lvl1pPr defTabSz="830862">
              <a:defRPr sz="3800">
                <a:latin typeface="Helvetica Neue Light"/>
                <a:ea typeface="Helvetica Neue Light"/>
                <a:cs typeface="Helvetica Neue Light"/>
                <a:sym typeface="Helvetica Neue Light"/>
              </a:defRPr>
            </a:lvl1pPr>
          </a:lstStyle>
          <a:p>
            <a:pPr lvl="0">
              <a:defRPr sz="1800"/>
            </a:pPr>
            <a:r>
              <a:rPr lang="en-IE" sz="2400" dirty="0"/>
              <a:t>Mobile Application Development</a:t>
            </a:r>
            <a:endParaRPr sz="2400" dirty="0"/>
          </a:p>
        </p:txBody>
      </p:sp>
      <p:sp>
        <p:nvSpPr>
          <p:cNvPr id="76" name="Shape 76"/>
          <p:cNvSpPr>
            <a:spLocks noGrp="1"/>
          </p:cNvSpPr>
          <p:nvPr>
            <p:ph type="body" idx="1"/>
          </p:nvPr>
        </p:nvSpPr>
        <p:spPr>
          <a:xfrm>
            <a:off x="2621372" y="2531567"/>
            <a:ext cx="4061950" cy="1044773"/>
          </a:xfrm>
          <a:prstGeom prst="rect">
            <a:avLst/>
          </a:prstGeom>
        </p:spPr>
        <p:txBody>
          <a:bodyPr/>
          <a:lstStyle/>
          <a:p>
            <a:pPr defTabSz="521511"/>
            <a:r>
              <a:rPr dirty="0"/>
              <a:t>David Drohan (</a:t>
            </a:r>
            <a:r>
              <a:rPr dirty="0">
                <a:solidFill>
                  <a:srgbClr val="006699"/>
                </a:solidFill>
                <a:uFill>
                  <a:solidFill>
                    <a:srgbClr val="006699"/>
                  </a:solidFill>
                </a:uFill>
                <a:hlinkClick r:id="rId2"/>
              </a:rPr>
              <a:t>ddrohan@wit.ie</a:t>
            </a:r>
            <a:r>
              <a:rPr dirty="0"/>
              <a:t>)</a:t>
            </a:r>
            <a:endParaRPr lang="en-IE" dirty="0"/>
          </a:p>
          <a:p>
            <a:pPr defTabSz="521511"/>
            <a:r>
              <a:rPr lang="en-IE" dirty="0"/>
              <a:t>Dr. Siobhan Drohan (</a:t>
            </a:r>
            <a:r>
              <a:rPr lang="en-IE" dirty="0">
                <a:hlinkClick r:id="rId3"/>
              </a:rPr>
              <a:t>sdrohan@wit.ie</a:t>
            </a:r>
            <a:r>
              <a:rPr lang="en-IE" dirty="0"/>
              <a:t>) </a:t>
            </a:r>
            <a:endParaRPr dirty="0"/>
          </a:p>
          <a:p>
            <a:pPr defTabSz="521511"/>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owth of Kotlin in Github">
            <a:extLst>
              <a:ext uri="{FF2B5EF4-FFF2-40B4-BE49-F238E27FC236}">
                <a16:creationId xmlns:a16="http://schemas.microsoft.com/office/drawing/2014/main" id="{655F6E18-E56C-4030-B143-34A2B96CE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193" y="485777"/>
            <a:ext cx="7490221" cy="339749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7B5C747-8E86-4CC2-B614-01A6B9DA9495}"/>
              </a:ext>
            </a:extLst>
          </p:cNvPr>
          <p:cNvSpPr/>
          <p:nvPr/>
        </p:nvSpPr>
        <p:spPr>
          <a:xfrm>
            <a:off x="2109891" y="4497261"/>
            <a:ext cx="3738823" cy="287130"/>
          </a:xfrm>
          <a:prstGeom prst="rect">
            <a:avLst/>
          </a:prstGeom>
        </p:spPr>
        <p:txBody>
          <a:bodyPr wrap="square">
            <a:spAutoFit/>
          </a:bodyPr>
          <a:lstStyle/>
          <a:p>
            <a:r>
              <a:rPr lang="en-IE" sz="1266" dirty="0">
                <a:hlinkClick r:id="rId3"/>
              </a:rPr>
              <a:t>https://www.programiz.com/kotlin-programming</a:t>
            </a:r>
            <a:r>
              <a:rPr lang="en-IE" sz="1266" dirty="0"/>
              <a:t> </a:t>
            </a:r>
          </a:p>
        </p:txBody>
      </p:sp>
      <p:sp>
        <p:nvSpPr>
          <p:cNvPr id="3" name="Rectangle 2">
            <a:extLst>
              <a:ext uri="{FF2B5EF4-FFF2-40B4-BE49-F238E27FC236}">
                <a16:creationId xmlns:a16="http://schemas.microsoft.com/office/drawing/2014/main" id="{4C7A4087-5880-4F4C-B679-FD0B374B1E90}"/>
              </a:ext>
            </a:extLst>
          </p:cNvPr>
          <p:cNvSpPr/>
          <p:nvPr/>
        </p:nvSpPr>
        <p:spPr>
          <a:xfrm>
            <a:off x="1514872" y="3982932"/>
            <a:ext cx="4928862" cy="457305"/>
          </a:xfrm>
          <a:prstGeom prst="rect">
            <a:avLst/>
          </a:prstGeom>
          <a:ln>
            <a:solidFill>
              <a:schemeClr val="tx1"/>
            </a:solidFill>
          </a:ln>
        </p:spPr>
        <p:txBody>
          <a:bodyPr wrap="square">
            <a:spAutoFit/>
          </a:bodyPr>
          <a:lstStyle/>
          <a:p>
            <a:r>
              <a:rPr lang="en-IE" sz="1186" i="1" dirty="0">
                <a:solidFill>
                  <a:srgbClr val="002060"/>
                </a:solidFill>
                <a:latin typeface="Open Sans"/>
              </a:rPr>
              <a:t>Many companies like Netflix, Uber, Trello, Pinterest, Corda etc. are using Kotlin (along with other programming languages) to create applications.</a:t>
            </a:r>
          </a:p>
        </p:txBody>
      </p:sp>
      <p:sp>
        <p:nvSpPr>
          <p:cNvPr id="4" name="Footer Placeholder 3">
            <a:extLst>
              <a:ext uri="{FF2B5EF4-FFF2-40B4-BE49-F238E27FC236}">
                <a16:creationId xmlns:a16="http://schemas.microsoft.com/office/drawing/2014/main" id="{CB91599E-66ED-3D44-81C3-25696845312B}"/>
              </a:ext>
            </a:extLst>
          </p:cNvPr>
          <p:cNvSpPr>
            <a:spLocks noGrp="1"/>
          </p:cNvSpPr>
          <p:nvPr>
            <p:ph type="ftr" sz="quarter" idx="3"/>
          </p:nvPr>
        </p:nvSpPr>
        <p:spPr/>
        <p:txBody>
          <a:bodyPr/>
          <a:lstStyle/>
          <a:p>
            <a:r>
              <a:rPr lang="en-IE" dirty="0"/>
              <a:t>Kotlin Overview</a:t>
            </a:r>
          </a:p>
        </p:txBody>
      </p:sp>
      <p:sp>
        <p:nvSpPr>
          <p:cNvPr id="5" name="Slide Number Placeholder 4">
            <a:extLst>
              <a:ext uri="{FF2B5EF4-FFF2-40B4-BE49-F238E27FC236}">
                <a16:creationId xmlns:a16="http://schemas.microsoft.com/office/drawing/2014/main" id="{C89B06B0-1CA1-754B-B6AD-D57E10A6BB2C}"/>
              </a:ext>
            </a:extLst>
          </p:cNvPr>
          <p:cNvSpPr>
            <a:spLocks noGrp="1"/>
          </p:cNvSpPr>
          <p:nvPr>
            <p:ph type="sldNum" sz="quarter" idx="2"/>
          </p:nvPr>
        </p:nvSpPr>
        <p:spPr/>
        <p:txBody>
          <a:bodyPr/>
          <a:lstStyle/>
          <a:p>
            <a:pPr lvl="0"/>
            <a:fld id="{86CB4B4D-7CA3-9044-876B-883B54F8677D}" type="slidenum">
              <a:rPr lang="en-IE" smtClean="0"/>
              <a:t>10</a:t>
            </a:fld>
            <a:endParaRPr lang="en-IE" dirty="0"/>
          </a:p>
        </p:txBody>
      </p:sp>
    </p:spTree>
    <p:extLst>
      <p:ext uri="{BB962C8B-B14F-4D97-AF65-F5344CB8AC3E}">
        <p14:creationId xmlns:p14="http://schemas.microsoft.com/office/powerpoint/2010/main" val="3597712808"/>
      </p:ext>
    </p:extLst>
  </p:cSld>
  <p:clrMapOvr>
    <a:masterClrMapping/>
  </p:clrMapOvr>
  <p:transition spd="med" advTm="3235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96275" y="2190842"/>
            <a:ext cx="7772401" cy="761815"/>
          </a:xfrm>
        </p:spPr>
        <p:txBody>
          <a:bodyPr>
            <a:normAutofit/>
          </a:bodyPr>
          <a:lstStyle/>
          <a:p>
            <a:pPr algn="ctr"/>
            <a:r>
              <a:rPr lang="en-IE" sz="4218" dirty="0"/>
              <a:t>April 21</a:t>
            </a:r>
            <a:r>
              <a:rPr lang="en-IE" sz="4218" baseline="30000" dirty="0"/>
              <a:t>st</a:t>
            </a:r>
            <a:r>
              <a:rPr lang="en-IE" sz="4218" dirty="0"/>
              <a:t> 2017</a:t>
            </a:r>
            <a:endParaRPr lang="en-IE" sz="3797" dirty="0"/>
          </a:p>
        </p:txBody>
      </p:sp>
      <p:sp>
        <p:nvSpPr>
          <p:cNvPr id="2" name="Footer Placeholder 1">
            <a:extLst>
              <a:ext uri="{FF2B5EF4-FFF2-40B4-BE49-F238E27FC236}">
                <a16:creationId xmlns:a16="http://schemas.microsoft.com/office/drawing/2014/main" id="{DAE328CF-BA08-5241-AA64-5B12B99A41C6}"/>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F9DDB98E-FE60-964F-A0FA-18303368404E}"/>
              </a:ext>
            </a:extLst>
          </p:cNvPr>
          <p:cNvSpPr>
            <a:spLocks noGrp="1"/>
          </p:cNvSpPr>
          <p:nvPr>
            <p:ph type="sldNum" sz="quarter" idx="2"/>
          </p:nvPr>
        </p:nvSpPr>
        <p:spPr/>
        <p:txBody>
          <a:bodyPr/>
          <a:lstStyle/>
          <a:p>
            <a:pPr lvl="0"/>
            <a:fld id="{86CB4B4D-7CA3-9044-876B-883B54F8677D}" type="slidenum">
              <a:rPr lang="en-IE" smtClean="0"/>
              <a:t>11</a:t>
            </a:fld>
            <a:endParaRPr lang="en-IE" dirty="0"/>
          </a:p>
        </p:txBody>
      </p:sp>
    </p:spTree>
    <p:extLst>
      <p:ext uri="{BB962C8B-B14F-4D97-AF65-F5344CB8AC3E}">
        <p14:creationId xmlns:p14="http://schemas.microsoft.com/office/powerpoint/2010/main" val="1517190107"/>
      </p:ext>
    </p:extLst>
  </p:cSld>
  <p:clrMapOvr>
    <a:masterClrMapping/>
  </p:clrMapOvr>
  <p:transition spd="med" advTm="427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9225" y="846679"/>
            <a:ext cx="8456175" cy="3176316"/>
          </a:xfrm>
        </p:spPr>
        <p:txBody>
          <a:bodyPr>
            <a:normAutofit fontScale="90000"/>
          </a:bodyPr>
          <a:lstStyle/>
          <a:p>
            <a:pPr algn="ctr"/>
            <a:r>
              <a:rPr lang="en-IE" sz="2400" i="1" dirty="0"/>
              <a:t>“Java is the primary and official language for Android development, but that doesn’t mean it is the best or the only choice.”</a:t>
            </a:r>
            <a:br>
              <a:rPr lang="en-IE" sz="2400" i="1" dirty="0"/>
            </a:br>
            <a:br>
              <a:rPr lang="en-IE" sz="2400" i="1" dirty="0"/>
            </a:br>
            <a:r>
              <a:rPr lang="en-IE" sz="2400" i="1" dirty="0"/>
              <a:t>“To give Java credit, it is a robust language that has been around for a while, but it comes with a specific set of challenges that can be a deterrent for developers.”</a:t>
            </a:r>
            <a:br>
              <a:rPr lang="en-IE" sz="2400" i="1" dirty="0"/>
            </a:br>
            <a:br>
              <a:rPr lang="en-IE" sz="2400" i="1" dirty="0"/>
            </a:br>
            <a:r>
              <a:rPr lang="en-IE" sz="2400" i="1" dirty="0"/>
              <a:t>“A new breed of modern JVM languages is slowly gaining traction within the Android community, and </a:t>
            </a:r>
            <a:r>
              <a:rPr lang="en-IE" sz="2400" b="1" i="1" u="sng" dirty="0"/>
              <a:t>Kotlin</a:t>
            </a:r>
            <a:r>
              <a:rPr lang="en-IE" sz="2400" i="1" dirty="0"/>
              <a:t> is leading the pack.”</a:t>
            </a:r>
          </a:p>
        </p:txBody>
      </p:sp>
      <p:pic>
        <p:nvPicPr>
          <p:cNvPr id="5122" name="Picture 2" descr="Image result for java andro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8968" y="3979429"/>
            <a:ext cx="1483592" cy="8441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417A395-811A-49BF-ABA0-7D4CC6C52CF3}"/>
              </a:ext>
            </a:extLst>
          </p:cNvPr>
          <p:cNvSpPr/>
          <p:nvPr/>
        </p:nvSpPr>
        <p:spPr>
          <a:xfrm>
            <a:off x="2754051" y="4510404"/>
            <a:ext cx="3429000" cy="351956"/>
          </a:xfrm>
          <a:prstGeom prst="rect">
            <a:avLst/>
          </a:prstGeom>
        </p:spPr>
        <p:txBody>
          <a:bodyPr>
            <a:spAutoFit/>
          </a:bodyPr>
          <a:lstStyle/>
          <a:p>
            <a:r>
              <a:rPr lang="en-IE" sz="1687" dirty="0"/>
              <a:t>Source: </a:t>
            </a:r>
            <a:r>
              <a:rPr lang="en-IE" sz="1687" dirty="0">
                <a:hlinkClick r:id="rId4"/>
              </a:rPr>
              <a:t>Dzone</a:t>
            </a:r>
            <a:r>
              <a:rPr lang="en-IE" sz="1687" dirty="0"/>
              <a:t>, April 21</a:t>
            </a:r>
            <a:r>
              <a:rPr lang="en-IE" sz="1687" baseline="30000" dirty="0"/>
              <a:t>st</a:t>
            </a:r>
            <a:r>
              <a:rPr lang="en-IE" sz="1687" dirty="0"/>
              <a:t> 2017</a:t>
            </a:r>
          </a:p>
        </p:txBody>
      </p:sp>
      <p:sp>
        <p:nvSpPr>
          <p:cNvPr id="2" name="Footer Placeholder 1">
            <a:extLst>
              <a:ext uri="{FF2B5EF4-FFF2-40B4-BE49-F238E27FC236}">
                <a16:creationId xmlns:a16="http://schemas.microsoft.com/office/drawing/2014/main" id="{B8C08BE2-C29C-AC40-98C3-3BBC73E8FF49}"/>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E6C369DC-A30F-BF4C-8A33-E90ABA0C37C1}"/>
              </a:ext>
            </a:extLst>
          </p:cNvPr>
          <p:cNvSpPr>
            <a:spLocks noGrp="1"/>
          </p:cNvSpPr>
          <p:nvPr>
            <p:ph type="sldNum" sz="quarter" idx="2"/>
          </p:nvPr>
        </p:nvSpPr>
        <p:spPr/>
        <p:txBody>
          <a:bodyPr/>
          <a:lstStyle/>
          <a:p>
            <a:pPr lvl="0"/>
            <a:fld id="{86CB4B4D-7CA3-9044-876B-883B54F8677D}" type="slidenum">
              <a:rPr lang="en-IE" smtClean="0"/>
              <a:t>12</a:t>
            </a:fld>
            <a:endParaRPr lang="en-IE" dirty="0"/>
          </a:p>
        </p:txBody>
      </p:sp>
      <p:sp>
        <p:nvSpPr>
          <p:cNvPr id="8" name="Title 9">
            <a:extLst>
              <a:ext uri="{FF2B5EF4-FFF2-40B4-BE49-F238E27FC236}">
                <a16:creationId xmlns:a16="http://schemas.microsoft.com/office/drawing/2014/main" id="{50BBA755-09FD-0143-BC2A-DE4A5577EDC9}"/>
              </a:ext>
            </a:extLst>
          </p:cNvPr>
          <p:cNvSpPr txBox="1">
            <a:spLocks/>
          </p:cNvSpPr>
          <p:nvPr/>
        </p:nvSpPr>
        <p:spPr>
          <a:xfrm>
            <a:off x="395536" y="0"/>
            <a:ext cx="8748464"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US" dirty="0"/>
              <a:t>Dzone Article </a:t>
            </a:r>
            <a:r>
              <a:rPr lang="en-US" sz="2000" dirty="0"/>
              <a:t>(</a:t>
            </a:r>
            <a:r>
              <a:rPr lang="en-IE" sz="1800" b="1" dirty="0"/>
              <a:t>Why You Should Consider Kotlin For Android Development</a:t>
            </a:r>
            <a:r>
              <a:rPr lang="en-US" sz="2000" dirty="0"/>
              <a:t>)</a:t>
            </a:r>
          </a:p>
        </p:txBody>
      </p:sp>
    </p:spTree>
    <p:extLst>
      <p:ext uri="{BB962C8B-B14F-4D97-AF65-F5344CB8AC3E}">
        <p14:creationId xmlns:p14="http://schemas.microsoft.com/office/powerpoint/2010/main" val="4223377026"/>
      </p:ext>
    </p:extLst>
  </p:cSld>
  <p:clrMapOvr>
    <a:masterClrMapping/>
  </p:clrMapOvr>
  <p:transition spd="med" advTm="5099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516" y="2231714"/>
            <a:ext cx="7772401" cy="761815"/>
          </a:xfrm>
        </p:spPr>
        <p:txBody>
          <a:bodyPr>
            <a:normAutofit/>
          </a:bodyPr>
          <a:lstStyle/>
          <a:p>
            <a:pPr algn="ctr"/>
            <a:r>
              <a:rPr lang="en-IE" sz="4218" dirty="0"/>
              <a:t>May 17</a:t>
            </a:r>
            <a:r>
              <a:rPr lang="en-IE" sz="4218" baseline="30000" dirty="0"/>
              <a:t>th</a:t>
            </a:r>
            <a:r>
              <a:rPr lang="en-IE" sz="4218" dirty="0"/>
              <a:t> 2017</a:t>
            </a:r>
            <a:endParaRPr lang="en-IE" sz="3797" dirty="0"/>
          </a:p>
        </p:txBody>
      </p:sp>
      <p:sp>
        <p:nvSpPr>
          <p:cNvPr id="2" name="Footer Placeholder 1">
            <a:extLst>
              <a:ext uri="{FF2B5EF4-FFF2-40B4-BE49-F238E27FC236}">
                <a16:creationId xmlns:a16="http://schemas.microsoft.com/office/drawing/2014/main" id="{70D7C175-DDA2-D74D-A3C9-8CB31AF96403}"/>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B9AB3AFD-C60F-2149-A766-BD2561CB7BF6}"/>
              </a:ext>
            </a:extLst>
          </p:cNvPr>
          <p:cNvSpPr>
            <a:spLocks noGrp="1"/>
          </p:cNvSpPr>
          <p:nvPr>
            <p:ph type="sldNum" sz="quarter" idx="2"/>
          </p:nvPr>
        </p:nvSpPr>
        <p:spPr/>
        <p:txBody>
          <a:bodyPr/>
          <a:lstStyle/>
          <a:p>
            <a:pPr lvl="0"/>
            <a:fld id="{86CB4B4D-7CA3-9044-876B-883B54F8677D}" type="slidenum">
              <a:rPr lang="en-IE" smtClean="0"/>
              <a:t>13</a:t>
            </a:fld>
            <a:endParaRPr lang="en-IE" dirty="0"/>
          </a:p>
        </p:txBody>
      </p:sp>
    </p:spTree>
    <p:extLst>
      <p:ext uri="{BB962C8B-B14F-4D97-AF65-F5344CB8AC3E}">
        <p14:creationId xmlns:p14="http://schemas.microsoft.com/office/powerpoint/2010/main" val="2080785509"/>
      </p:ext>
    </p:extLst>
  </p:cSld>
  <p:clrMapOvr>
    <a:masterClrMapping/>
  </p:clrMapOvr>
  <p:transition spd="med" advTm="2743"/>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12E3-2435-9246-A9B4-FF05856758D2}"/>
              </a:ext>
            </a:extLst>
          </p:cNvPr>
          <p:cNvSpPr>
            <a:spLocks noGrp="1"/>
          </p:cNvSpPr>
          <p:nvPr>
            <p:ph type="title"/>
          </p:nvPr>
        </p:nvSpPr>
        <p:spPr>
          <a:xfrm>
            <a:off x="0" y="505462"/>
            <a:ext cx="9144000" cy="761815"/>
          </a:xfrm>
        </p:spPr>
        <p:txBody>
          <a:bodyPr/>
          <a:lstStyle/>
          <a:p>
            <a:pPr algn="ctr"/>
            <a:r>
              <a:rPr lang="en-IE" dirty="0"/>
              <a:t>Google I/O 2017 - Google announces that Kotlin </a:t>
            </a:r>
            <a:br>
              <a:rPr lang="en-IE" dirty="0"/>
            </a:br>
            <a:r>
              <a:rPr lang="en-IE" dirty="0"/>
              <a:t>would receive </a:t>
            </a:r>
            <a:r>
              <a:rPr lang="en-IE" b="1" dirty="0"/>
              <a:t>first-class support </a:t>
            </a:r>
            <a:r>
              <a:rPr lang="en-IE" dirty="0"/>
              <a:t>for Android development</a:t>
            </a:r>
            <a:endParaRPr lang="en-US" dirty="0"/>
          </a:p>
        </p:txBody>
      </p:sp>
      <p:sp>
        <p:nvSpPr>
          <p:cNvPr id="3" name="Text Placeholder 2">
            <a:extLst>
              <a:ext uri="{FF2B5EF4-FFF2-40B4-BE49-F238E27FC236}">
                <a16:creationId xmlns:a16="http://schemas.microsoft.com/office/drawing/2014/main" id="{0898F67E-7854-714C-B0B0-4488BB609DDD}"/>
              </a:ext>
            </a:extLst>
          </p:cNvPr>
          <p:cNvSpPr>
            <a:spLocks noGrp="1"/>
          </p:cNvSpPr>
          <p:nvPr>
            <p:ph type="body" idx="1"/>
          </p:nvPr>
        </p:nvSpPr>
        <p:spPr>
          <a:xfrm>
            <a:off x="395536" y="843558"/>
            <a:ext cx="8642956" cy="545627"/>
          </a:xfrm>
        </p:spPr>
        <p:txBody>
          <a:bodyPr/>
          <a:lstStyle/>
          <a:p>
            <a:endParaRPr lang="en-IE" dirty="0"/>
          </a:p>
          <a:p>
            <a:endParaRPr lang="en-US" dirty="0"/>
          </a:p>
        </p:txBody>
      </p:sp>
      <p:sp>
        <p:nvSpPr>
          <p:cNvPr id="4" name="Slide Number Placeholder 3">
            <a:extLst>
              <a:ext uri="{FF2B5EF4-FFF2-40B4-BE49-F238E27FC236}">
                <a16:creationId xmlns:a16="http://schemas.microsoft.com/office/drawing/2014/main" id="{3E279E27-A0B0-A54F-B3CA-4C1A37A6E844}"/>
              </a:ext>
            </a:extLst>
          </p:cNvPr>
          <p:cNvSpPr>
            <a:spLocks noGrp="1"/>
          </p:cNvSpPr>
          <p:nvPr>
            <p:ph type="sldNum" sz="quarter" idx="2"/>
          </p:nvPr>
        </p:nvSpPr>
        <p:spPr/>
        <p:txBody>
          <a:bodyPr/>
          <a:lstStyle/>
          <a:p>
            <a:pPr lvl="0"/>
            <a:fld id="{86CB4B4D-7CA3-9044-876B-883B54F8677D}" type="slidenum">
              <a:rPr lang="en-IE" smtClean="0"/>
              <a:t>14</a:t>
            </a:fld>
            <a:endParaRPr lang="en-IE" dirty="0"/>
          </a:p>
        </p:txBody>
      </p:sp>
      <p:sp>
        <p:nvSpPr>
          <p:cNvPr id="5" name="Footer Placeholder 4">
            <a:extLst>
              <a:ext uri="{FF2B5EF4-FFF2-40B4-BE49-F238E27FC236}">
                <a16:creationId xmlns:a16="http://schemas.microsoft.com/office/drawing/2014/main" id="{EDDAD96A-2C30-A346-919A-79F71301F14F}"/>
              </a:ext>
            </a:extLst>
          </p:cNvPr>
          <p:cNvSpPr>
            <a:spLocks noGrp="1"/>
          </p:cNvSpPr>
          <p:nvPr>
            <p:ph type="ftr" sz="quarter" idx="3"/>
          </p:nvPr>
        </p:nvSpPr>
        <p:spPr/>
        <p:txBody>
          <a:bodyPr/>
          <a:lstStyle/>
          <a:p>
            <a:r>
              <a:rPr lang="en-IE" dirty="0"/>
              <a:t>Kotlin Overview</a:t>
            </a:r>
          </a:p>
        </p:txBody>
      </p:sp>
      <p:pic>
        <p:nvPicPr>
          <p:cNvPr id="6" name="Picture 5">
            <a:extLst>
              <a:ext uri="{FF2B5EF4-FFF2-40B4-BE49-F238E27FC236}">
                <a16:creationId xmlns:a16="http://schemas.microsoft.com/office/drawing/2014/main" id="{5C3DE9B6-AB1A-E443-8ABE-4F8524D1AD35}"/>
              </a:ext>
            </a:extLst>
          </p:cNvPr>
          <p:cNvPicPr>
            <a:picLocks noChangeAspect="1"/>
          </p:cNvPicPr>
          <p:nvPr/>
        </p:nvPicPr>
        <p:blipFill>
          <a:blip r:embed="rId2"/>
          <a:stretch>
            <a:fillRect/>
          </a:stretch>
        </p:blipFill>
        <p:spPr>
          <a:xfrm>
            <a:off x="1283677" y="1307924"/>
            <a:ext cx="6931293" cy="3492722"/>
          </a:xfrm>
          <a:prstGeom prst="rect">
            <a:avLst/>
          </a:prstGeom>
        </p:spPr>
      </p:pic>
    </p:spTree>
    <p:extLst>
      <p:ext uri="{BB962C8B-B14F-4D97-AF65-F5344CB8AC3E}">
        <p14:creationId xmlns:p14="http://schemas.microsoft.com/office/powerpoint/2010/main" val="2171281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9460" y="954139"/>
            <a:ext cx="8400726" cy="3416320"/>
          </a:xfrm>
          <a:prstGeom prst="rect">
            <a:avLst/>
          </a:prstGeom>
          <a:ln>
            <a:noFill/>
          </a:ln>
        </p:spPr>
        <p:txBody>
          <a:bodyPr wrap="square">
            <a:spAutoFit/>
          </a:bodyPr>
          <a:lstStyle/>
          <a:p>
            <a:r>
              <a:rPr lang="en-IE" sz="1800" i="1" dirty="0">
                <a:solidFill>
                  <a:srgbClr val="333333"/>
                </a:solidFill>
                <a:latin typeface="Gotham SSm A"/>
              </a:rPr>
              <a:t>“For Android developers, Kotlin support is a chance to use a modern and powerful language, helping solve common headaches such as runtime exceptions and </a:t>
            </a:r>
            <a:r>
              <a:rPr lang="en-IE" sz="1800" b="1" i="1" u="sng" dirty="0">
                <a:solidFill>
                  <a:srgbClr val="333333"/>
                </a:solidFill>
                <a:latin typeface="Gotham SSm A"/>
              </a:rPr>
              <a:t>source code verbosity</a:t>
            </a:r>
            <a:r>
              <a:rPr lang="en-IE" sz="1800" i="1" dirty="0">
                <a:solidFill>
                  <a:srgbClr val="333333"/>
                </a:solidFill>
                <a:latin typeface="Gotham SSm A"/>
              </a:rPr>
              <a:t>. </a:t>
            </a:r>
          </a:p>
          <a:p>
            <a:endParaRPr lang="en-IE" sz="1800" i="1" dirty="0">
              <a:solidFill>
                <a:srgbClr val="333333"/>
              </a:solidFill>
              <a:latin typeface="Gotham SSm A"/>
            </a:endParaRPr>
          </a:p>
          <a:p>
            <a:r>
              <a:rPr lang="en-IE" sz="1800" i="1" dirty="0">
                <a:solidFill>
                  <a:srgbClr val="333333"/>
                </a:solidFill>
                <a:latin typeface="Gotham SSm A"/>
              </a:rPr>
              <a:t>Kotlin is easy to get started with and </a:t>
            </a:r>
            <a:r>
              <a:rPr lang="en-IE" sz="1800" b="1" i="1" u="sng" dirty="0">
                <a:solidFill>
                  <a:srgbClr val="333333"/>
                </a:solidFill>
                <a:latin typeface="Gotham SSm A"/>
              </a:rPr>
              <a:t>can be gradually introduced into existing projects</a:t>
            </a:r>
            <a:r>
              <a:rPr lang="en-IE" sz="1800" i="1" dirty="0">
                <a:solidFill>
                  <a:srgbClr val="333333"/>
                </a:solidFill>
                <a:latin typeface="Gotham SSm A"/>
              </a:rPr>
              <a:t>, which means that your existing skills and technology investments are preserved.”</a:t>
            </a:r>
          </a:p>
          <a:p>
            <a:endParaRPr lang="en-IE" sz="1800" i="1" dirty="0">
              <a:solidFill>
                <a:srgbClr val="333333"/>
              </a:solidFill>
              <a:latin typeface="Gotham SSm A"/>
            </a:endParaRPr>
          </a:p>
          <a:p>
            <a:r>
              <a:rPr lang="en-IE" sz="1800" i="1" dirty="0">
                <a:solidFill>
                  <a:srgbClr val="333333"/>
                </a:solidFill>
                <a:latin typeface="Gotham SSm A"/>
              </a:rPr>
              <a:t>“Starting now, Android Studio 3.0 ships with Kotlin out of the box, meaning Android developers no longer need to install any extras or worry about compatibility. It also means that moving forward, you can rest assured that both JetBrains and Google will be supporting Android development in Kotlin.”</a:t>
            </a:r>
          </a:p>
          <a:p>
            <a:endParaRPr lang="en-IE" sz="1800" i="1" dirty="0"/>
          </a:p>
        </p:txBody>
      </p:sp>
      <p:sp>
        <p:nvSpPr>
          <p:cNvPr id="6" name="Rectangle 5"/>
          <p:cNvSpPr/>
          <p:nvPr/>
        </p:nvSpPr>
        <p:spPr>
          <a:xfrm>
            <a:off x="1341164" y="4562783"/>
            <a:ext cx="6460201" cy="287130"/>
          </a:xfrm>
          <a:prstGeom prst="rect">
            <a:avLst/>
          </a:prstGeom>
        </p:spPr>
        <p:txBody>
          <a:bodyPr wrap="square">
            <a:spAutoFit/>
          </a:bodyPr>
          <a:lstStyle/>
          <a:p>
            <a:r>
              <a:rPr lang="en-IE" sz="1266" dirty="0">
                <a:hlinkClick r:id="rId3"/>
              </a:rPr>
              <a:t>https://blog.jetbrains.com/kotlin/2017/05/kotlin-on-android-now-official/</a:t>
            </a:r>
            <a:r>
              <a:rPr lang="en-IE" sz="1266" dirty="0"/>
              <a:t> </a:t>
            </a:r>
          </a:p>
        </p:txBody>
      </p:sp>
      <p:sp>
        <p:nvSpPr>
          <p:cNvPr id="2" name="Footer Placeholder 1">
            <a:extLst>
              <a:ext uri="{FF2B5EF4-FFF2-40B4-BE49-F238E27FC236}">
                <a16:creationId xmlns:a16="http://schemas.microsoft.com/office/drawing/2014/main" id="{41A7A18F-B346-F54F-830C-2374726760A7}"/>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DC0A65D2-1315-2F42-B63D-EB0149B2E55D}"/>
              </a:ext>
            </a:extLst>
          </p:cNvPr>
          <p:cNvSpPr>
            <a:spLocks noGrp="1"/>
          </p:cNvSpPr>
          <p:nvPr>
            <p:ph type="sldNum" sz="quarter" idx="2"/>
          </p:nvPr>
        </p:nvSpPr>
        <p:spPr/>
        <p:txBody>
          <a:bodyPr/>
          <a:lstStyle/>
          <a:p>
            <a:pPr lvl="0"/>
            <a:fld id="{86CB4B4D-7CA3-9044-876B-883B54F8677D}" type="slidenum">
              <a:rPr lang="en-IE" smtClean="0"/>
              <a:t>15</a:t>
            </a:fld>
            <a:endParaRPr lang="en-IE" dirty="0"/>
          </a:p>
        </p:txBody>
      </p:sp>
      <p:sp>
        <p:nvSpPr>
          <p:cNvPr id="7" name="Title 9">
            <a:extLst>
              <a:ext uri="{FF2B5EF4-FFF2-40B4-BE49-F238E27FC236}">
                <a16:creationId xmlns:a16="http://schemas.microsoft.com/office/drawing/2014/main" id="{53093821-A0B7-DB4E-A308-DC5701DA9166}"/>
              </a:ext>
            </a:extLst>
          </p:cNvPr>
          <p:cNvSpPr txBox="1">
            <a:spLocks/>
          </p:cNvSpPr>
          <p:nvPr/>
        </p:nvSpPr>
        <p:spPr>
          <a:xfrm>
            <a:off x="395536" y="0"/>
            <a:ext cx="8748464"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a:lstStyle>
          <a:p>
            <a:pPr algn="l" defTabSz="914400"/>
            <a:r>
              <a:rPr lang="en-IE" dirty="0"/>
              <a:t>JetBrains Posted (same day) ….</a:t>
            </a:r>
            <a:endParaRPr lang="en-US" sz="2000" dirty="0"/>
          </a:p>
        </p:txBody>
      </p:sp>
    </p:spTree>
    <p:extLst>
      <p:ext uri="{BB962C8B-B14F-4D97-AF65-F5344CB8AC3E}">
        <p14:creationId xmlns:p14="http://schemas.microsoft.com/office/powerpoint/2010/main" val="3451939707"/>
      </p:ext>
    </p:extLst>
  </p:cSld>
  <p:clrMapOvr>
    <a:masterClrMapping/>
  </p:clrMapOvr>
  <p:transition spd="med" advTm="42583"/>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r>
              <a:rPr lang="en-IE" sz="3000" dirty="0"/>
              <a:t> Recap</a:t>
            </a:r>
            <a:endParaRPr sz="3000" dirty="0"/>
          </a:p>
        </p:txBody>
      </p:sp>
      <p:sp>
        <p:nvSpPr>
          <p:cNvPr id="86" name="Shape 86"/>
          <p:cNvSpPr>
            <a:spLocks noGrp="1"/>
          </p:cNvSpPr>
          <p:nvPr>
            <p:ph type="body" idx="1"/>
          </p:nvPr>
        </p:nvSpPr>
        <p:spPr>
          <a:xfrm>
            <a:off x="458271" y="897564"/>
            <a:ext cx="8289105" cy="3996445"/>
          </a:xfrm>
          <a:prstGeom prst="rect">
            <a:avLst/>
          </a:prstGeom>
        </p:spPr>
        <p:txBody>
          <a:bodyPr>
            <a:normAutofit/>
          </a:bodyPr>
          <a:lstStyle/>
          <a:p>
            <a:pPr>
              <a:spcBef>
                <a:spcPts val="633"/>
              </a:spcBef>
            </a:pPr>
            <a:r>
              <a:rPr lang="en-IE" sz="2800" b="1" dirty="0">
                <a:solidFill>
                  <a:srgbClr val="FF0000"/>
                </a:solidFill>
              </a:rPr>
              <a:t>What is Kotlin?</a:t>
            </a:r>
          </a:p>
          <a:p>
            <a:pPr>
              <a:spcBef>
                <a:spcPts val="633"/>
              </a:spcBef>
            </a:pPr>
            <a:r>
              <a:rPr lang="en-IE" sz="2800" b="1" dirty="0">
                <a:solidFill>
                  <a:srgbClr val="FF0000"/>
                </a:solidFill>
              </a:rPr>
              <a:t>Context - Java Vs JVM</a:t>
            </a:r>
          </a:p>
          <a:p>
            <a:pPr>
              <a:spcBef>
                <a:spcPts val="633"/>
              </a:spcBef>
            </a:pPr>
            <a:r>
              <a:rPr lang="en-IE" sz="2800" b="1" dirty="0">
                <a:solidFill>
                  <a:srgbClr val="FF0000"/>
                </a:solidFill>
              </a:rPr>
              <a:t>Kotlin History</a:t>
            </a:r>
          </a:p>
          <a:p>
            <a:pPr>
              <a:spcBef>
                <a:spcPts val="633"/>
              </a:spcBef>
            </a:pPr>
            <a:r>
              <a:rPr lang="en-IE" sz="2800" b="1" dirty="0">
                <a:solidFill>
                  <a:srgbClr val="FF0000"/>
                </a:solidFill>
              </a:rPr>
              <a:t>Milestones</a:t>
            </a:r>
          </a:p>
          <a:p>
            <a:pPr>
              <a:spcBef>
                <a:spcPts val="633"/>
              </a:spcBef>
            </a:pPr>
            <a:r>
              <a:rPr lang="en-IE" sz="2800" dirty="0">
                <a:solidFill>
                  <a:schemeClr val="tx1"/>
                </a:solidFill>
              </a:rPr>
              <a:t>General Overview &amp; Features</a:t>
            </a:r>
          </a:p>
          <a:p>
            <a:pPr>
              <a:spcBef>
                <a:spcPts val="633"/>
              </a:spcBef>
            </a:pPr>
            <a:r>
              <a:rPr lang="en-IE" sz="2800" dirty="0">
                <a:solidFill>
                  <a:schemeClr val="tx1"/>
                </a:solidFill>
              </a:rPr>
              <a:t>Kotlin &amp; IntelliJ IDEA</a:t>
            </a:r>
          </a:p>
          <a:p>
            <a:pPr>
              <a:spcBef>
                <a:spcPts val="633"/>
              </a:spcBef>
            </a:pPr>
            <a:r>
              <a:rPr lang="en-IE" sz="2800" dirty="0">
                <a:solidFill>
                  <a:schemeClr val="tx1"/>
                </a:solidFill>
              </a:rPr>
              <a:t>Conclusion</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16</a:t>
            </a:fld>
            <a:endParaRPr lang="uk-UA" dirty="0"/>
          </a:p>
        </p:txBody>
      </p:sp>
    </p:spTree>
    <p:extLst>
      <p:ext uri="{BB962C8B-B14F-4D97-AF65-F5344CB8AC3E}">
        <p14:creationId xmlns:p14="http://schemas.microsoft.com/office/powerpoint/2010/main" val="395129863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pic>
        <p:nvPicPr>
          <p:cNvPr id="10" name="Picture 9" descr="A close up of a logo&#13;&#10;&#13;&#10;Description automatically generated">
            <a:extLst>
              <a:ext uri="{FF2B5EF4-FFF2-40B4-BE49-F238E27FC236}">
                <a16:creationId xmlns:a16="http://schemas.microsoft.com/office/drawing/2014/main" id="{64886AB6-DCB6-9645-8125-CA11F57910D5}"/>
              </a:ext>
            </a:extLst>
          </p:cNvPr>
          <p:cNvPicPr>
            <a:picLocks noChangeAspect="1"/>
          </p:cNvPicPr>
          <p:nvPr/>
        </p:nvPicPr>
        <p:blipFill rotWithShape="1">
          <a:blip r:embed="rId2">
            <a:extLst>
              <a:ext uri="{28A0092B-C50C-407E-A947-70E740481C1C}">
                <a14:useLocalDpi xmlns:a14="http://schemas.microsoft.com/office/drawing/2010/main" val="0"/>
              </a:ext>
            </a:extLst>
          </a:blip>
          <a:srcRect t="1662" r="1" b="1"/>
          <a:stretch/>
        </p:blipFill>
        <p:spPr>
          <a:xfrm>
            <a:off x="1684258" y="473974"/>
            <a:ext cx="5821443" cy="4007299"/>
          </a:xfrm>
          <a:custGeom>
            <a:avLst/>
            <a:gdLst>
              <a:gd name="connsiteX0" fmla="*/ 3025687 w 7761924"/>
              <a:gd name="connsiteY0" fmla="*/ 76 h 5343065"/>
              <a:gd name="connsiteX1" fmla="*/ 3372722 w 7761924"/>
              <a:gd name="connsiteY1" fmla="*/ 16088 h 5343065"/>
              <a:gd name="connsiteX2" fmla="*/ 7761924 w 7761924"/>
              <a:gd name="connsiteY2" fmla="*/ 3316816 h 5343065"/>
              <a:gd name="connsiteX3" fmla="*/ 3701109 w 7761924"/>
              <a:gd name="connsiteY3" fmla="*/ 5320611 h 5343065"/>
              <a:gd name="connsiteX4" fmla="*/ 36290 w 7761924"/>
              <a:gd name="connsiteY4" fmla="*/ 2696959 h 5343065"/>
              <a:gd name="connsiteX5" fmla="*/ 3025687 w 7761924"/>
              <a:gd name="connsiteY5" fmla="*/ 76 h 5343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solidFill>
            <a:srgbClr val="FDE111"/>
          </a:solidFill>
          <a:ln>
            <a:noFill/>
          </a:ln>
        </p:spPr>
      </p:pic>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17</a:t>
            </a:fld>
            <a:endParaRPr lang="en-IE" dirty="0"/>
          </a:p>
        </p:txBody>
      </p:sp>
      <p:pic>
        <p:nvPicPr>
          <p:cNvPr id="7" name="Picture 6" descr="A close up of a toy&#13;&#10;&#13;&#10;Description automatically generated">
            <a:extLst>
              <a:ext uri="{FF2B5EF4-FFF2-40B4-BE49-F238E27FC236}">
                <a16:creationId xmlns:a16="http://schemas.microsoft.com/office/drawing/2014/main" id="{2D47C071-A929-7E49-8327-BB4D84AA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9971" y="4095032"/>
            <a:ext cx="628034" cy="772482"/>
          </a:xfrm>
          <a:prstGeom prst="rect">
            <a:avLst/>
          </a:prstGeom>
        </p:spPr>
      </p:pic>
      <p:sp>
        <p:nvSpPr>
          <p:cNvPr id="9" name="Rectangle 8">
            <a:extLst>
              <a:ext uri="{FF2B5EF4-FFF2-40B4-BE49-F238E27FC236}">
                <a16:creationId xmlns:a16="http://schemas.microsoft.com/office/drawing/2014/main" id="{879B5407-EB5B-AF48-8192-C2BB3AEC3F33}"/>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69025A5-5106-3945-8404-F8F73E40F972}"/>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Shape 16">
            <a:extLst>
              <a:ext uri="{FF2B5EF4-FFF2-40B4-BE49-F238E27FC236}">
                <a16:creationId xmlns:a16="http://schemas.microsoft.com/office/drawing/2014/main" id="{B87687D8-4EF1-4EF2-BF7E-74BB4A3D1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1630437" y="1725699"/>
            <a:ext cx="3314067" cy="3194706"/>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gradFill flip="none" rotWithShape="1">
            <a:gsLst>
              <a:gs pos="0">
                <a:srgbClr val="0E9647">
                  <a:shade val="30000"/>
                  <a:satMod val="115000"/>
                </a:srgbClr>
              </a:gs>
              <a:gs pos="50000">
                <a:srgbClr val="0E9647">
                  <a:shade val="67500"/>
                  <a:satMod val="115000"/>
                </a:srgbClr>
              </a:gs>
              <a:gs pos="100000">
                <a:srgbClr val="0E9647">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ckwell" panose="02060603020205020403"/>
              <a:ea typeface="+mn-ea"/>
              <a:cs typeface="+mn-cs"/>
            </a:endParaRPr>
          </a:p>
        </p:txBody>
      </p:sp>
    </p:spTree>
    <p:extLst>
      <p:ext uri="{BB962C8B-B14F-4D97-AF65-F5344CB8AC3E}">
        <p14:creationId xmlns:p14="http://schemas.microsoft.com/office/powerpoint/2010/main" val="3724685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hape 79"/>
          <p:cNvSpPr>
            <a:spLocks noGrp="1"/>
          </p:cNvSpPr>
          <p:nvPr>
            <p:ph type="body" idx="1"/>
          </p:nvPr>
        </p:nvSpPr>
        <p:spPr>
          <a:prstGeom prst="rect">
            <a:avLst/>
          </a:prstGeom>
        </p:spPr>
        <p:txBody>
          <a:bodyPr/>
          <a:lstStyle/>
          <a:p>
            <a:pPr lvl="0"/>
            <a:r>
              <a:rPr lang="en-IE" dirty="0"/>
              <a:t>Overview – Part 1</a:t>
            </a:r>
            <a:endParaRPr dirty="0"/>
          </a:p>
        </p:txBody>
      </p:sp>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dirty="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dirty="0"/>
          </a:p>
        </p:txBody>
      </p:sp>
      <p:sp>
        <p:nvSpPr>
          <p:cNvPr id="3" name="Title 2"/>
          <p:cNvSpPr>
            <a:spLocks noGrp="1"/>
          </p:cNvSpPr>
          <p:nvPr>
            <p:ph type="title"/>
          </p:nvPr>
        </p:nvSpPr>
        <p:spPr/>
        <p:txBody>
          <a:bodyPr>
            <a:normAutofit/>
          </a:bodyPr>
          <a:lstStyle/>
          <a:p>
            <a:r>
              <a:rPr lang="en-US" sz="3000" dirty="0"/>
              <a:t>Introducing Kotlin</a:t>
            </a:r>
          </a:p>
        </p:txBody>
      </p:sp>
      <p:pic>
        <p:nvPicPr>
          <p:cNvPr id="7" name="Picture 6">
            <a:extLst>
              <a:ext uri="{FF2B5EF4-FFF2-40B4-BE49-F238E27FC236}">
                <a16:creationId xmlns:a16="http://schemas.microsoft.com/office/drawing/2014/main" id="{AC194F60-9F6A-5648-A7B1-3EC7B8CAF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374" y="0"/>
            <a:ext cx="4198237" cy="4782607"/>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a:bodyPr>
          <a:lstStyle/>
          <a:p>
            <a:pPr>
              <a:spcBef>
                <a:spcPts val="633"/>
              </a:spcBef>
            </a:pPr>
            <a:r>
              <a:rPr lang="en-IE" sz="2800" dirty="0">
                <a:solidFill>
                  <a:schemeClr val="tx1"/>
                </a:solidFill>
              </a:rPr>
              <a:t>What is Kotlin?</a:t>
            </a:r>
          </a:p>
          <a:p>
            <a:pPr>
              <a:spcBef>
                <a:spcPts val="633"/>
              </a:spcBef>
            </a:pPr>
            <a:r>
              <a:rPr lang="en-IE" sz="2800" dirty="0">
                <a:solidFill>
                  <a:schemeClr val="tx1"/>
                </a:solidFill>
              </a:rPr>
              <a:t>Context - Java Vs JVM</a:t>
            </a:r>
          </a:p>
          <a:p>
            <a:pPr>
              <a:spcBef>
                <a:spcPts val="633"/>
              </a:spcBef>
            </a:pPr>
            <a:r>
              <a:rPr lang="en-IE" sz="2800" dirty="0">
                <a:solidFill>
                  <a:schemeClr val="tx1"/>
                </a:solidFill>
              </a:rPr>
              <a:t>Kotlin History</a:t>
            </a:r>
          </a:p>
          <a:p>
            <a:pPr>
              <a:spcBef>
                <a:spcPts val="633"/>
              </a:spcBef>
            </a:pPr>
            <a:r>
              <a:rPr lang="en-IE" sz="2800" dirty="0">
                <a:solidFill>
                  <a:schemeClr val="tx1"/>
                </a:solidFill>
              </a:rPr>
              <a:t>Milestones</a:t>
            </a:r>
          </a:p>
          <a:p>
            <a:pPr>
              <a:spcBef>
                <a:spcPts val="633"/>
              </a:spcBef>
            </a:pPr>
            <a:r>
              <a:rPr lang="en-IE" sz="2800" dirty="0">
                <a:solidFill>
                  <a:schemeClr val="tx1"/>
                </a:solidFill>
              </a:rPr>
              <a:t>General Overview &amp; Features</a:t>
            </a:r>
          </a:p>
          <a:p>
            <a:pPr>
              <a:spcBef>
                <a:spcPts val="633"/>
              </a:spcBef>
            </a:pPr>
            <a:r>
              <a:rPr lang="en-IE" sz="2800" dirty="0">
                <a:solidFill>
                  <a:schemeClr val="tx1"/>
                </a:solidFill>
              </a:rPr>
              <a:t>Kotlin &amp; IntelliJ IDEA</a:t>
            </a:r>
          </a:p>
          <a:p>
            <a:pPr>
              <a:spcBef>
                <a:spcPts val="633"/>
              </a:spcBef>
            </a:pPr>
            <a:r>
              <a:rPr lang="en-IE" sz="2800" dirty="0">
                <a:solidFill>
                  <a:schemeClr val="tx1"/>
                </a:solidFill>
              </a:rPr>
              <a:t>Conclusion</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3</a:t>
            </a:fld>
            <a:endParaRPr lang="uk-UA" dirty="0"/>
          </a:p>
        </p:txBody>
      </p:sp>
    </p:spTree>
    <p:extLst>
      <p:ext uri="{BB962C8B-B14F-4D97-AF65-F5344CB8AC3E}">
        <p14:creationId xmlns:p14="http://schemas.microsoft.com/office/powerpoint/2010/main" val="290573979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a:bodyPr>
          <a:lstStyle/>
          <a:p>
            <a:pPr>
              <a:spcBef>
                <a:spcPts val="633"/>
              </a:spcBef>
            </a:pPr>
            <a:r>
              <a:rPr lang="en-IE" sz="2800" b="1" dirty="0">
                <a:solidFill>
                  <a:srgbClr val="FF0000"/>
                </a:solidFill>
              </a:rPr>
              <a:t>What is Kotlin?</a:t>
            </a:r>
          </a:p>
          <a:p>
            <a:pPr>
              <a:spcBef>
                <a:spcPts val="633"/>
              </a:spcBef>
            </a:pPr>
            <a:r>
              <a:rPr lang="en-IE" sz="2800" b="1" dirty="0">
                <a:solidFill>
                  <a:srgbClr val="FF0000"/>
                </a:solidFill>
              </a:rPr>
              <a:t>Context - Java Vs JVM</a:t>
            </a:r>
          </a:p>
          <a:p>
            <a:pPr>
              <a:spcBef>
                <a:spcPts val="633"/>
              </a:spcBef>
            </a:pPr>
            <a:r>
              <a:rPr lang="en-IE" sz="2800" b="1" dirty="0">
                <a:solidFill>
                  <a:srgbClr val="FF0000"/>
                </a:solidFill>
              </a:rPr>
              <a:t>Kotlin History</a:t>
            </a:r>
          </a:p>
          <a:p>
            <a:pPr>
              <a:spcBef>
                <a:spcPts val="633"/>
              </a:spcBef>
            </a:pPr>
            <a:r>
              <a:rPr lang="en-IE" sz="2800" b="1" dirty="0">
                <a:solidFill>
                  <a:srgbClr val="FF0000"/>
                </a:solidFill>
              </a:rPr>
              <a:t>Milestones</a:t>
            </a:r>
          </a:p>
          <a:p>
            <a:pPr>
              <a:spcBef>
                <a:spcPts val="633"/>
              </a:spcBef>
            </a:pPr>
            <a:r>
              <a:rPr lang="en-IE" sz="2800" dirty="0">
                <a:solidFill>
                  <a:schemeClr val="tx1"/>
                </a:solidFill>
              </a:rPr>
              <a:t>General Overview &amp; Features</a:t>
            </a:r>
          </a:p>
          <a:p>
            <a:pPr>
              <a:spcBef>
                <a:spcPts val="633"/>
              </a:spcBef>
            </a:pPr>
            <a:r>
              <a:rPr lang="en-IE" sz="2800" dirty="0">
                <a:solidFill>
                  <a:schemeClr val="tx1"/>
                </a:solidFill>
              </a:rPr>
              <a:t>Kotlin &amp; IntelliJ IDEA</a:t>
            </a:r>
          </a:p>
          <a:p>
            <a:pPr>
              <a:spcBef>
                <a:spcPts val="633"/>
              </a:spcBef>
            </a:pPr>
            <a:r>
              <a:rPr lang="en-IE" sz="2800" dirty="0">
                <a:solidFill>
                  <a:schemeClr val="tx1"/>
                </a:solidFill>
              </a:rPr>
              <a:t>Conclusion</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4</a:t>
            </a:fld>
            <a:endParaRPr lang="uk-UA" dirty="0"/>
          </a:p>
        </p:txBody>
      </p:sp>
    </p:spTree>
    <p:extLst>
      <p:ext uri="{BB962C8B-B14F-4D97-AF65-F5344CB8AC3E}">
        <p14:creationId xmlns:p14="http://schemas.microsoft.com/office/powerpoint/2010/main" val="177981783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3308-3B62-1D4A-B1B2-AFC1EE6AB4CE}"/>
              </a:ext>
            </a:extLst>
          </p:cNvPr>
          <p:cNvSpPr>
            <a:spLocks noGrp="1"/>
          </p:cNvSpPr>
          <p:nvPr>
            <p:ph type="title"/>
          </p:nvPr>
        </p:nvSpPr>
        <p:spPr/>
        <p:txBody>
          <a:bodyPr/>
          <a:lstStyle/>
          <a:p>
            <a:r>
              <a:rPr lang="en-US" dirty="0"/>
              <a:t>So What is Kotlin?</a:t>
            </a:r>
          </a:p>
        </p:txBody>
      </p:sp>
      <p:sp>
        <p:nvSpPr>
          <p:cNvPr id="3" name="Text Placeholder 2">
            <a:extLst>
              <a:ext uri="{FF2B5EF4-FFF2-40B4-BE49-F238E27FC236}">
                <a16:creationId xmlns:a16="http://schemas.microsoft.com/office/drawing/2014/main" id="{1C0084DE-F27C-2445-9753-4249DB0BD911}"/>
              </a:ext>
            </a:extLst>
          </p:cNvPr>
          <p:cNvSpPr>
            <a:spLocks noGrp="1"/>
          </p:cNvSpPr>
          <p:nvPr>
            <p:ph type="body" idx="1"/>
          </p:nvPr>
        </p:nvSpPr>
        <p:spPr>
          <a:xfrm>
            <a:off x="395536" y="843558"/>
            <a:ext cx="8400992" cy="4032353"/>
          </a:xfrm>
        </p:spPr>
        <p:txBody>
          <a:bodyPr/>
          <a:lstStyle/>
          <a:p>
            <a:r>
              <a:rPr lang="en-IE" dirty="0"/>
              <a:t>A (fairly) new statically-typed language from JetBrains (</a:t>
            </a:r>
            <a:r>
              <a:rPr lang="en-IE" sz="2000" dirty="0"/>
              <a:t>creators of IntelliJ IDEA which it works seamlessly with</a:t>
            </a:r>
            <a:r>
              <a:rPr lang="en-IE" dirty="0"/>
              <a:t>)</a:t>
            </a:r>
          </a:p>
          <a:p>
            <a:r>
              <a:rPr lang="en-IE" dirty="0"/>
              <a:t>Tries to fix many of Java’s shortcomings</a:t>
            </a:r>
          </a:p>
          <a:p>
            <a:r>
              <a:rPr lang="en-IE" dirty="0"/>
              <a:t>Compiles to </a:t>
            </a:r>
            <a:r>
              <a:rPr lang="en-IE" b="1" dirty="0">
                <a:solidFill>
                  <a:srgbClr val="FF0000"/>
                </a:solidFill>
              </a:rPr>
              <a:t>JVM</a:t>
            </a:r>
            <a:r>
              <a:rPr lang="en-IE" dirty="0"/>
              <a:t> bytecode, JavaScript and Kotlin native</a:t>
            </a:r>
          </a:p>
          <a:p>
            <a:r>
              <a:rPr lang="en-IE" dirty="0"/>
              <a:t>Created with focus on Java interoperability – Kotlin and Java classes can be used together in a project</a:t>
            </a:r>
          </a:p>
          <a:p>
            <a:r>
              <a:rPr lang="en-IE" dirty="0"/>
              <a:t>Gaining more traction and is being increasingly adopted, especially in the last few years (see later slides)</a:t>
            </a:r>
          </a:p>
          <a:p>
            <a:r>
              <a:rPr lang="en-IE" dirty="0"/>
              <a:t>Has very good support from JetBrains, an established company, who use Kotlin to develop their own products</a:t>
            </a:r>
          </a:p>
          <a:p>
            <a:endParaRPr lang="en-IE" dirty="0"/>
          </a:p>
          <a:p>
            <a:endParaRPr lang="en-IE" dirty="0"/>
          </a:p>
          <a:p>
            <a:endParaRPr lang="en-IE" dirty="0"/>
          </a:p>
          <a:p>
            <a:endParaRPr lang="en-US" dirty="0"/>
          </a:p>
        </p:txBody>
      </p:sp>
      <p:sp>
        <p:nvSpPr>
          <p:cNvPr id="4" name="Slide Number Placeholder 3">
            <a:extLst>
              <a:ext uri="{FF2B5EF4-FFF2-40B4-BE49-F238E27FC236}">
                <a16:creationId xmlns:a16="http://schemas.microsoft.com/office/drawing/2014/main" id="{AC9DCEBF-C8AE-7048-8C97-7D79372586C2}"/>
              </a:ext>
            </a:extLst>
          </p:cNvPr>
          <p:cNvSpPr>
            <a:spLocks noGrp="1"/>
          </p:cNvSpPr>
          <p:nvPr>
            <p:ph type="sldNum" sz="quarter" idx="2"/>
          </p:nvPr>
        </p:nvSpPr>
        <p:spPr/>
        <p:txBody>
          <a:bodyPr/>
          <a:lstStyle/>
          <a:p>
            <a:pPr lvl="0"/>
            <a:fld id="{86CB4B4D-7CA3-9044-876B-883B54F8677D}" type="slidenum">
              <a:rPr lang="en-IE" smtClean="0"/>
              <a:t>5</a:t>
            </a:fld>
            <a:endParaRPr lang="en-IE" dirty="0"/>
          </a:p>
        </p:txBody>
      </p:sp>
      <p:sp>
        <p:nvSpPr>
          <p:cNvPr id="5" name="Footer Placeholder 4">
            <a:extLst>
              <a:ext uri="{FF2B5EF4-FFF2-40B4-BE49-F238E27FC236}">
                <a16:creationId xmlns:a16="http://schemas.microsoft.com/office/drawing/2014/main" id="{569E1D34-341C-8C42-A438-B7E387F5DF87}"/>
              </a:ext>
            </a:extLst>
          </p:cNvPr>
          <p:cNvSpPr>
            <a:spLocks noGrp="1"/>
          </p:cNvSpPr>
          <p:nvPr>
            <p:ph type="ftr" sz="quarter" idx="3"/>
          </p:nvPr>
        </p:nvSpPr>
        <p:spPr/>
        <p:txBody>
          <a:bodyPr/>
          <a:lstStyle/>
          <a:p>
            <a:r>
              <a:rPr lang="en-IE" dirty="0"/>
              <a:t>Kotlin Overview</a:t>
            </a:r>
          </a:p>
        </p:txBody>
      </p:sp>
    </p:spTree>
    <p:extLst>
      <p:ext uri="{BB962C8B-B14F-4D97-AF65-F5344CB8AC3E}">
        <p14:creationId xmlns:p14="http://schemas.microsoft.com/office/powerpoint/2010/main" val="228310372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DA798D-BFA5-4C02-A34F-B30C5129602C}"/>
              </a:ext>
            </a:extLst>
          </p:cNvPr>
          <p:cNvPicPr>
            <a:picLocks noChangeAspect="1"/>
          </p:cNvPicPr>
          <p:nvPr/>
        </p:nvPicPr>
        <p:blipFill>
          <a:blip r:embed="rId2"/>
          <a:stretch>
            <a:fillRect/>
          </a:stretch>
        </p:blipFill>
        <p:spPr>
          <a:xfrm>
            <a:off x="1546187" y="1195304"/>
            <a:ext cx="6183968" cy="2029271"/>
          </a:xfrm>
          <a:prstGeom prst="rect">
            <a:avLst/>
          </a:prstGeom>
          <a:ln>
            <a:solidFill>
              <a:schemeClr val="accent1"/>
            </a:solidFill>
          </a:ln>
        </p:spPr>
      </p:pic>
      <p:pic>
        <p:nvPicPr>
          <p:cNvPr id="2052" name="Picture 4" descr="Image result for java">
            <a:extLst>
              <a:ext uri="{FF2B5EF4-FFF2-40B4-BE49-F238E27FC236}">
                <a16:creationId xmlns:a16="http://schemas.microsoft.com/office/drawing/2014/main" id="{0BB32E40-0810-41C2-853D-A133EAE43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4" y="733575"/>
            <a:ext cx="1767839" cy="17678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jvm icon">
            <a:extLst>
              <a:ext uri="{FF2B5EF4-FFF2-40B4-BE49-F238E27FC236}">
                <a16:creationId xmlns:a16="http://schemas.microsoft.com/office/drawing/2014/main" id="{CA8D05F3-3FCC-419D-B765-0145DC4FD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953" y="3617610"/>
            <a:ext cx="2169835" cy="87869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3">
            <a:extLst>
              <a:ext uri="{FF2B5EF4-FFF2-40B4-BE49-F238E27FC236}">
                <a16:creationId xmlns:a16="http://schemas.microsoft.com/office/drawing/2014/main" id="{C2B70EB1-1F60-BE49-BDC2-5DC2536219E9}"/>
              </a:ext>
            </a:extLst>
          </p:cNvPr>
          <p:cNvSpPr>
            <a:spLocks noGrp="1"/>
          </p:cNvSpPr>
          <p:nvPr>
            <p:ph type="title"/>
          </p:nvPr>
        </p:nvSpPr>
        <p:spPr>
          <a:xfrm>
            <a:off x="395536" y="0"/>
            <a:ext cx="7772401" cy="761815"/>
          </a:xfrm>
        </p:spPr>
        <p:txBody>
          <a:bodyPr/>
          <a:lstStyle/>
          <a:p>
            <a:r>
              <a:rPr lang="en-IE" dirty="0"/>
              <a:t>Context - JAVA Vs JVM</a:t>
            </a:r>
          </a:p>
        </p:txBody>
      </p:sp>
      <p:sp>
        <p:nvSpPr>
          <p:cNvPr id="2" name="Footer Placeholder 1">
            <a:extLst>
              <a:ext uri="{FF2B5EF4-FFF2-40B4-BE49-F238E27FC236}">
                <a16:creationId xmlns:a16="http://schemas.microsoft.com/office/drawing/2014/main" id="{E5DAB0CD-ABD2-2548-B359-6CF6CFB5F638}"/>
              </a:ext>
            </a:extLst>
          </p:cNvPr>
          <p:cNvSpPr>
            <a:spLocks noGrp="1"/>
          </p:cNvSpPr>
          <p:nvPr>
            <p:ph type="ftr" sz="quarter" idx="3"/>
          </p:nvPr>
        </p:nvSpPr>
        <p:spPr/>
        <p:txBody>
          <a:bodyPr/>
          <a:lstStyle/>
          <a:p>
            <a:r>
              <a:rPr lang="en-IE" dirty="0"/>
              <a:t>Kotlin Overview</a:t>
            </a:r>
          </a:p>
        </p:txBody>
      </p:sp>
      <p:sp>
        <p:nvSpPr>
          <p:cNvPr id="4" name="Slide Number Placeholder 3">
            <a:extLst>
              <a:ext uri="{FF2B5EF4-FFF2-40B4-BE49-F238E27FC236}">
                <a16:creationId xmlns:a16="http://schemas.microsoft.com/office/drawing/2014/main" id="{B9E1250D-5F31-0D42-B4CC-CD79E5433006}"/>
              </a:ext>
            </a:extLst>
          </p:cNvPr>
          <p:cNvSpPr>
            <a:spLocks noGrp="1"/>
          </p:cNvSpPr>
          <p:nvPr>
            <p:ph type="sldNum" sz="quarter" idx="2"/>
          </p:nvPr>
        </p:nvSpPr>
        <p:spPr/>
        <p:txBody>
          <a:bodyPr/>
          <a:lstStyle/>
          <a:p>
            <a:pPr lvl="0"/>
            <a:fld id="{86CB4B4D-7CA3-9044-876B-883B54F8677D}" type="slidenum">
              <a:rPr lang="en-IE" smtClean="0"/>
              <a:t>6</a:t>
            </a:fld>
            <a:endParaRPr lang="en-IE" dirty="0"/>
          </a:p>
        </p:txBody>
      </p:sp>
    </p:spTree>
    <p:extLst>
      <p:ext uri="{BB962C8B-B14F-4D97-AF65-F5344CB8AC3E}">
        <p14:creationId xmlns:p14="http://schemas.microsoft.com/office/powerpoint/2010/main" val="4285521899"/>
      </p:ext>
    </p:extLst>
  </p:cSld>
  <p:clrMapOvr>
    <a:masterClrMapping/>
  </p:clrMapOvr>
  <p:transition spd="med" advTm="27229"/>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3;&#10;&#13;&#10;Description automatically generated">
            <a:extLst>
              <a:ext uri="{FF2B5EF4-FFF2-40B4-BE49-F238E27FC236}">
                <a16:creationId xmlns:a16="http://schemas.microsoft.com/office/drawing/2014/main" id="{ABDC751F-6F2C-7648-B512-2A1BF3C37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11" y="1035844"/>
            <a:ext cx="7029560" cy="3411404"/>
          </a:xfrm>
          <a:prstGeom prst="rect">
            <a:avLst/>
          </a:prstGeom>
        </p:spPr>
      </p:pic>
      <p:sp>
        <p:nvSpPr>
          <p:cNvPr id="4" name="Title 3">
            <a:extLst>
              <a:ext uri="{FF2B5EF4-FFF2-40B4-BE49-F238E27FC236}">
                <a16:creationId xmlns:a16="http://schemas.microsoft.com/office/drawing/2014/main" id="{466B34E4-3CF3-4F2E-9730-155A7AE85756}"/>
              </a:ext>
            </a:extLst>
          </p:cNvPr>
          <p:cNvSpPr>
            <a:spLocks noGrp="1"/>
          </p:cNvSpPr>
          <p:nvPr>
            <p:ph type="title"/>
          </p:nvPr>
        </p:nvSpPr>
        <p:spPr/>
        <p:txBody>
          <a:bodyPr/>
          <a:lstStyle/>
          <a:p>
            <a:r>
              <a:rPr lang="en-IE" dirty="0"/>
              <a:t>Context - JVM Language History</a:t>
            </a:r>
          </a:p>
        </p:txBody>
      </p:sp>
      <p:sp>
        <p:nvSpPr>
          <p:cNvPr id="5" name="Arrow: Right 4">
            <a:extLst>
              <a:ext uri="{FF2B5EF4-FFF2-40B4-BE49-F238E27FC236}">
                <a16:creationId xmlns:a16="http://schemas.microsoft.com/office/drawing/2014/main" id="{0746C5DB-0EBB-43B0-B23F-FEAF749AA6C3}"/>
              </a:ext>
            </a:extLst>
          </p:cNvPr>
          <p:cNvSpPr/>
          <p:nvPr/>
        </p:nvSpPr>
        <p:spPr>
          <a:xfrm rot="554683">
            <a:off x="2747434" y="3280511"/>
            <a:ext cx="2627030" cy="357440"/>
          </a:xfrm>
          <a:prstGeom prst="rightArrow">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p>
            <a:pPr defTabSz="308049" rtl="0" hangingPunct="0"/>
            <a:endParaRPr lang="en-IE" sz="1898" dirty="0">
              <a:solidFill>
                <a:srgbClr val="FFFFFF"/>
              </a:solidFill>
              <a:sym typeface="Helvetica Neue Light"/>
            </a:endParaRPr>
          </a:p>
        </p:txBody>
      </p:sp>
      <p:sp>
        <p:nvSpPr>
          <p:cNvPr id="2" name="Footer Placeholder 1">
            <a:extLst>
              <a:ext uri="{FF2B5EF4-FFF2-40B4-BE49-F238E27FC236}">
                <a16:creationId xmlns:a16="http://schemas.microsoft.com/office/drawing/2014/main" id="{7D42C373-0886-3544-9D06-42AB25B4C062}"/>
              </a:ext>
            </a:extLst>
          </p:cNvPr>
          <p:cNvSpPr>
            <a:spLocks noGrp="1"/>
          </p:cNvSpPr>
          <p:nvPr>
            <p:ph type="ftr" sz="quarter" idx="3"/>
          </p:nvPr>
        </p:nvSpPr>
        <p:spPr/>
        <p:txBody>
          <a:bodyPr/>
          <a:lstStyle/>
          <a:p>
            <a:r>
              <a:rPr lang="en-IE" dirty="0"/>
              <a:t>Kotlin Overview</a:t>
            </a:r>
          </a:p>
        </p:txBody>
      </p:sp>
      <p:sp>
        <p:nvSpPr>
          <p:cNvPr id="3" name="Slide Number Placeholder 2">
            <a:extLst>
              <a:ext uri="{FF2B5EF4-FFF2-40B4-BE49-F238E27FC236}">
                <a16:creationId xmlns:a16="http://schemas.microsoft.com/office/drawing/2014/main" id="{EE989E79-A691-E047-B0BE-52D967940A94}"/>
              </a:ext>
            </a:extLst>
          </p:cNvPr>
          <p:cNvSpPr>
            <a:spLocks noGrp="1"/>
          </p:cNvSpPr>
          <p:nvPr>
            <p:ph type="sldNum" sz="quarter" idx="2"/>
          </p:nvPr>
        </p:nvSpPr>
        <p:spPr/>
        <p:txBody>
          <a:bodyPr/>
          <a:lstStyle/>
          <a:p>
            <a:pPr lvl="0"/>
            <a:fld id="{86CB4B4D-7CA3-9044-876B-883B54F8677D}" type="slidenum">
              <a:rPr lang="en-IE" smtClean="0"/>
              <a:t>7</a:t>
            </a:fld>
            <a:endParaRPr lang="en-IE" dirty="0"/>
          </a:p>
        </p:txBody>
      </p:sp>
    </p:spTree>
    <p:extLst>
      <p:ext uri="{BB962C8B-B14F-4D97-AF65-F5344CB8AC3E}">
        <p14:creationId xmlns:p14="http://schemas.microsoft.com/office/powerpoint/2010/main" val="3606157013"/>
      </p:ext>
    </p:extLst>
  </p:cSld>
  <p:clrMapOvr>
    <a:masterClrMapping/>
  </p:clrMapOvr>
  <p:transition spd="med" advTm="4009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elated image">
            <a:extLst>
              <a:ext uri="{FF2B5EF4-FFF2-40B4-BE49-F238E27FC236}">
                <a16:creationId xmlns:a16="http://schemas.microsoft.com/office/drawing/2014/main" id="{59396187-7C70-419A-9A35-F7A8C4A16A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10" y="156619"/>
            <a:ext cx="5398621" cy="431109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A609AE0-56BF-7846-AB78-4D6109F4B215}"/>
              </a:ext>
            </a:extLst>
          </p:cNvPr>
          <p:cNvSpPr txBox="1"/>
          <p:nvPr/>
        </p:nvSpPr>
        <p:spPr>
          <a:xfrm>
            <a:off x="5856819" y="473532"/>
            <a:ext cx="1984340" cy="768143"/>
          </a:xfrm>
          <a:prstGeom prst="rect">
            <a:avLst/>
          </a:prstGeom>
          <a:solidFill>
            <a:srgbClr val="FFFFFF"/>
          </a:solidFill>
          <a:ln>
            <a:noFill/>
          </a:ln>
          <a:effectLst/>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26789" tIns="26789" rIns="26789" bIns="26789" numCol="1" spcCol="38100" rtlCol="0" anchor="ctr">
            <a:spAutoFit/>
          </a:bodyPr>
          <a:lstStyle/>
          <a:p>
            <a:pPr defTabSz="308049" rtl="0" hangingPunct="0"/>
            <a:endParaRPr lang="en-IE" sz="4640" dirty="0">
              <a:solidFill>
                <a:srgbClr val="000000"/>
              </a:solidFill>
              <a:sym typeface="Helvetica Neue Light"/>
            </a:endParaRPr>
          </a:p>
        </p:txBody>
      </p:sp>
      <p:sp>
        <p:nvSpPr>
          <p:cNvPr id="3" name="Rectangle 2">
            <a:extLst>
              <a:ext uri="{FF2B5EF4-FFF2-40B4-BE49-F238E27FC236}">
                <a16:creationId xmlns:a16="http://schemas.microsoft.com/office/drawing/2014/main" id="{078A8CF9-A3CB-0246-80F4-F4E5775FB694}"/>
              </a:ext>
            </a:extLst>
          </p:cNvPr>
          <p:cNvSpPr/>
          <p:nvPr/>
        </p:nvSpPr>
        <p:spPr>
          <a:xfrm>
            <a:off x="96441" y="4500691"/>
            <a:ext cx="8951118" cy="338554"/>
          </a:xfrm>
          <a:prstGeom prst="rect">
            <a:avLst/>
          </a:prstGeom>
        </p:spPr>
        <p:txBody>
          <a:bodyPr wrap="square">
            <a:spAutoFit/>
          </a:bodyPr>
          <a:lstStyle/>
          <a:p>
            <a:r>
              <a:rPr lang="en-US" sz="1600" dirty="0"/>
              <a:t>https://zeroturnaround.com/rebellabs/a-month-of-jvm-languages-groovy-ceylon-kotlin-and-scala/</a:t>
            </a:r>
          </a:p>
        </p:txBody>
      </p:sp>
      <p:pic>
        <p:nvPicPr>
          <p:cNvPr id="6" name="Picture 5">
            <a:extLst>
              <a:ext uri="{FF2B5EF4-FFF2-40B4-BE49-F238E27FC236}">
                <a16:creationId xmlns:a16="http://schemas.microsoft.com/office/drawing/2014/main" id="{5FB2988A-3C5F-844F-A13B-94E62A35C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826" y="1202383"/>
            <a:ext cx="3222174" cy="677389"/>
          </a:xfrm>
          <a:prstGeom prst="rect">
            <a:avLst/>
          </a:prstGeom>
        </p:spPr>
      </p:pic>
      <p:sp>
        <p:nvSpPr>
          <p:cNvPr id="2" name="Footer Placeholder 1">
            <a:extLst>
              <a:ext uri="{FF2B5EF4-FFF2-40B4-BE49-F238E27FC236}">
                <a16:creationId xmlns:a16="http://schemas.microsoft.com/office/drawing/2014/main" id="{E28871AD-B4E9-EB4B-A765-8D889851991A}"/>
              </a:ext>
            </a:extLst>
          </p:cNvPr>
          <p:cNvSpPr>
            <a:spLocks noGrp="1"/>
          </p:cNvSpPr>
          <p:nvPr>
            <p:ph type="ftr" sz="quarter" idx="3"/>
          </p:nvPr>
        </p:nvSpPr>
        <p:spPr/>
        <p:txBody>
          <a:bodyPr/>
          <a:lstStyle/>
          <a:p>
            <a:r>
              <a:rPr lang="en-IE" dirty="0"/>
              <a:t>Kotlin Overview</a:t>
            </a:r>
          </a:p>
        </p:txBody>
      </p:sp>
      <p:sp>
        <p:nvSpPr>
          <p:cNvPr id="4" name="Slide Number Placeholder 3">
            <a:extLst>
              <a:ext uri="{FF2B5EF4-FFF2-40B4-BE49-F238E27FC236}">
                <a16:creationId xmlns:a16="http://schemas.microsoft.com/office/drawing/2014/main" id="{D0F124C9-AD2F-FC4C-BE42-1AB55F1004D9}"/>
              </a:ext>
            </a:extLst>
          </p:cNvPr>
          <p:cNvSpPr>
            <a:spLocks noGrp="1"/>
          </p:cNvSpPr>
          <p:nvPr>
            <p:ph type="sldNum" sz="quarter" idx="2"/>
          </p:nvPr>
        </p:nvSpPr>
        <p:spPr/>
        <p:txBody>
          <a:bodyPr/>
          <a:lstStyle/>
          <a:p>
            <a:pPr lvl="0"/>
            <a:fld id="{86CB4B4D-7CA3-9044-876B-883B54F8677D}" type="slidenum">
              <a:rPr lang="en-IE" smtClean="0"/>
              <a:t>8</a:t>
            </a:fld>
            <a:endParaRPr lang="en-IE" dirty="0"/>
          </a:p>
        </p:txBody>
      </p:sp>
    </p:spTree>
    <p:extLst>
      <p:ext uri="{BB962C8B-B14F-4D97-AF65-F5344CB8AC3E}">
        <p14:creationId xmlns:p14="http://schemas.microsoft.com/office/powerpoint/2010/main" val="2629332167"/>
      </p:ext>
    </p:extLst>
  </p:cSld>
  <p:clrMapOvr>
    <a:masterClrMapping/>
  </p:clrMapOvr>
  <p:transition spd="med" advTm="3154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8928A2-B050-1645-AC8A-36A065859A91}"/>
              </a:ext>
            </a:extLst>
          </p:cNvPr>
          <p:cNvSpPr>
            <a:spLocks noGrp="1"/>
          </p:cNvSpPr>
          <p:nvPr>
            <p:ph type="body" idx="1"/>
          </p:nvPr>
        </p:nvSpPr>
        <p:spPr>
          <a:xfrm>
            <a:off x="395536" y="843558"/>
            <a:ext cx="8534816" cy="4299943"/>
          </a:xfrm>
        </p:spPr>
        <p:txBody>
          <a:bodyPr/>
          <a:lstStyle/>
          <a:p>
            <a:r>
              <a:rPr lang="en-IE" dirty="0"/>
              <a:t>In July 2011 JetBrains Start Project Kotlin, a new language for the JVM, which had been under development for a year.</a:t>
            </a:r>
          </a:p>
          <a:p>
            <a:r>
              <a:rPr lang="en-IE" dirty="0"/>
              <a:t>JetBrains hopes that the new language will drive IntelliJ IDEA sales.</a:t>
            </a:r>
          </a:p>
          <a:p>
            <a:r>
              <a:rPr lang="en-IE" dirty="0"/>
              <a:t>Kotlin v1.0 released on February 15, 2016.</a:t>
            </a:r>
          </a:p>
          <a:p>
            <a:r>
              <a:rPr lang="en-IE" dirty="0"/>
              <a:t>In May 2017 Google make an announcement that changes the Kotlin roadmap completely (see later)</a:t>
            </a:r>
            <a:br>
              <a:rPr lang="en-IE" dirty="0"/>
            </a:br>
            <a:br>
              <a:rPr lang="en-IE" dirty="0"/>
            </a:br>
            <a:endParaRPr lang="en-US" dirty="0"/>
          </a:p>
        </p:txBody>
      </p:sp>
      <p:sp>
        <p:nvSpPr>
          <p:cNvPr id="4" name="Slide Number Placeholder 3">
            <a:extLst>
              <a:ext uri="{FF2B5EF4-FFF2-40B4-BE49-F238E27FC236}">
                <a16:creationId xmlns:a16="http://schemas.microsoft.com/office/drawing/2014/main" id="{AB8B60CC-5183-5747-A857-789361D44118}"/>
              </a:ext>
            </a:extLst>
          </p:cNvPr>
          <p:cNvSpPr>
            <a:spLocks noGrp="1"/>
          </p:cNvSpPr>
          <p:nvPr>
            <p:ph type="sldNum" sz="quarter" idx="2"/>
          </p:nvPr>
        </p:nvSpPr>
        <p:spPr/>
        <p:txBody>
          <a:bodyPr/>
          <a:lstStyle/>
          <a:p>
            <a:pPr lvl="0"/>
            <a:fld id="{86CB4B4D-7CA3-9044-876B-883B54F8677D}" type="slidenum">
              <a:rPr lang="en-IE" smtClean="0"/>
              <a:t>9</a:t>
            </a:fld>
            <a:endParaRPr lang="en-IE" dirty="0"/>
          </a:p>
        </p:txBody>
      </p:sp>
      <p:sp>
        <p:nvSpPr>
          <p:cNvPr id="5" name="Footer Placeholder 4">
            <a:extLst>
              <a:ext uri="{FF2B5EF4-FFF2-40B4-BE49-F238E27FC236}">
                <a16:creationId xmlns:a16="http://schemas.microsoft.com/office/drawing/2014/main" id="{49EBDFD0-8C17-E142-9BF4-F48AD5432573}"/>
              </a:ext>
            </a:extLst>
          </p:cNvPr>
          <p:cNvSpPr>
            <a:spLocks noGrp="1"/>
          </p:cNvSpPr>
          <p:nvPr>
            <p:ph type="ftr" sz="quarter" idx="3"/>
          </p:nvPr>
        </p:nvSpPr>
        <p:spPr/>
        <p:txBody>
          <a:bodyPr/>
          <a:lstStyle/>
          <a:p>
            <a:r>
              <a:rPr lang="en-IE" dirty="0"/>
              <a:t>Kotlin Overview</a:t>
            </a:r>
          </a:p>
        </p:txBody>
      </p:sp>
      <p:pic>
        <p:nvPicPr>
          <p:cNvPr id="6" name="Picture 6" descr="Image result for kotlin">
            <a:extLst>
              <a:ext uri="{FF2B5EF4-FFF2-40B4-BE49-F238E27FC236}">
                <a16:creationId xmlns:a16="http://schemas.microsoft.com/office/drawing/2014/main" id="{5A9A9CB6-34DC-DF4E-A0D5-F925903B4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154283"/>
            <a:ext cx="3177673" cy="111218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3FB958AD-EBEF-4B47-B43C-14A4A82BFE16}"/>
              </a:ext>
            </a:extLst>
          </p:cNvPr>
          <p:cNvSpPr>
            <a:spLocks noGrp="1"/>
          </p:cNvSpPr>
          <p:nvPr>
            <p:ph type="title"/>
          </p:nvPr>
        </p:nvSpPr>
        <p:spPr>
          <a:xfrm>
            <a:off x="395537" y="0"/>
            <a:ext cx="2064200" cy="761815"/>
          </a:xfrm>
        </p:spPr>
        <p:txBody>
          <a:bodyPr/>
          <a:lstStyle/>
          <a:p>
            <a:r>
              <a:rPr lang="en-US" dirty="0"/>
              <a:t>History of </a:t>
            </a:r>
          </a:p>
        </p:txBody>
      </p:sp>
      <p:pic>
        <p:nvPicPr>
          <p:cNvPr id="11" name="Picture 10">
            <a:extLst>
              <a:ext uri="{FF2B5EF4-FFF2-40B4-BE49-F238E27FC236}">
                <a16:creationId xmlns:a16="http://schemas.microsoft.com/office/drawing/2014/main" id="{E30DF307-3C12-F741-9935-EB7A6BE9C9EF}"/>
              </a:ext>
            </a:extLst>
          </p:cNvPr>
          <p:cNvPicPr>
            <a:picLocks noChangeAspect="1"/>
          </p:cNvPicPr>
          <p:nvPr/>
        </p:nvPicPr>
        <p:blipFill>
          <a:blip r:embed="rId3"/>
          <a:stretch>
            <a:fillRect/>
          </a:stretch>
        </p:blipFill>
        <p:spPr>
          <a:xfrm>
            <a:off x="7309010" y="3310128"/>
            <a:ext cx="1439454" cy="1439454"/>
          </a:xfrm>
          <a:prstGeom prst="rect">
            <a:avLst/>
          </a:prstGeom>
        </p:spPr>
      </p:pic>
    </p:spTree>
    <p:extLst>
      <p:ext uri="{BB962C8B-B14F-4D97-AF65-F5344CB8AC3E}">
        <p14:creationId xmlns:p14="http://schemas.microsoft.com/office/powerpoint/2010/main" val="3574422566"/>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6081</TotalTime>
  <Words>665</Words>
  <Application>Microsoft Macintosh PowerPoint</Application>
  <PresentationFormat>On-screen Show (16:9)</PresentationFormat>
  <Paragraphs>93</Paragraphs>
  <Slides>17</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Avenir Roman</vt:lpstr>
      <vt:lpstr>Calibri</vt:lpstr>
      <vt:lpstr>Gotham SSm A</vt:lpstr>
      <vt:lpstr>Helvetica</vt:lpstr>
      <vt:lpstr>Helvetica Light</vt:lpstr>
      <vt:lpstr>Helvetica Neue</vt:lpstr>
      <vt:lpstr>Helvetica Neue Light</vt:lpstr>
      <vt:lpstr>Helvetica Neue UltraLight</vt:lpstr>
      <vt:lpstr>Open Sans</vt:lpstr>
      <vt:lpstr>Rockwell</vt:lpstr>
      <vt:lpstr>Wingdings</vt:lpstr>
      <vt:lpstr>White</vt:lpstr>
      <vt:lpstr>Mobile Application Development</vt:lpstr>
      <vt:lpstr>Introducing Kotlin</vt:lpstr>
      <vt:lpstr>Agenda</vt:lpstr>
      <vt:lpstr>Agenda</vt:lpstr>
      <vt:lpstr>So What is Kotlin?</vt:lpstr>
      <vt:lpstr>Context - JAVA Vs JVM</vt:lpstr>
      <vt:lpstr>Context - JVM Language History</vt:lpstr>
      <vt:lpstr>PowerPoint Presentation</vt:lpstr>
      <vt:lpstr>History of </vt:lpstr>
      <vt:lpstr>PowerPoint Presentation</vt:lpstr>
      <vt:lpstr>April 21st 2017</vt:lpstr>
      <vt:lpstr>“Java is the primary and official language for Android development, but that doesn’t mean it is the best or the only choice.”  “To give Java credit, it is a robust language that has been around for a while, but it comes with a specific set of challenges that can be a deterrent for developers.”  “A new breed of modern JVM languages is slowly gaining traction within the Android community, and Kotlin is leading the pack.”</vt:lpstr>
      <vt:lpstr>May 17th 2017</vt:lpstr>
      <vt:lpstr>Google I/O 2017 - Google announces that Kotlin  would receive first-class support for Android development</vt:lpstr>
      <vt:lpstr>PowerPoint Presentation</vt:lpstr>
      <vt:lpstr>Agenda Recap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41</cp:revision>
  <dcterms:created xsi:type="dcterms:W3CDTF">2019-01-29T16:40:14Z</dcterms:created>
  <dcterms:modified xsi:type="dcterms:W3CDTF">2020-04-14T21:08:23Z</dcterms:modified>
</cp:coreProperties>
</file>