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ink/inkAction1.xml" ContentType="application/vnd.ms-office.inkAction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410" r:id="rId5"/>
    <p:sldId id="383" r:id="rId6"/>
    <p:sldId id="315" r:id="rId7"/>
    <p:sldId id="384" r:id="rId8"/>
    <p:sldId id="317" r:id="rId9"/>
    <p:sldId id="385" r:id="rId10"/>
    <p:sldId id="353" r:id="rId11"/>
    <p:sldId id="312" r:id="rId12"/>
    <p:sldId id="386" r:id="rId13"/>
    <p:sldId id="374" r:id="rId14"/>
    <p:sldId id="320" r:id="rId15"/>
    <p:sldId id="326" r:id="rId16"/>
    <p:sldId id="387" r:id="rId17"/>
    <p:sldId id="322" r:id="rId18"/>
    <p:sldId id="323" r:id="rId19"/>
    <p:sldId id="388" r:id="rId20"/>
    <p:sldId id="301" r:id="rId21"/>
    <p:sldId id="389" r:id="rId22"/>
    <p:sldId id="370" r:id="rId23"/>
    <p:sldId id="372" r:id="rId24"/>
    <p:sldId id="376" r:id="rId25"/>
    <p:sldId id="390" r:id="rId26"/>
    <p:sldId id="391" r:id="rId27"/>
    <p:sldId id="392" r:id="rId28"/>
    <p:sldId id="393" r:id="rId29"/>
    <p:sldId id="334" r:id="rId30"/>
    <p:sldId id="337" r:id="rId31"/>
    <p:sldId id="298" r:id="rId32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8A0D5-E198-E349-B50B-0DFBFB3DDB58}" v="30" dt="2019-09-07T10:08:19.0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85578"/>
  </p:normalViewPr>
  <p:slideViewPr>
    <p:cSldViewPr snapToGrid="0" snapToObjects="1">
      <p:cViewPr varScale="1">
        <p:scale>
          <a:sx n="139" d="100"/>
          <a:sy n="139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6E509E86-D5DB-7E45-8DDF-D06F8D888FC1}"/>
    <pc:docChg chg="modSld">
      <pc:chgData name="David Drohan" userId="bd111efc-3a90-4169-a791-cb26685365d4" providerId="ADAL" clId="{6E509E86-D5DB-7E45-8DDF-D06F8D888FC1}" dt="2019-08-07T14:44:27.070" v="4" actId="1076"/>
      <pc:docMkLst>
        <pc:docMk/>
      </pc:docMkLst>
      <pc:sldChg chg="modSp">
        <pc:chgData name="David Drohan" userId="bd111efc-3a90-4169-a791-cb26685365d4" providerId="ADAL" clId="{6E509E86-D5DB-7E45-8DDF-D06F8D888FC1}" dt="2019-08-07T14:35:29.569" v="1" actId="20577"/>
        <pc:sldMkLst>
          <pc:docMk/>
          <pc:sldMk cId="3248764513" sldId="320"/>
        </pc:sldMkLst>
        <pc:spChg chg="mod">
          <ac:chgData name="David Drohan" userId="bd111efc-3a90-4169-a791-cb26685365d4" providerId="ADAL" clId="{6E509E86-D5DB-7E45-8DDF-D06F8D888FC1}" dt="2019-08-07T14:35:29.569" v="1" actId="20577"/>
          <ac:spMkLst>
            <pc:docMk/>
            <pc:sldMk cId="3248764513" sldId="320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6E509E86-D5DB-7E45-8DDF-D06F8D888FC1}" dt="2019-08-07T14:43:17.042" v="3" actId="20577"/>
        <pc:sldMkLst>
          <pc:docMk/>
          <pc:sldMk cId="2077624259" sldId="323"/>
        </pc:sldMkLst>
        <pc:spChg chg="mod">
          <ac:chgData name="David Drohan" userId="bd111efc-3a90-4169-a791-cb26685365d4" providerId="ADAL" clId="{6E509E86-D5DB-7E45-8DDF-D06F8D888FC1}" dt="2019-08-07T14:43:17.042" v="3" actId="20577"/>
          <ac:spMkLst>
            <pc:docMk/>
            <pc:sldMk cId="2077624259" sldId="323"/>
            <ac:spMk id="6" creationId="{B4690FA9-D588-9645-B85D-C1663A1A726E}"/>
          </ac:spMkLst>
        </pc:spChg>
      </pc:sldChg>
      <pc:sldChg chg="modSp">
        <pc:chgData name="David Drohan" userId="bd111efc-3a90-4169-a791-cb26685365d4" providerId="ADAL" clId="{6E509E86-D5DB-7E45-8DDF-D06F8D888FC1}" dt="2019-08-07T14:44:27.070" v="4" actId="1076"/>
        <pc:sldMkLst>
          <pc:docMk/>
          <pc:sldMk cId="1515941683" sldId="383"/>
        </pc:sldMkLst>
        <pc:picChg chg="mod">
          <ac:chgData name="David Drohan" userId="bd111efc-3a90-4169-a791-cb26685365d4" providerId="ADAL" clId="{6E509E86-D5DB-7E45-8DDF-D06F8D888FC1}" dt="2019-08-07T14:44:27.070" v="4" actId="1076"/>
          <ac:picMkLst>
            <pc:docMk/>
            <pc:sldMk cId="1515941683" sldId="383"/>
            <ac:picMk id="9" creationId="{5F739186-B33F-DC4D-A31F-C30A02D5F13F}"/>
          </ac:picMkLst>
        </pc:picChg>
      </pc:sldChg>
    </pc:docChg>
  </pc:docChgLst>
  <pc:docChgLst>
    <pc:chgData name="David Drohan" userId="bd111efc-3a90-4169-a791-cb26685365d4" providerId="ADAL" clId="{E5D8A0D5-E198-E349-B50B-0DFBFB3DDB58}"/>
    <pc:docChg chg="custSel modSld modMainMaster">
      <pc:chgData name="David Drohan" userId="bd111efc-3a90-4169-a791-cb26685365d4" providerId="ADAL" clId="{E5D8A0D5-E198-E349-B50B-0DFBFB3DDB58}" dt="2019-09-07T10:08:19.017" v="32" actId="1036"/>
      <pc:docMkLst>
        <pc:docMk/>
      </pc:docMkLst>
      <pc:sldChg chg="delSp modSp">
        <pc:chgData name="David Drohan" userId="bd111efc-3a90-4169-a791-cb26685365d4" providerId="ADAL" clId="{E5D8A0D5-E198-E349-B50B-0DFBFB3DDB58}" dt="2019-09-07T10:08:19.017" v="32" actId="1036"/>
        <pc:sldMkLst>
          <pc:docMk/>
          <pc:sldMk cId="1515941683" sldId="383"/>
        </pc:sldMkLst>
        <pc:spChg chg="del">
          <ac:chgData name="David Drohan" userId="bd111efc-3a90-4169-a791-cb26685365d4" providerId="ADAL" clId="{E5D8A0D5-E198-E349-B50B-0DFBFB3DDB58}" dt="2019-09-06T21:58:32.041" v="1" actId="478"/>
          <ac:spMkLst>
            <pc:docMk/>
            <pc:sldMk cId="1515941683" sldId="383"/>
            <ac:spMk id="79" creationId="{00000000-0000-0000-0000-000000000000}"/>
          </ac:spMkLst>
        </pc:spChg>
        <pc:picChg chg="mod">
          <ac:chgData name="David Drohan" userId="bd111efc-3a90-4169-a791-cb26685365d4" providerId="ADAL" clId="{E5D8A0D5-E198-E349-B50B-0DFBFB3DDB58}" dt="2019-09-07T10:08:19.017" v="32" actId="1036"/>
          <ac:picMkLst>
            <pc:docMk/>
            <pc:sldMk cId="1515941683" sldId="383"/>
            <ac:picMk id="9" creationId="{5F739186-B33F-DC4D-A31F-C30A02D5F13F}"/>
          </ac:picMkLst>
        </pc:picChg>
      </pc:sldChg>
      <pc:sldMasterChg chg="modSldLayout">
        <pc:chgData name="David Drohan" userId="bd111efc-3a90-4169-a791-cb26685365d4" providerId="ADAL" clId="{E5D8A0D5-E198-E349-B50B-0DFBFB3DDB58}" dt="2019-09-06T22:00:21.074" v="2" actId="1076"/>
        <pc:sldMasterMkLst>
          <pc:docMk/>
          <pc:sldMasterMk cId="0" sldId="2147483648"/>
        </pc:sldMasterMkLst>
        <pc:sldLayoutChg chg="modSp">
          <pc:chgData name="David Drohan" userId="bd111efc-3a90-4169-a791-cb26685365d4" providerId="ADAL" clId="{E5D8A0D5-E198-E349-B50B-0DFBFB3DDB58}" dt="2019-09-06T22:00:21.074" v="2" actId="1076"/>
          <pc:sldLayoutMkLst>
            <pc:docMk/>
            <pc:sldMasterMk cId="0" sldId="2147483648"/>
            <pc:sldLayoutMk cId="0" sldId="2147483661"/>
          </pc:sldLayoutMkLst>
          <pc:picChg chg="mod">
            <ac:chgData name="David Drohan" userId="bd111efc-3a90-4169-a791-cb26685365d4" providerId="ADAL" clId="{E5D8A0D5-E198-E349-B50B-0DFBFB3DDB58}" dt="2019-09-06T22:00:21.074" v="2" actId="1076"/>
            <ac:picMkLst>
              <pc:docMk/>
              <pc:sldMasterMk cId="0" sldId="2147483648"/>
              <pc:sldLayoutMk cId="0" sldId="2147483661"/>
              <ac:picMk id="3" creationId="{86E5BA18-895F-6845-8431-5E9D0FB6082C}"/>
            </ac:picMkLst>
          </pc:picChg>
        </pc:sldLayoutChg>
      </pc:sldMasterChg>
    </pc:docChg>
  </pc:docChgLst>
  <pc:docChgLst>
    <pc:chgData name="David Drohan" userId="bd111efc-3a90-4169-a791-cb26685365d4" providerId="ADAL" clId="{64BF70AE-6F5F-8C48-A6BD-D1C3834C7F31}"/>
    <pc:docChg chg="undo custSel addSld delSld modSld">
      <pc:chgData name="David Drohan" userId="bd111efc-3a90-4169-a791-cb26685365d4" providerId="ADAL" clId="{64BF70AE-6F5F-8C48-A6BD-D1C3834C7F31}" dt="2019-07-04T20:44:01.624" v="48" actId="2696"/>
      <pc:docMkLst>
        <pc:docMk/>
      </pc:docMkLst>
      <pc:sldChg chg="modSp">
        <pc:chgData name="David Drohan" userId="bd111efc-3a90-4169-a791-cb26685365d4" providerId="ADAL" clId="{64BF70AE-6F5F-8C48-A6BD-D1C3834C7F31}" dt="2019-07-04T20:41:22.737" v="17" actId="20577"/>
        <pc:sldMkLst>
          <pc:docMk/>
          <pc:sldMk cId="0" sldId="257"/>
        </pc:sldMkLst>
        <pc:spChg chg="mod">
          <ac:chgData name="David Drohan" userId="bd111efc-3a90-4169-a791-cb26685365d4" providerId="ADAL" clId="{64BF70AE-6F5F-8C48-A6BD-D1C3834C7F31}" dt="2019-07-04T20:41:22.737" v="17" actId="20577"/>
          <ac:spMkLst>
            <pc:docMk/>
            <pc:sldMk cId="0" sldId="257"/>
            <ac:spMk id="79" creationId="{00000000-0000-0000-0000-000000000000}"/>
          </ac:spMkLst>
        </pc:spChg>
      </pc:sldChg>
      <pc:sldChg chg="modSp add">
        <pc:chgData name="David Drohan" userId="bd111efc-3a90-4169-a791-cb26685365d4" providerId="ADAL" clId="{64BF70AE-6F5F-8C48-A6BD-D1C3834C7F31}" dt="2019-07-04T20:43:05.685" v="23" actId="113"/>
        <pc:sldMkLst>
          <pc:docMk/>
          <pc:sldMk cId="861268018" sldId="410"/>
        </pc:sldMkLst>
        <pc:spChg chg="mod">
          <ac:chgData name="David Drohan" userId="bd111efc-3a90-4169-a791-cb26685365d4" providerId="ADAL" clId="{64BF70AE-6F5F-8C48-A6BD-D1C3834C7F31}" dt="2019-07-04T20:43:05.685" v="23" actId="113"/>
          <ac:spMkLst>
            <pc:docMk/>
            <pc:sldMk cId="861268018" sldId="410"/>
            <ac:spMk id="86" creationId="{00000000-0000-0000-0000-000000000000}"/>
          </ac:spMkLst>
        </pc:spChg>
      </pc:sldChg>
      <pc:sldMasterChg chg="delSldLayout">
        <pc:chgData name="David Drohan" userId="bd111efc-3a90-4169-a791-cb26685365d4" providerId="ADAL" clId="{64BF70AE-6F5F-8C48-A6BD-D1C3834C7F31}" dt="2019-07-04T20:44:01.624" v="48" actId="2696"/>
        <pc:sldMasterMkLst>
          <pc:docMk/>
          <pc:sldMasterMk cId="0" sldId="2147483648"/>
        </pc:sldMasterMkLst>
      </pc:sldMasterChg>
    </pc:docChg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1B44B392-3DE6-D04E-BFFE-D07EA5444922}"/>
  </pc:docChgLst>
  <pc:docChgLst>
    <pc:chgData name="David Drohan" userId="bd111efc-3a90-4169-a791-cb26685365d4" providerId="ADAL" clId="{26641348-F529-A24F-B052-BE65A594409B}"/>
  </pc:docChgLst>
  <pc:docChgLst>
    <pc:chgData name="David Drohan" userId="bd111efc-3a90-4169-a791-cb26685365d4" providerId="ADAL" clId="{1C461EAE-3F18-0249-A1FF-30BC4B46C6F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0.94258" units="1/cm"/>
          <inkml:channelProperty channel="Y" name="resolution" value="1.1333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7-11-23T14:39:37.548Z"/>
    </inkml:context>
    <inkml:brush xml:id="br0">
      <inkml:brushProperty name="width" value="0.11883" units="cm"/>
      <inkml:brushProperty name="height" value="0.1188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2154">
    <iact:property name="dataType"/>
    <iact:actionData xml:id="d0">
      <inkml:trace xmlns:inkml="http://www.w3.org/2003/InkML" xml:id="stk0" contextRef="#ctx0" brushRef="#br0">301 667 928 0,'24'-8'352'15,"-8"8"-192"-15,0 -12 -188 0,-4 4 64 0,4 0 -40 16,4 -4 0 -16,20 -4 4 16,4 -4 0 -16,12 0 0 15,4 -12 0 -15,12 4 0 0,8 0 0 16,28 0 0 -16,12 4 0 15,4 0 0 1,4 8 0 -16,24 0 0 0,-8 0 0 16,-4 0 8 -16,0 8 -4 15,24 4 8 -15,-4 4 -16 16,0 0 -8 -16,24 0 8 16,-4 0 0 -16,-8 -4 4 15,16 0 0 -15,0 -4 0 16,-4 -4 0 -16,0 0 0 15,8 -8 0 -15,-12 7 -12 0,-4 1 0 16,12 0 8 -16,0 8 0 16,-20 0 -8 -16,4 -4 0 15,-4 0 16 -15,-12 4 4 16,-16 -4 0 -16,-8 0 4 16,4 -4 -8 -16,-8 4 8 15,-8 0 0 -15,-8 0 12 16,-16 8 -20 -16,0 8 -4 15,-4 4 0 -15,0 16 0 16,24 16 -12 -16,-12 29 8 16,-8 3 -4 -16,-16 0 0 15,-16 16 8 -15,-8 -4 0 0,-4 16 -12 16,-8 13 8 -16,-4 -1 4 16,-4 20 0 -16,-4 8 0 31,0 17 0 -31,-4 19 0 0,0 0 8 15,20 13 -12 -15,-4 19 0 0,-4 13 4 16,-4 -5 0 -16,-4 17 0 16,0 7 0 -16,-4 9 8 15,-4 -9 4 -15,-8 25 20 16,-4 7 12 -16,0 1 -16 16,-8 15 4 -16,0 17 -20 15,-4 -5 -8 -15,0 29 0 16,4 4 -4 -16,4 3 -12 0,4 -7 8 15,0 -20 4 -15,0 -5 0 16,0 1 0 -16,0 -17 0 16,4 -3 0 -16,-4 -4 8 3,0 -1 -4 -3,-4 -11 -4 16,-4 -9 4 -16,4 -15 -4 16,-8 -13 0 -16,0 -16 8 15,0 -15 -12 -15,0 7 0 16,0 -19 12 -16,-4 -9 4 15,0 -12 -4 -15,0 1 4 16,0 -25 -8 -16,0 -16 -4 16,0 -20 4 -16,-4 9 -4 15,0 -21 -12 -15,-8 -12 0 16,-8 -8 16 -16,-12 -12 4 16,-20 1 0 -16,-24 -5 -8 0,-4 -4 20 15,-12 -4 16 -15,-20 0 -12 16,-28 0 8 -16,-8 -8 -12 15,-4 4 0 -15,-36 12 -24 16,0 -3 4 -16,-8 -1 0 16,-28 -8 0 -16,-4 -4 0 15,-28 -8 0 -15,16 -4 8 16,-28 16 4 -16,16 -8 -16 16,0 -8 -4 -16,0 -8 36 15,4 -4 32 -15,-8 -12 -16 16,12 -4 -4 -16,-4 -8 -4 15,12 4 -4 -15,12 -4 -28 0,-12 -4 0 16,24 4 -4 -16,16 0 8 16,-4 -4 -4 -16,12 -8 -4 15,16 0 4 -15,20 -16 4 16,12 4 -4 -16,4 0 -4 16,12 0 4 -16,20 -4 -4 15,12 -4 -12 -15,16 0 8 16,12 -12 4 -16,8 -12 8 15,8 0 -12 -15,0 -8 0 16,12 -1 4 -16,4 -3 8 16,8 -8 -4 -16,4 -4 8 15,8 -20 -8 -15,8 -16 8 16,4 -13 -16 -16,8 -19 0 14,8 -16 -4 -14,4 -17 0 0,4 -31 0 31,4 -5 0 -31,0 -15 8 0,-4 -16 8 0,4 -25 -12 15,4 -4 0 -15,-4 -19 28 16,0 -1 16 -16,4 -3 -20 16,-4 -25 -12 -16,4 -4 -4 15,0 -11 -4 -15,0 3 0 16,8 -12 0 -16,-4 -11 0 16,-4 -1 0 -16,-8 -8 0 15,-16 -3 0 -15,-4 -9 0 16,0 20 0 -16,0 4 0 15,0 21 0 -15,0 -9 -12 16,-16 4 8 -16,8 1 12 0,-12 -25 4 16,4 12 -16 -16,-4 -3 4 15,0 19 0 -15,0 12 0 16,0 21 0 -16,0 35 0 16,4 17 0 -16,4 31 8 15,4 49 -4 -15,4 28 -4 16,0 32 -24 -16,0 19 -4 15,4 25 -208 -15,0 28 -92 16,16 12 -184 -16</inkml:trace>
    </iact:actionData>
  </iact:action>
  <iact:action type="add" startTime="12155">
    <iact:property name="dataType"/>
    <iact:actionData xml:id="d1">
      <inkml:trace xmlns:inkml="http://www.w3.org/2003/InkML" xml:id="stk1" contextRef="#ctx0" brushRef="#brinv">0 0 2048 0</inkml:trace>
    </iact:actionData>
  </iact:action>
  <iact:action type="add" startTime="12156">
    <iact:property name="dataType"/>
    <iact:actionData xml:id="d2">
      <inkml:trace xmlns:inkml="http://www.w3.org/2003/InkML" xml:id="stk2" contextRef="#ctx0" brushRef="#brinv">7626 13073 2048 0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8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7881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7066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costly due to the number of lines of java code written to handle Null reference errors (NPEs) </a:t>
            </a:r>
          </a:p>
        </p:txBody>
      </p:sp>
    </p:spTree>
    <p:extLst>
      <p:ext uri="{BB962C8B-B14F-4D97-AF65-F5344CB8AC3E}">
        <p14:creationId xmlns:p14="http://schemas.microsoft.com/office/powerpoint/2010/main" val="20593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559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55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1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73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128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is borne out of Java and a bit of Swift and can be picked up easily, especially by Java developers as it’s quite similar – we’ll look at the syntax itself in later slides</a:t>
            </a:r>
          </a:p>
        </p:txBody>
      </p:sp>
    </p:spTree>
    <p:extLst>
      <p:ext uri="{BB962C8B-B14F-4D97-AF65-F5344CB8AC3E}">
        <p14:creationId xmlns:p14="http://schemas.microsoft.com/office/powerpoint/2010/main" val="87673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4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148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00" y="4046464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Kotlin Overview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Kotlin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drohan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drohan@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zone.com/articles/why-you-should-consider-kotlin-for-android-develop?fromrel=tru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keepsafe-engineering/lessons-from-converting-an-app-to-100-kotlin-68984a05dcb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faq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why-you-should-consider-kotlin-for-android-develop?fromrel=tr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why-you-should-consider-kotlin-for-android-develop?fromrel=tru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overview-of-kotlin-comparison-between-kotlin-java" TargetMode="External"/><Relationship Id="rId2" Type="http://schemas.openxmlformats.org/officeDocument/2006/relationships/hyperlink" Target="https://dzone.com/articles/why-you-should-consider-kotlin-for-android-develop?fromrel=tru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microsoft.com/office/2011/relationships/inkAction" Target="../ink/inkAction1.xml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howtoprogramwithjava.com/dynamic-typing-vs-static-typin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etersommerhoff.com/dev/kotlin/kotlin-for-java-devs/#type-inferenc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sommerhoff.com/dev/kotlin/kotlin-for-java-devs/#type-inferen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kotlin-vs-java-first-impressions-using-kotlin-fo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tlin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IE" sz="2400" dirty="0"/>
              <a:t>Mobile Application Development</a:t>
            </a:r>
            <a:endParaRPr sz="2400" dirty="0"/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3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/>
              <a:t>Dr. Siobhan Drohan (</a:t>
            </a:r>
            <a:r>
              <a:rPr lang="en-IE" dirty="0">
                <a:hlinkClick r:id="rId4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37" y="54713"/>
            <a:ext cx="4923659" cy="324904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4772405" y="3567746"/>
            <a:ext cx="557445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6397691" y="4336880"/>
            <a:ext cx="262492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3880986" y="4337789"/>
            <a:ext cx="459661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Xtend</a:t>
            </a:r>
          </a:p>
        </p:txBody>
      </p:sp>
      <p:sp>
        <p:nvSpPr>
          <p:cNvPr id="302" name="Shape 302"/>
          <p:cNvSpPr/>
          <p:nvPr/>
        </p:nvSpPr>
        <p:spPr>
          <a:xfrm>
            <a:off x="2463260" y="4428507"/>
            <a:ext cx="382717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109805" y="2662337"/>
            <a:ext cx="886060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4028521" y="2886335"/>
            <a:ext cx="151804" cy="5762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5" name="Shape 305"/>
          <p:cNvSpPr/>
          <p:nvPr/>
        </p:nvSpPr>
        <p:spPr>
          <a:xfrm flipH="1">
            <a:off x="4287477" y="1552919"/>
            <a:ext cx="2023931" cy="19037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6" name="Shape 306"/>
          <p:cNvSpPr/>
          <p:nvPr/>
        </p:nvSpPr>
        <p:spPr>
          <a:xfrm flipH="1">
            <a:off x="2676789" y="1761418"/>
            <a:ext cx="571394" cy="89475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7" name="Shape 307"/>
          <p:cNvSpPr/>
          <p:nvPr/>
        </p:nvSpPr>
        <p:spPr>
          <a:xfrm flipH="1">
            <a:off x="2726508" y="1963156"/>
            <a:ext cx="3007817" cy="69301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8" name="Shape 308"/>
          <p:cNvSpPr/>
          <p:nvPr/>
        </p:nvSpPr>
        <p:spPr>
          <a:xfrm>
            <a:off x="3920309" y="2865378"/>
            <a:ext cx="93079" cy="151372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9" name="Shape 309"/>
          <p:cNvSpPr/>
          <p:nvPr/>
        </p:nvSpPr>
        <p:spPr>
          <a:xfrm>
            <a:off x="4118826" y="3668708"/>
            <a:ext cx="1" cy="736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0" name="Shape 310"/>
          <p:cNvSpPr/>
          <p:nvPr/>
        </p:nvSpPr>
        <p:spPr>
          <a:xfrm flipH="1">
            <a:off x="4240141" y="3756399"/>
            <a:ext cx="713844" cy="64018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1" name="Shape 311"/>
          <p:cNvSpPr/>
          <p:nvPr/>
        </p:nvSpPr>
        <p:spPr>
          <a:xfrm>
            <a:off x="4084009" y="2802345"/>
            <a:ext cx="835405" cy="83540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2" name="Shape 312"/>
          <p:cNvSpPr/>
          <p:nvPr/>
        </p:nvSpPr>
        <p:spPr>
          <a:xfrm flipH="1">
            <a:off x="5125443" y="3235150"/>
            <a:ext cx="1422676" cy="4036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3" name="Shape 313"/>
          <p:cNvSpPr/>
          <p:nvPr/>
        </p:nvSpPr>
        <p:spPr>
          <a:xfrm flipH="1">
            <a:off x="2585658" y="2866959"/>
            <a:ext cx="77631" cy="164299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4" name="Shape 314"/>
          <p:cNvSpPr/>
          <p:nvPr/>
        </p:nvSpPr>
        <p:spPr>
          <a:xfrm flipH="1">
            <a:off x="2653883" y="3532320"/>
            <a:ext cx="1275511" cy="91635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5" name="Shape 315"/>
          <p:cNvSpPr/>
          <p:nvPr/>
        </p:nvSpPr>
        <p:spPr>
          <a:xfrm>
            <a:off x="3481640" y="1817680"/>
            <a:ext cx="3022956" cy="249945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6" name="Shape 316"/>
          <p:cNvSpPr/>
          <p:nvPr/>
        </p:nvSpPr>
        <p:spPr>
          <a:xfrm flipH="1">
            <a:off x="2830791" y="3758125"/>
            <a:ext cx="1838275" cy="71106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7" name="Shape 317"/>
          <p:cNvSpPr/>
          <p:nvPr/>
        </p:nvSpPr>
        <p:spPr>
          <a:xfrm flipH="1">
            <a:off x="2968130" y="4522098"/>
            <a:ext cx="799061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8" name="Shape 318"/>
          <p:cNvSpPr/>
          <p:nvPr/>
        </p:nvSpPr>
        <p:spPr>
          <a:xfrm flipH="1">
            <a:off x="6570419" y="1863051"/>
            <a:ext cx="667957" cy="24540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9" name="Shape 319"/>
          <p:cNvSpPr/>
          <p:nvPr/>
        </p:nvSpPr>
        <p:spPr>
          <a:xfrm>
            <a:off x="4379519" y="3568974"/>
            <a:ext cx="2059554" cy="84131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20" name="Shape 320"/>
          <p:cNvSpPr/>
          <p:nvPr/>
        </p:nvSpPr>
        <p:spPr>
          <a:xfrm flipH="1">
            <a:off x="2660218" y="3162079"/>
            <a:ext cx="2332312" cy="126526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21" name="Shape 321"/>
          <p:cNvSpPr/>
          <p:nvPr/>
        </p:nvSpPr>
        <p:spPr>
          <a:xfrm>
            <a:off x="4039294" y="3485043"/>
            <a:ext cx="443631" cy="240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Scala</a:t>
            </a:r>
          </a:p>
        </p:txBody>
      </p:sp>
      <p:sp>
        <p:nvSpPr>
          <p:cNvPr id="27" name="Shape 317"/>
          <p:cNvSpPr/>
          <p:nvPr/>
        </p:nvSpPr>
        <p:spPr>
          <a:xfrm flipH="1">
            <a:off x="1775534" y="4564575"/>
            <a:ext cx="632644" cy="12366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28" name="Shape 302"/>
          <p:cNvSpPr/>
          <p:nvPr/>
        </p:nvSpPr>
        <p:spPr>
          <a:xfrm>
            <a:off x="1179363" y="4548884"/>
            <a:ext cx="57026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sz="1600" dirty="0">
                <a:solidFill>
                  <a:srgbClr val="FF0000"/>
                </a:solidFill>
              </a:rPr>
              <a:t>Kotlin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D5E24-9D33-49B7-9C0C-E56718955D34}"/>
              </a:ext>
            </a:extLst>
          </p:cNvPr>
          <p:cNvSpPr/>
          <p:nvPr/>
        </p:nvSpPr>
        <p:spPr>
          <a:xfrm>
            <a:off x="606057" y="99239"/>
            <a:ext cx="1781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FF0000"/>
                </a:solidFill>
              </a:rPr>
              <a:t>JVM Language Evolution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DB0A7-2E3F-7841-AF8D-AA6A41DB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42B4-AE2E-DC4A-9FF5-D058255C09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9473347"/>
      </p:ext>
    </p:extLst>
  </p:cSld>
  <p:clrMapOvr>
    <a:masterClrMapping/>
  </p:clrMapOvr>
  <p:transition spd="slow" advTm="2248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pic>
        <p:nvPicPr>
          <p:cNvPr id="4098" name="Picture 2" descr="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6" y="1002627"/>
            <a:ext cx="2727461" cy="32675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7034" y="1122808"/>
            <a:ext cx="45922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i="1" dirty="0">
                <a:solidFill>
                  <a:srgbClr val="262626"/>
                </a:solidFill>
              </a:rPr>
              <a:t>“Java is extremely verbose and ceremonious. Programmers need to write reams of code to get a simple task done. There's a great deal of ‘ceremony’ in Java APIs, and Android aggravates this by forcing developers to go through many steps, in a specific order, to get things done.”</a:t>
            </a:r>
            <a:endParaRPr lang="en-IE" sz="1600" i="1" dirty="0"/>
          </a:p>
        </p:txBody>
      </p:sp>
      <p:sp>
        <p:nvSpPr>
          <p:cNvPr id="6" name="Rectangle 5"/>
          <p:cNvSpPr/>
          <p:nvPr/>
        </p:nvSpPr>
        <p:spPr>
          <a:xfrm>
            <a:off x="901936" y="4569180"/>
            <a:ext cx="5718875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949" dirty="0"/>
              <a:t>Source: </a:t>
            </a:r>
            <a:r>
              <a:rPr lang="en-IE" sz="949" dirty="0">
                <a:hlinkClick r:id="rId4"/>
              </a:rPr>
              <a:t>https://dzone.com/articles/why-you-should-consider-kotlin-for-android-develop?fromrel=true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21DED-333B-DB49-A795-90090491B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466B3-C016-3647-BD56-80B1FFD6CD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2276980"/>
      </p:ext>
    </p:extLst>
  </p:cSld>
  <p:clrMapOvr>
    <a:masterClrMapping/>
  </p:clrMapOvr>
  <p:transition spd="med" advTm="2355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pic>
        <p:nvPicPr>
          <p:cNvPr id="4098" name="Picture 2" descr="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36" y="1002627"/>
            <a:ext cx="2727461" cy="326755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17034" y="1122808"/>
            <a:ext cx="4592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i="1" dirty="0"/>
              <a:t>“Java code is verbose…”</a:t>
            </a:r>
          </a:p>
          <a:p>
            <a:endParaRPr lang="en-IE" sz="1600" i="1" dirty="0"/>
          </a:p>
          <a:p>
            <a:r>
              <a:rPr lang="en-IE" sz="1600" i="1" dirty="0"/>
              <a:t>“Kotlin provides a well thought-out syntax and extensive standard library that removes many of the pain points that exist in Java.”</a:t>
            </a:r>
          </a:p>
          <a:p>
            <a:endParaRPr lang="en-IE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332C-D55B-DC44-AC56-AEBFBDA98D27}"/>
              </a:ext>
            </a:extLst>
          </p:cNvPr>
          <p:cNvSpPr txBox="1"/>
          <p:nvPr/>
        </p:nvSpPr>
        <p:spPr>
          <a:xfrm>
            <a:off x="743079" y="4590213"/>
            <a:ext cx="6401640" cy="200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IE" sz="950" dirty="0">
                <a:solidFill>
                  <a:srgbClr val="000000"/>
                </a:solidFill>
                <a:sym typeface="Helvetica Neue Light"/>
              </a:rPr>
              <a:t>Source:</a:t>
            </a:r>
            <a:r>
              <a:rPr lang="en-IE" sz="950" dirty="0"/>
              <a:t> </a:t>
            </a:r>
            <a:r>
              <a:rPr lang="en-IE" sz="950" dirty="0">
                <a:hlinkClick r:id="rId4"/>
              </a:rPr>
              <a:t>https://medium.com/keepsafe-engineering/lessons-from-converting-an-app-to-100-kotlin-68984a05dcb6</a:t>
            </a:r>
            <a:r>
              <a:rPr lang="en-IE" sz="950" dirty="0"/>
              <a:t> </a:t>
            </a:r>
            <a:endParaRPr lang="en-IE" sz="950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B9EED-50A7-2C46-A25C-3A8951F9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6EFB-726C-B546-9156-4FE29D4758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5982686"/>
      </p:ext>
    </p:extLst>
  </p:cSld>
  <p:clrMapOvr>
    <a:masterClrMapping/>
  </p:clrMapOvr>
  <p:transition spd="med" advTm="2355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6C6A-E549-40F2-B21E-A5B32016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EC783-B627-4CD9-8B4F-1190DF0B418A}"/>
              </a:ext>
            </a:extLst>
          </p:cNvPr>
          <p:cNvSpPr/>
          <p:nvPr/>
        </p:nvSpPr>
        <p:spPr>
          <a:xfrm>
            <a:off x="2857500" y="1461731"/>
            <a:ext cx="3429000" cy="1650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2531" i="1" dirty="0">
                <a:solidFill>
                  <a:srgbClr val="7030A0"/>
                </a:solidFill>
                <a:latin typeface="Open Sans"/>
              </a:rPr>
              <a:t>Rough estimates indicate approximately a 40% cut in the number of lines of code.</a:t>
            </a:r>
            <a:endParaRPr lang="en-IE" sz="2531" i="1" dirty="0">
              <a:solidFill>
                <a:srgbClr val="7030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07742-F535-42B8-A969-DA9F3C6D936D}"/>
              </a:ext>
            </a:extLst>
          </p:cNvPr>
          <p:cNvSpPr/>
          <p:nvPr/>
        </p:nvSpPr>
        <p:spPr>
          <a:xfrm>
            <a:off x="1750234" y="3909006"/>
            <a:ext cx="5643531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76" dirty="0">
                <a:hlinkClick r:id="rId2"/>
              </a:rPr>
              <a:t>https://kotlinlang.org/docs/reference/faq.html</a:t>
            </a:r>
            <a:r>
              <a:rPr lang="en-IE" sz="1476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1EF8-02F2-B24B-8C4C-0B5E2AAFD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2957-0564-B24A-859F-AA328BA402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8296132"/>
      </p:ext>
    </p:extLst>
  </p:cSld>
  <p:clrMapOvr>
    <a:masterClrMapping/>
  </p:clrMapOvr>
  <p:transition spd="med" advTm="1280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pic>
        <p:nvPicPr>
          <p:cNvPr id="6" name="Picture 2" descr="Image result for kot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8" y="842215"/>
            <a:ext cx="3983134" cy="39831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5703" y="1217666"/>
            <a:ext cx="30422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/>
              <a:t>Kotlin drastically reduces the amount of boilerplate code you have to write.</a:t>
            </a:r>
          </a:p>
          <a:p>
            <a:endParaRPr lang="en-IE" sz="1400" dirty="0"/>
          </a:p>
          <a:p>
            <a:r>
              <a:rPr lang="en-IE" sz="1400" dirty="0"/>
              <a:t>The less code you write, the fewer mistakes you make, the less to test, the better the execution.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4634E-54E4-5C4E-89A8-91AAA043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F527-2695-214C-BC1D-447D3C557D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764513"/>
      </p:ext>
    </p:extLst>
  </p:cSld>
  <p:clrMapOvr>
    <a:masterClrMapping/>
  </p:clrMapOvr>
  <p:transition spd="med" advTm="3733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Easy(ish) learning curve for Java Developers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239" y="4637924"/>
            <a:ext cx="5862034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3"/>
              </a:rPr>
              <a:t>https://dzone.com/articles/why-you-should-consider-kotlin-for-android-develop?fromrel=true</a:t>
            </a:r>
            <a:r>
              <a:rPr lang="en-IE" sz="949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146" y="1064991"/>
            <a:ext cx="5520221" cy="30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9" i="1" dirty="0">
                <a:solidFill>
                  <a:srgbClr val="262626"/>
                </a:solidFill>
                <a:latin typeface="+mj-lt"/>
              </a:rPr>
              <a:t>“Kotlin is approachable and can be acquired in a few hours by simply reading the language reference. It has a lean and intuitive syntax.”</a:t>
            </a:r>
          </a:p>
          <a:p>
            <a:endParaRPr lang="en-US" sz="2109" i="1" dirty="0">
              <a:solidFill>
                <a:srgbClr val="262626"/>
              </a:solidFill>
              <a:latin typeface="+mj-lt"/>
            </a:endParaRPr>
          </a:p>
          <a:p>
            <a:r>
              <a:rPr lang="en-US" sz="2109" i="1" dirty="0">
                <a:solidFill>
                  <a:srgbClr val="262626"/>
                </a:solidFill>
                <a:latin typeface="+mj-lt"/>
              </a:rPr>
              <a:t>“Kotlin is also designed to have a gentle learning path for Java developers. Java programmers will find that most of the Kotlin syntax feels familiar.”</a:t>
            </a:r>
            <a:endParaRPr lang="en-IE" sz="2109" i="1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FF0A-E46B-BA44-B74B-31F47014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27AD-3FDA-CA42-8C60-01098BAF6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29976"/>
      </p:ext>
    </p:extLst>
  </p:cSld>
  <p:clrMapOvr>
    <a:masterClrMapping/>
  </p:clrMapOvr>
  <p:transition spd="med" advTm="6026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B7524A-1F80-414D-B3B1-538F4C0B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2276-3E8D-B848-8F93-B71A7D7C8B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412855"/>
      </p:ext>
    </p:extLst>
  </p:cSld>
  <p:clrMapOvr>
    <a:masterClrMapping/>
  </p:clrMapOvr>
  <p:transition spd="med" advTm="3413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/ Java Interoperability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89AB3A97-E29C-436D-9616-2319A1579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9633" r="3338" b="20746"/>
          <a:stretch/>
        </p:blipFill>
        <p:spPr bwMode="auto">
          <a:xfrm>
            <a:off x="469440" y="865941"/>
            <a:ext cx="6628784" cy="383679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AAEE-657A-1A4F-89E9-B2DADD0B7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73400-A900-0B43-99EA-4A758BF583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8766597"/>
      </p:ext>
    </p:extLst>
  </p:cSld>
  <p:clrMapOvr>
    <a:masterClrMapping/>
  </p:clrMapOvr>
  <p:transition spd="med" advTm="2893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/ Java Interoperability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690FA9-D588-9645-B85D-C1663A1A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44604" cy="3883425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Kotlin and Java are 100% interoperable; Java and Kotlin code can co-exist very well in the same project and compile perfectly. 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Kotlin can be called from Java and Java from Kotlin.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Both .java and .kt files are compiled to .class bytecode.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When a project containing both Java and Kotlin is compiled, it would be difficult to tell which parts were created in Java and which in Kotlin. 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You can start using Kotlin in an existing Java project, </a:t>
            </a:r>
            <a:br>
              <a:rPr lang="en-US" sz="2200" dirty="0">
                <a:solidFill>
                  <a:srgbClr val="262626"/>
                </a:solidFill>
              </a:rPr>
            </a:br>
            <a:r>
              <a:rPr lang="en-US" sz="2200" dirty="0">
                <a:solidFill>
                  <a:srgbClr val="262626"/>
                </a:solidFill>
              </a:rPr>
              <a:t>without having to convert the project to Kotlin </a:t>
            </a:r>
            <a:br>
              <a:rPr lang="en-US" sz="2200" dirty="0">
                <a:solidFill>
                  <a:srgbClr val="262626"/>
                </a:solidFill>
              </a:rPr>
            </a:br>
            <a:r>
              <a:rPr lang="en-US" sz="2200" dirty="0">
                <a:solidFill>
                  <a:srgbClr val="262626"/>
                </a:solidFill>
              </a:rPr>
              <a:t>(no need to bin all your Java code!)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526684"/>
            <a:ext cx="6149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dirty="0">
                <a:hlinkClick r:id="rId2"/>
              </a:rPr>
              <a:t>https://dzone.com/articles/why-you-should-consider-kotlin-for-android-develop?fromrel=true</a:t>
            </a:r>
            <a:r>
              <a:rPr lang="en-IE" sz="11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D4C8-B957-464D-ACD9-13AA7A60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35EA9-3BED-4D46-8946-F668569B91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624259"/>
      </p:ext>
    </p:extLst>
  </p:cSld>
  <p:clrMapOvr>
    <a:masterClrMapping/>
  </p:clrMapOvr>
  <p:transition spd="med" advTm="6544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relies on some Java Class Libraries </a:t>
            </a:r>
            <a:br>
              <a:rPr lang="en-IE" sz="2350" b="1" dirty="0">
                <a:solidFill>
                  <a:srgbClr val="FF0000"/>
                </a:solidFill>
              </a:rPr>
            </a:br>
            <a:r>
              <a:rPr lang="en-IE" sz="2350" b="1" dirty="0">
                <a:solidFill>
                  <a:srgbClr val="FF0000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4281-FEB9-E441-BA7A-D59BCCA5D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D0E3-949A-C54A-BEB2-CDEDB57F2D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230594"/>
      </p:ext>
    </p:extLst>
  </p:cSld>
  <p:clrMapOvr>
    <a:masterClrMapping/>
  </p:clrMapOvr>
  <p:transition spd="med" advTm="3413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E" dirty="0"/>
              <a:t>Overview – Part 2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and the Java Class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B0642F-C42C-304F-A5D2-6109359C6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Interoperability advantages:</a:t>
            </a:r>
          </a:p>
          <a:p>
            <a:pPr marL="519941" lvl="1" indent="-241082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use any of the vast number of Java Libraries and Frameworks in a Kotlin project.</a:t>
            </a:r>
          </a:p>
          <a:p>
            <a:pPr marL="519941" lvl="1" indent="-241082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  <a:latin typeface="Titillium Web"/>
              </a:rPr>
              <a:t>Kotlin can also easily integrate with Maven, Gradle and other build systems.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063" y="4466905"/>
            <a:ext cx="5862034" cy="6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2"/>
              </a:rPr>
              <a:t>https://dzone.com/articles/why-you-should-consider-kotlin-for-android-develop?fromrel=true</a:t>
            </a:r>
            <a:endParaRPr lang="en-IE" sz="949" dirty="0"/>
          </a:p>
          <a:p>
            <a:r>
              <a:rPr lang="en-IE" sz="949" dirty="0">
                <a:hlinkClick r:id="rId3"/>
              </a:rPr>
              <a:t>https://www.xenonstack.com/blog/overview-of-kotlin-comparison-between-kotlin-java</a:t>
            </a:r>
            <a:r>
              <a:rPr lang="en-IE" sz="949" dirty="0"/>
              <a:t> </a:t>
            </a:r>
          </a:p>
          <a:p>
            <a:endParaRPr lang="en-IE" sz="949" dirty="0"/>
          </a:p>
          <a:p>
            <a:endParaRPr lang="en-IE" sz="949" dirty="0"/>
          </a:p>
        </p:txBody>
      </p:sp>
      <p:sp>
        <p:nvSpPr>
          <p:cNvPr id="5" name="Rectangle 4"/>
          <p:cNvSpPr/>
          <p:nvPr/>
        </p:nvSpPr>
        <p:spPr>
          <a:xfrm>
            <a:off x="1802681" y="2921677"/>
            <a:ext cx="3429000" cy="27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E" sz="1186" dirty="0">
                <a:solidFill>
                  <a:srgbClr val="53585F"/>
                </a:solidFill>
                <a:latin typeface="Titillium Web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B58CC-20B4-2D47-B767-99979E4B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BB97DB-318F-304A-9A1D-CC15D13717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2898990"/>
      </p:ext>
    </p:extLst>
  </p:cSld>
  <p:clrMapOvr>
    <a:masterClrMapping/>
  </p:clrMapOvr>
  <p:transition spd="med" advTm="19305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B9157-8350-294A-A056-251976FB4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E3CB-3376-944B-B292-9F4AC5F371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1656279"/>
      </p:ext>
    </p:extLst>
  </p:cSld>
  <p:clrMapOvr>
    <a:masterClrMapping/>
  </p:clrMapOvr>
  <p:transition spd="med" advTm="3413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365" t="15449" r="1273" b="7475"/>
          <a:stretch/>
        </p:blipFill>
        <p:spPr>
          <a:xfrm>
            <a:off x="489750" y="113853"/>
            <a:ext cx="6265540" cy="3303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2E9959-CC35-4A98-803D-A1E2C20BA58F}"/>
              </a:ext>
            </a:extLst>
          </p:cNvPr>
          <p:cNvSpPr/>
          <p:nvPr/>
        </p:nvSpPr>
        <p:spPr>
          <a:xfrm>
            <a:off x="489750" y="3629921"/>
            <a:ext cx="6265540" cy="96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E" sz="1898" i="1" dirty="0"/>
              <a:t>STATIC TYPING</a:t>
            </a:r>
          </a:p>
          <a:p>
            <a:pPr algn="ctr"/>
            <a:r>
              <a:rPr lang="en-IE" sz="1898" i="1" dirty="0"/>
              <a:t>“Variable declarations are mandatory before usage, </a:t>
            </a:r>
          </a:p>
          <a:p>
            <a:pPr algn="ctr"/>
            <a:r>
              <a:rPr lang="en-IE" sz="1898" i="1" dirty="0"/>
              <a:t>else results in a compile-time error"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BA356-9CF7-4F7A-A000-6BAEDB332E53}"/>
                  </a:ext>
                </a:extLst>
              </p14:cNvPr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86118" y="253121"/>
              <a:ext cx="1911517" cy="2725487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BA356-9CF7-4F7A-A000-6BAEDB332E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6038" y="243041"/>
                <a:ext cx="1931316" cy="274564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06242B-671D-944D-96BD-4C659B598235}"/>
              </a:ext>
            </a:extLst>
          </p:cNvPr>
          <p:cNvSpPr txBox="1"/>
          <p:nvPr/>
        </p:nvSpPr>
        <p:spPr>
          <a:xfrm>
            <a:off x="6773578" y="412538"/>
            <a:ext cx="949377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9454BB-8B63-8346-A0B0-9920CB983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FD6E3-D048-DE44-8736-8CD4E13D3E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1067679"/>
      </p:ext>
    </p:extLst>
  </p:cSld>
  <p:clrMapOvr>
    <a:masterClrMapping/>
  </p:clrMapOvr>
  <p:transition spd="med" advTm="160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8239" y="1242600"/>
            <a:ext cx="3607432" cy="7736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dirty="0">
                <a:latin typeface="Consolas" panose="020B0609020204030204" pitchFamily="49" charset="0"/>
              </a:rPr>
              <a:t>String greeting = </a:t>
            </a:r>
            <a:r>
              <a:rPr lang="en-IE" sz="1476" dirty="0">
                <a:solidFill>
                  <a:srgbClr val="0000FF"/>
                </a:solidFill>
                <a:latin typeface="Consolas" panose="020B0609020204030204" pitchFamily="49" charset="0"/>
              </a:rPr>
              <a:t>"Hello!"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/>
            <a:r>
              <a:rPr lang="en-IE" sz="1476" dirty="0">
                <a:latin typeface="Consolas" panose="020B0609020204030204" pitchFamily="49" charset="0"/>
              </a:rPr>
              <a:t>int someRandomInteger = </a:t>
            </a:r>
            <a:r>
              <a:rPr lang="en-IE" sz="1476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/>
            <a:r>
              <a:rPr lang="en-IE" sz="1476" dirty="0">
                <a:latin typeface="Consolas" panose="020B0609020204030204" pitchFamily="49" charset="0"/>
              </a:rPr>
              <a:t>double aDoubleVariable = </a:t>
            </a:r>
            <a:r>
              <a:rPr lang="en-IE" sz="1476" dirty="0">
                <a:solidFill>
                  <a:srgbClr val="C00000"/>
                </a:solidFill>
                <a:latin typeface="Consolas" panose="020B0609020204030204" pitchFamily="49" charset="0"/>
              </a:rPr>
              <a:t>2.2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0941" y="4397814"/>
            <a:ext cx="4283545" cy="254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055" dirty="0">
                <a:hlinkClick r:id="rId2"/>
              </a:rPr>
              <a:t>https://howtoprogramwithjava.com/dynamic-typing-vs-static-typing/</a:t>
            </a:r>
            <a:r>
              <a:rPr lang="en-IE" sz="1055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571750"/>
            <a:ext cx="1670811" cy="83296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 type is assigned to each variable.</a:t>
            </a:r>
          </a:p>
        </p:txBody>
      </p:sp>
      <p:sp>
        <p:nvSpPr>
          <p:cNvPr id="6" name="Arrow: Bent-Up 5"/>
          <p:cNvSpPr/>
          <p:nvPr/>
        </p:nvSpPr>
        <p:spPr>
          <a:xfrm>
            <a:off x="2066347" y="2020600"/>
            <a:ext cx="645540" cy="872256"/>
          </a:xfrm>
          <a:prstGeom prst="bent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endParaRPr lang="en-IE" sz="1898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3771" y="2285906"/>
            <a:ext cx="2999865" cy="18714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 Java, if we don’t assign a type, we get a compiler error </a:t>
            </a:r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 Java is statically typed.</a:t>
            </a:r>
          </a:p>
          <a:p>
            <a:pPr defTabSz="241082" rtl="0" hangingPunct="0"/>
            <a:endParaRPr lang="en-IE" sz="1687" dirty="0">
              <a:solidFill>
                <a:srgbClr val="000000"/>
              </a:solidFill>
              <a:latin typeface="Helvetica"/>
              <a:ea typeface="Helvetica"/>
              <a:cs typeface="Helvetica"/>
              <a:sym typeface="Wingdings" panose="05000000000000000000" pitchFamily="2" charset="2"/>
            </a:endParaRPr>
          </a:p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Types determine the operations we can perform on the variables.</a:t>
            </a:r>
            <a:endParaRPr lang="en-IE" sz="1687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64" y="1220635"/>
            <a:ext cx="1351115" cy="1351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059589B-D469-A341-9A55-C6613080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DFD98-2CF9-C14B-85FD-DF6F3B4C6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5658207"/>
      </p:ext>
    </p:extLst>
  </p:cSld>
  <p:clrMapOvr>
    <a:masterClrMapping/>
  </p:clrMapOvr>
  <p:transition spd="med" advTm="4192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6320975" cy="1390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Kotlin, you don’t have to specify the type of each variable explicitly, even though Kotlin </a:t>
            </a:r>
            <a:r>
              <a:rPr lang="en-IE" sz="2109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E" sz="2109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statically-typed.</a:t>
            </a:r>
          </a:p>
          <a:p>
            <a:endParaRPr lang="en-IE" sz="2109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Kotlin determines the type from the initialisation.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707BC-EFA0-4157-B452-7ED416DABF96}"/>
              </a:ext>
            </a:extLst>
          </p:cNvPr>
          <p:cNvSpPr/>
          <p:nvPr/>
        </p:nvSpPr>
        <p:spPr>
          <a:xfrm>
            <a:off x="336820" y="4392511"/>
            <a:ext cx="6204498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66" dirty="0">
                <a:hlinkClick r:id="rId4"/>
              </a:rPr>
              <a:t>http://petersommerhoff.com/dev/kotlin/kotlin-for-java-devs/#type-inference</a:t>
            </a:r>
            <a:r>
              <a:rPr lang="en-IE" sz="1266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B2DD5-1D0A-144E-B746-F45A3A27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C646-F6AD-604D-945E-769E084B6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4974577"/>
      </p:ext>
    </p:extLst>
  </p:cSld>
  <p:clrMapOvr>
    <a:masterClrMapping/>
  </p:clrMapOvr>
  <p:transition spd="med" advTm="42875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6320975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you can choose to explicitly define a data type.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: Int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AE68-5D99-804A-AC5B-5F669B60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7010-8944-7E40-8F3C-BAB876CE09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32290"/>
      </p:ext>
    </p:extLst>
  </p:cSld>
  <p:clrMapOvr>
    <a:masterClrMapping/>
  </p:clrMapOvr>
  <p:transition spd="med" advTm="42875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6320975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Kotlin, you have to </a:t>
            </a:r>
            <a:r>
              <a:rPr lang="en-IE" sz="2109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 a type or initialise the variable (kotlin then determines the type!).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1164-6498-2B42-A55A-94339EEC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AAA4-8766-D64F-BFC6-4E36246797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003052"/>
      </p:ext>
    </p:extLst>
  </p:cSld>
  <p:clrMapOvr>
    <a:masterClrMapping/>
  </p:clrMapOvr>
  <p:transition spd="med" advTm="42875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6220391" cy="2948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: Int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   someRandomInteger</a:t>
            </a:r>
            <a:r>
              <a:rPr lang="en-IE" sz="1687" dirty="0">
                <a:latin typeface="Courier New" panose="02070309020205020404" pitchFamily="49" charset="0"/>
              </a:rPr>
              <a:t> = 2.65  	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   aDoubleVariable</a:t>
            </a:r>
            <a:r>
              <a:rPr lang="en-IE" sz="1687" dirty="0">
                <a:latin typeface="Courier New" panose="02070309020205020404" pitchFamily="49" charset="0"/>
              </a:rPr>
              <a:t> = 233			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69D10-1ED6-D349-9D1C-1A20393BB407}"/>
              </a:ext>
            </a:extLst>
          </p:cNvPr>
          <p:cNvSpPr/>
          <p:nvPr/>
        </p:nvSpPr>
        <p:spPr>
          <a:xfrm>
            <a:off x="636135" y="4128560"/>
            <a:ext cx="6204498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66" dirty="0">
                <a:hlinkClick r:id="rId3"/>
              </a:rPr>
              <a:t>http://petersommerhoff.com/dev/kotlin/kotlin-for-java-devs/#type-inference</a:t>
            </a:r>
            <a:r>
              <a:rPr lang="en-IE" sz="1266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16DB-1072-3440-8FB1-D9C996BC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A027-3AB8-A744-A454-C4732DFE5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6937900"/>
      </p:ext>
    </p:extLst>
  </p:cSld>
  <p:clrMapOvr>
    <a:masterClrMapping/>
  </p:clrMapOvr>
  <p:transition spd="med" advTm="42875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DB7A8-7C40-3740-9413-892A79E6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8E95-FB63-7642-A4C3-9272A09947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1008816"/>
      </p:ext>
    </p:extLst>
  </p:cSld>
  <p:clrMapOvr>
    <a:masterClrMapping/>
  </p:clrMapOvr>
  <p:transition spd="med" advTm="34138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 - Null (The Billion Dollar Mistake)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3373C-A38E-A840-990B-4D9EC5F7C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06" y="1496517"/>
            <a:ext cx="5692676" cy="26789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ADDC-A6C3-F047-8F85-7B678105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B7711-8B8C-264A-83CB-2348603D4C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1553187"/>
      </p:ext>
    </p:extLst>
  </p:cSld>
  <p:clrMapOvr>
    <a:masterClrMapping/>
  </p:clrMapOvr>
  <p:transition spd="med" advTm="1698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What is Kotlin?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Context - Java Vs JVM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History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Milestones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General Overview &amp; Features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&amp; IntelliJ IDEA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573979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and Null Safety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37568" cy="429994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Kotlin eliminates most sources of null references by making all types non-nullable by default — meaning that the compiler won’t let you use a non-initialized, non-nullable variable. </a:t>
            </a:r>
          </a:p>
          <a:p>
            <a:r>
              <a:rPr lang="en-IE" dirty="0">
                <a:solidFill>
                  <a:schemeClr val="tx1"/>
                </a:solidFill>
              </a:rPr>
              <a:t>If you need a variable to hold a null value, you have to declare the type as nullable by adding a </a:t>
            </a:r>
            <a:r>
              <a:rPr lang="en-IE" b="1" dirty="0">
                <a:solidFill>
                  <a:schemeClr val="tx1"/>
                </a:solidFill>
              </a:rPr>
              <a:t>question mark </a:t>
            </a:r>
            <a:r>
              <a:rPr lang="en-IE" b="1" dirty="0">
                <a:solidFill>
                  <a:srgbClr val="FF0000"/>
                </a:solidFill>
              </a:rPr>
              <a:t>after</a:t>
            </a:r>
            <a:r>
              <a:rPr lang="en-IE" dirty="0">
                <a:solidFill>
                  <a:schemeClr val="tx1"/>
                </a:solidFill>
              </a:rPr>
              <a:t> the type (more on this in later lectures).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3213513"/>
            <a:ext cx="6701680" cy="959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568" y="4403364"/>
            <a:ext cx="5464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dirty="0">
                <a:hlinkClick r:id="rId3"/>
              </a:rPr>
              <a:t>Source: https://dzone.com/articles/kotlin-vs-java-first-impressions-using-kotlin-for</a:t>
            </a:r>
            <a:r>
              <a:rPr lang="en-IE" sz="11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0CC95-018A-6845-A014-99994447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0469-EA7D-6340-A425-55ECD210F9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8038608"/>
      </p:ext>
    </p:extLst>
  </p:cSld>
  <p:clrMapOvr>
    <a:masterClrMapping/>
  </p:clrMapOvr>
  <p:transition spd="med" advTm="3552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684258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72569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gradFill flip="none" rotWithShape="1">
            <a:gsLst>
              <a:gs pos="0">
                <a:srgbClr val="0E9647">
                  <a:shade val="30000"/>
                  <a:satMod val="115000"/>
                </a:srgbClr>
              </a:gs>
              <a:gs pos="50000">
                <a:srgbClr val="0E9647">
                  <a:shade val="67500"/>
                  <a:satMod val="115000"/>
                </a:srgbClr>
              </a:gs>
              <a:gs pos="100000">
                <a:srgbClr val="0E964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What is Kotlin?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Context - Java Vs JVM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History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Milestones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General Overview &amp; Features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&amp; IntelliJ IDEA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12680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Kotlin Overview</a:t>
            </a:r>
          </a:p>
        </p:txBody>
      </p:sp>
      <p:pic>
        <p:nvPicPr>
          <p:cNvPr id="8" name="Picture 6" descr="Image result for kotlin">
            <a:extLst>
              <a:ext uri="{FF2B5EF4-FFF2-40B4-BE49-F238E27FC236}">
                <a16:creationId xmlns:a16="http://schemas.microsoft.com/office/drawing/2014/main" id="{0A02DA93-1A33-714A-AFBB-DB4B37486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01" y="999641"/>
            <a:ext cx="4491742" cy="1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java android">
            <a:extLst>
              <a:ext uri="{FF2B5EF4-FFF2-40B4-BE49-F238E27FC236}">
                <a16:creationId xmlns:a16="http://schemas.microsoft.com/office/drawing/2014/main" id="{5F739186-B33F-DC4D-A31F-C30A02D5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41" y="2679244"/>
            <a:ext cx="2142749" cy="16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416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8C273-EB61-054F-8DDA-83A8C85E0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C1A05-E0DB-4D47-B034-8AB3C6FBD3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6313775"/>
      </p:ext>
    </p:extLst>
  </p:cSld>
  <p:clrMapOvr>
    <a:masterClrMapping/>
  </p:clrMapOvr>
  <p:transition spd="med" advTm="3413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2E747A-8B34-334F-8B69-D0C171BA8361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A13982-B6A6-8640-91E1-18779CA5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74FEB-8B7E-6145-9640-538A98C82F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5478837"/>
      </p:ext>
    </p:extLst>
  </p:cSld>
  <p:clrMapOvr>
    <a:masterClrMapping/>
  </p:clrMapOvr>
  <p:transition spd="med" advTm="3413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otlin tim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0"/>
          <a:stretch/>
        </p:blipFill>
        <p:spPr bwMode="auto">
          <a:xfrm>
            <a:off x="1444376" y="978429"/>
            <a:ext cx="5488063" cy="3415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Runs on Java Virtual Machine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041612" y="4530872"/>
            <a:ext cx="4293589" cy="281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476" i="1" dirty="0">
                <a:solidFill>
                  <a:srgbClr val="000000"/>
                </a:solidFill>
                <a:sym typeface="Helvetica Neue Light"/>
              </a:rPr>
              <a:t>Note: Kotlin also compiles to JavaScript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6877" y="1023726"/>
            <a:ext cx="2034746" cy="88509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00" dirty="0">
                <a:solidFill>
                  <a:schemeClr val="bg1"/>
                </a:solidFill>
              </a:rPr>
              <a:t>Kotlin compiles to JVM ByteCode </a:t>
            </a: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(like Java)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AB26-4359-E54D-B2FE-19381BA0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1EDD-9A93-5A4B-B043-6D26B3CD1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948494"/>
      </p:ext>
    </p:extLst>
  </p:cSld>
  <p:clrMapOvr>
    <a:masterClrMapping/>
  </p:clrMapOvr>
  <p:transition spd="med" advTm="6385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3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8A0D5A-8CB8-C949-8536-88DD5975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BEAAA-DCD1-324A-AD25-ED3AC5799A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787241"/>
      </p:ext>
    </p:extLst>
  </p:cSld>
  <p:clrMapOvr>
    <a:masterClrMapping/>
  </p:clrMapOvr>
  <p:transition spd="med" advTm="3413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CS4jz8JAwAAAAEAAAAGAAAABwMAAAAAAQAAAAQAAAAECUlua0F0b21WMQIAAAAJBAAAAA0DBQQAAAALUGVuU3Ryb2tlVjEEAAAACkF0dHJpYnV0ZXMFVHJhY2UJU3RhcnRUaW1lBFR5cGUEBAAED1BlbkF0dHJpYnV0ZXNWMQIAAAAKSW5rVHJhY2VWMQIAAAAQDEFjdGlvblR5cGVWMQIAAAACAAAACQUAAAAJBgAAAHovAAAAAAAABfn///8MQWN0aW9uVHlwZVYxAQAAAAd2YWx1ZV9fAAgCAAAAAAAAAAUFAAAAD1BlbkF0dHJpYnV0ZXNWMQoAAAAHX2NvbG9yQQdfY29sb3JSB19jb2xvckcHX2NvbG9yQgpGaXRUb0N1cnZlBkhlaWdodA5JZ25vcmVQcmVzc3VyZQ1Jc0hpZ2hsaWdodGVyBVNoYXBlBVdpZHRoAAAAAAAAAAAEAAICAgIBBgEBDEJydXNoU2hhcGVWMQIAAAAGAgAAAP8AAAAAAAAAAAAACEAAAAX4////DEJydXNoU2hhcGVWMQEAAAAHdmFsdWVfXwAIAgAAAAEAAAAAAAAAAAAIQAUGAAAACklua1RyYWNlVjEDAAAADUxpc3RgMStfaXRlbXMMTGlzdGAxK19zaXplD0xpc3RgMStfdmVyc2lvbgQAABhTaGFyZWQuSW5raW5nLklua1BvaW50W10CAAAACAgCAAAACQkAAADJAAAAyQAAAAcJAAAAAAEAAAAAAQAABApJbmtQb2ludFYxAgAAAAkKAAAACQs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03BQoAAAAKSW5rUG9pbnRWMQQAAAABWAFZDlByZXNzdXJlRmFjdG9yCVRpbWVTdGFtcAAAAAAGBgsQAgAAACAUV0NxNaQ/msg+kDciqj8AAGg+AAAAAAAAAAABCwAAAAoAAADgFR9d8dGlP9KOzqTa0ak/AACgPg8AAAAAAAAAAQwAAAAKAAAAwBZPbvHkpj/Sjs6k2tGpPwAAtD4PAAAAAAAAAAENAAAACgAAAAAYf3/x96c/KjimQ09ZqT8AgLA+DwAAAAAAAAABDgAAAAoAAADAGGOMMcaoP27+NVjyCKk/AAC1Pg8AAAAAAAAAAQ8AAAAKAAAAwBmTnTHZqT+uxMVslbioPwCAtD4fAAAAAAAAAAEQAAAACgAAACAbD7PxMKs/Bm6dCwpAqD8AALQ+HwAAAAAAAAABEQAAAAoAAADgHQfeceCtP4L6vDRQn6c/AAC0Pi8AAAAAAAAAARIAAAAKAAAAYJClBllqsD8WaiToZ9amPwAAtD4vAAAAAAAAAAETAAAACgAAAECSuSSZS7I/ttmLm38Npj8AALQ+PgAAAAAAAAABFAAAAAoAAABQlPNEOU+0P6ryyu0LzKQ/AAC0Pj4AAAAAAAAAARUAAAAKAAAAsJafa/m5tj96KMK1xrKjPwAAtD4+AAAAAAAAAAEWAAAACgAAAGCZl5Z5abk/Ul65fYGZoj8AALQ+TgAAAAAAAAABFwAAAAoAAAAAnZnQmQm9PyqUsEU8gKE/AAC0Pk4AAAAAAAAAARgAAAAKAAAAiNCGCG2IwD/i5l+DJY+gPwAAtD5dAAAAAAAAAAEZAAAACgAAAJjS0yk9ncI/JHMegh08nz8AALQ+bQAAAAAAAAABGgAAAAoAAADA1DNMPcPEPyyMXdSp+p0/AAC0Pm0AAAAAAAAAARsAAAAKAAAASNcFdV1Qxz8cpZwmNrmcPwAAtD5tAAAAAAAAAAEcAAAACgAAALjZsZsdu8k/FL7beMJ3mz8AALQ+fQAAAAAAAAABHQAAAAoAAAAQ3ErBrRTMPwTXGstONpo/AAC1Pn0AAAAAAAAAAR4AAAAKAAAAaN7j5j1uzj90Yzr0lJWZPwCAtT6MAAAAAAAAAAEfAAAACgAAAJhwdwl3l9A/tCnKCDhFmT8AALc+jAAAAAAAAAABIAAAAAoAAADscfMeN+/RP7Qpygg4RZk/AIC2PpwAAAAAAAAAASEAAAAKAAAARHNvNPdG0z+0KcoIOEWZPwAAtT6cAAAAAAAAAAEiAAAACgAAANR0JE1H0tQ/tCnKCDhFmT8AgLQ+rAAAAAAAAAABIwAAAAoAAABU9k9l/1TWP7Qpygg4RZk/AAC0PqwAAAAAAAAAASQAAAAKAAAAxHdofIfG1z/071kd2/SYPwAAtD67AAAAAAAAAAElAAAACgAAAFz5ppVvWtk/PLbpMX6kmD8AALQ+uwAAAAAAAAABJgAAAAoAAADseuWuV+7aP7RCCVvEA5g/AAC0PssAAAAAAAAAAScAAAAKAAAAeHyax6d53D9klbiYrRKXPwAAtD7LAAAAAAAAAAEoAAAACgAAAAB+T+D3BN4/LOhn1pYhlj8AALQ+2gAAAAAAAAABKQAAAAoAAACcfxf6d6HfP1THNj3Gj5Q/AAC0PtoAAAAAAAAAASoAAAAKAAAAkIAhCRiS4D8EGuZ6r56TPwCAsj7aAAAAAAAAAAErAAAACgAAAE6B8hQoT+E/xGyVuJitkj8AALE+6gAAAAAAAAABLAAAAAoAAAAWwpEhHBniP3S/RPaBvJE/AICwPuoAAAAAAAAAAS0AAAAKAAAA3gIxLhDj4j+0hdQKJWyRPwAAsD76AAAAAAAAAAEuAAAACgAAAJaDeDmIl+M/7EtkH8gbkT8AgK4++gAAAAAAAAABLwAAAAoAAABOxARFTFDkP3zYg0gOe5A/AACtPgkBAAAAAAAAATAAAAAKAAAABEVMUMQE5T/YyUbjqLSPPwCArT4JAQAAAAAAAAExAAAACgAAAK6FxVpYrOU/WFZmDO8Tjz8AgK4+GQEAAAAAAAABMgAAAAoAAABAxitkvELmPzhvpV570o0/AICvPhkBAAAAAAAAATMAAAAKAAAAzoYIbYjQ5j8oiOSwB5GMPwAAsT4pAQAAAAAAAAE0AAAACgAAAGAHKnagYuc/uC1DLNquij8AgLE+KQEAAAAAAAABNQAAAAoAAADoB8J+IOznP6hGgn5mbYk/AACzPjgBAAAAAAAAATYAAAAKAAAAaojQhght6D+IX8HQ8iuIPwCAtD44AQAAAAAAAAE3AAAACgAAAOSIVY5Y5eg/eHgAI3/qhj8AgLc+SAEAAAAAAAABOAAAAAoAAABKiceUeEzpP3h4ACN/6oY/AAC4PkgBAAAAAAAAATkAAAAKAAAAsok5m5iz6T+IX8HQ8iuIPwAAuD5XAQAAAAAAAAE6AAAACgAAABLKZqFsFuo/KLpiVSAOij8AALg+VwEAAAAAAAABOwAAAAoAAAB6CpSnQHnqP8jihTU1c44/AAC4PmcBAAAAAAAAATwAAAAKAAAA9Mpdr9z16j/EbJW4mK2SPwCAtj5nAQAAAAAAAAE9AAAACgAAAGJLWbaUZes/fHx5RiFUmD8AALY+dwEAAAAAAAABPgAAAAoAAADKS8u8tMzrP+zFzb8GS54/AAC1PncBAAAAAAAAAT8AAAAKAAAAIEwqwqQi7D+qB5Ec9iCiPwAAtD6GAQAAAAAAAAFAAAAACgAAAGZMdsZkZ+w/7p8bsCK9pT8AALQ+hgEAAAAAAAABQQAAAAoAAACgzDjKjKPsP0ob7s0gMak/AAC0PoYBAAAAAAAAAUIAAAAKAAAA2Iy2zWjb7D82CqHC2EWtPwCAsj6WAQAAAAAAAAFDAAAACgAAAAjNqtCsCu0/2yc+DI7psD8AALI+lgEAAAAAAAABRAAAAAoAAAAwTVrTpDXtP6HKK7cvMLM/AACyPqYBAAAAAAAAAUUAAAAKAAAAWg3F1VBc7T+XtWWIRdu1PwAAsj6mAQAAAAAAAAFGAAAACgAAAH4N69ewfu0/b71Xz4muuD8AALI+xQEAAAAAAAABRwAAAAoAAACgDRHaEKHtPw3/uQEr0rs/AACyPsUBAAAAAAAAAUgAAAAKAAAAvE3y2yS/7T/fiGhaQFq/PwAAsj7FAQAAAAAAAAFJAAAACgAAANqN09043e0/VomL2SpxwT8AALM+1AEAAAAAAAABSgAAAAoAAAAOjgzhyBDuP+jjLF5YU8M/AICyPtQBAAAAAAAAAUsAAAAKAAAAPs4A5AxA7j+SYvT1v2fFPwAAsj7UAQAAAAAAAAFMAAAACgAAAGZOsOYEa+4/4vYFZkqaxz8AALI+5AEAAAAAAAABTQAAAAoAAACQDhvpsJHuPwCEqTjJwsk/AACyPuQBAAAAAAAAAU4AAAAKAAAAsA5B6xC07j/8LQWBdhPMPwAAsj70AQAAAAAAAAFPAAAACgAAANYOZ+1w1u4/aOY8BDt4zj8AALI+9AEAAAAAAAABUAAAAAoAAADwTkjvhPTuP6RWKGGLeNA/AACzPgMCAAAAAAAAAVEAAAAKAAAADs/k8EwO7z/aMsSi7arRPwCAtD4DAgAAAAAAAAFSAAAACgAAABrP9/F8H+8/uiSqvHL70j8AgLg+EwIAAAAAAAABUwAAAAoAAAAmD8byYCzvP9Id/nMDVtQ/AAC+PhMCAAAAAAAAAVQAAAAKAAAANk+U80Q57z/qFlIrlLDVPwCAwT4jAgAAAAAAAAFVAAAACgAAAD4P2fOQPe8/ch6CHTwf1z8AgMU+IwIAAAAAAAABVgAAAAoAAABCzx303EHvP2w0jkr7odg/AADHPjICAAAAAAAAAVcAAAAKAAAAQs8d9NxB7z/IRuOotB/aPwCAxz4yAgAAAAAAAAFYAAAACgAAAELPHfTcQe8/bHI5rpbA2z8AAMg+QgIAAAAAAAABWQAAAAoAAABGj2L0KEbvP6ihRoJ+Zt0/AADIPkICAAAAAAAAAVoAAAAKAAAATg/s9MBO7z+E1AolbBHfPwCAxj5CAgAAAAAAAAFbAAAACgAAAFpPuvWkW+8/FIAwFSdZ4D8AAMY+UQIAAAAAAAABXAAAAAoAAABmj4j2iGjvP98MEpMJHeE/AADGPlECAAAAAAAAAV0AAAAKAAAAcs9W92x17z/bF5gpad7hPwAAxj5hAgAAAAAAAAFeAAAACgAAAH4PJfhQgu8/2CIewMif4j8AAMY+YQIAAAAAAAABXwAAAAoAAACOT/P4NI/vP5smNrkcV+M/AADGPnECAAAAAAAAAWAAAAAKAAAAnk8G+mSg7z+RqPLK7QvkPwAAxj5xAgAAAAAAAAFhAAAACgAAAKqP1PpIre8/uqhT9Tu+5D8AAMc+dAIAAAAAAAABYgAAAAoAAAC2z6L7LLrvP+OotB+KcOU/AIDHPnQCAAAAAAAAAWMAAAAKAAAAwk8s/MTC7z+hIwOUTxvmPwCAxz6EAgAAAAAAAAFkAAAACgAAAMYPcfwQx+8/wpqaOQ/B5j8AAMg+hAIAAAAAAAABZQAAAAoAAADOj/r8qM/vP6wKxEHDXOc/AADIPpQCAAAAAAAAAWYAAAAKAAAAzo/6/KjP7z8q9dqT7vDnPwAAyD6UAgAAAAAAAAFnAAAACgAAAM6P+vyoz+8/cdiDSA576D8AAMk+owIAAAAAAAABaAAAAAoAAADOj/r8qM/vP4C0vl8i++g/AIDIPqMCAAAAAAAAAWkAAAAKAAAAzo/6/KjP7z8plLBFPIDpPwAAyD6zAgAAAAAAAAFqAAAACgAAAM6P+vyoz+8/z+rYpsf46T8AAMk+swIAAAAAAAABawAAAAoAAADKz7X8XMvvP9Y9SjlNbOo/AIDKPsICAAAAAAAAAWwAAAAKAAAAxg9x/BDH7z90C6kVStjqPwCAyz7CAgAAAAAAAAFtAAAACgAAAMJPLPzEwu8/EtkH8kZE6z8AAM0+0gIAAAAAAAABbgAAAAoAAAC+j+f7eL7vP9ubQWIyoes/AIDNPtICAAAAAAAAAW8AAAAKAAAAts+i+yy67z9tVw01EvTrPwCAzT7iAgAAAAAAAAFwAAAACgAAAK4PXvvgte8/94kPg2M67D8AAM4+4gIAAAAAAAABcQAAAAoAAACqj9T6SK3vPx3AyJ+6hew/AADOPvECAAAAAAAAAXIAAAAKAAAAog9L+rCk7z89bbg3g8TsPwCAzD7xAgAAAAAAAAFzAAAACgAAAJIPOPmAk+8/85SVGcP77D8AAMs+AQMAAAAAAAABdAAAAAoAAAB2j5v3uHnvPw25uyz9Le0/AIDLPgEDAAAAAAAAAXUAAAAKAAAATs8w9QxT7z+9V8+JrljtPwCAzD4RAwAAAAAAAAF2AAAACgAAABZPbvHkFu8/a/bi5l+D7T8AgM0+EQMAAAAAAAABdwAAAAoAAADATg/s9MDuP00Tm1yOq+0/AIDNPhEDAAAAAAAAAXgAAAAKAAAAZI5r5rhm7j9frvfqOdHtPwAA0D4gAwAAAAAAAAF5AAAACgAAAACO+d+Y/+0/pcf4kWL07T8AgNQ+IAMAAAAAAAABegAAAAoAAACCzS/Y/ILtP+vg+TiLF+4/AIDXPjADAAAAAAAAAXsAAAAKAAAA4syEzkzo7D8x+vrfszruPwCA2z4wAwAAAAAAAAF8AAAACgAAAERMUMQERew/2Q9FuNZY7j8AAN4+PwMAAAAAAAABfQAAAAoAAACaC9e5cJ3rP0+n6nd8ee4/AIDgPj8DAAAAAAAAAX4AAAAKAAAAzgrzrDDP6j8xxKLtqqHuPwAA4D5PAwAAAAAAAAF/AAAACgAAAAAKD6DwAOo/RV//e1bH7j8AAOA+TwMAAAAAAAABgAAAAAoAAAAmiaGSGCrpP1n6WwoC7e4/AADgPl8DAAAAAAAAAYEAAAAKAAAANMhSgyw16D/PkQHKpw3vPwAA4D5fAwAAAAAAAAGCAAAACgAAADpHv3P0O+c/d6dLosor7z8AAOA+bgMAAAAAAAABgwAAAAoAAAAihkpiqCTmP4W53qvnRO8/AADgPm4DAAAAAAAAAYQAAAAKAAAAHMXoUYwe5T/FSRbOgVvvPwAA4T5+AwAAAAAAAAGFAAAACgAAAPrDpT9c+uM/O+G7jSd87z8AgOI+fgMAAAAAAAABhgAAAAoAAADownUuXOfiPxV1qn7Hl+8/AADiPo4DAAAAAAAAAYcAAAAKAAAA0MFFHVzU4T9VBeKgYa7vPwAA4T6OAwAAAAAAAAGIAAAACgAAAMDAFQxcweA/+ZFi9PW/7z8AgOQ+nQMAAAAAAAABiQAAAAoAAABk/1T2T2XfP8uch2AHz+8/AADsPp0DAAAAAAAAAYoAAAAKAAAAMH1r07c23T83IpoWkNbvPwCA8T6tAwAAAAAAAAGLAAAACgAAABx7HrLnIds/0SVR5ZXb7z8AgPY+rQMAAAAAAAABjAAAAAoAAAAA+UeQfwTZP9ElUeWV2+8/AAD7PrwDAAAAAAAAAY0AAAAKAAAA/PYNcN8A1z+hp6zMGN7vPwAA/z68AwAAAAAAAAGOAAAACgAAABR1cFEHF9U/oaeszBje7z8AgP8+vAMAAAAAAAABjwAAAAoAAAAUczYxZxPTP9ElUeWV2+8/AAAAP8wDAAAAAAAAAZAAAAAKAAAAPHE1FFdD0T/RJVHlldvvPwAAAD/MAwAAAAAAAAGRAAAACgAAACjftPJNK88/0SVR5ZXb7z8AgAA/3AMAAAAAAAABkgAAAAoAAAC42+u7vb7LPwWk9f0S2e8/AMAAP9wDAAAAAAAAAZMAAAAKAAAAiNhbiL2FyD+bHuNHitHvPwDAAD/rAwAAAAAAAAGUAAAACgAAAJDVF1l9kcU/L5nQkQHK7z8AAAE/6wMAAAAAAAABlQAAAAoAAADw0jIvLfPCP40MUD5tuO8/AIABP/sDAAAAAAAAAZYAAAAKAAAAiNCGCG2IwD+5ASvSW6nvPwDAAT/7AwAAAAAAAAGXAAAACgAAAFCc28W5Xbw/4/YFZkqa7z8AwAE/CwQAAAAAAAABmAAAAAoAAAAQmBuBuRG4Pw/s4Pk4i+8/AAACPwsEAAAAAAAAAZkAAAAKAAAAcJQZR5lxtD9tX2CmpHnvPwAAAj8aBAAAAAAAAAGaAAAACgAAAECRiROZOLE//VCEa41l7z8AQAE/GgQAAAAAAAABmwAAAAoAAAAAHSPRMRKtP4tCqDB2Ue8/AAABPyoEAAAAAAAAAZwAAAAKAAAAYBgXiHGBqD+xrrk/1jXvPwAAAT8qBAAAAAAAAAGdAAAACgAAAIAUo0cxeqQ/bZW4mK0S7z8AgAE/OQQAAAAAAAABngAAAAoAAADgEMcPcfygPyd8t/GE7+4/AEABPzkEAAAAAAAAAZ8AAAAKAAAAABvWr2H9mj9FX/97VsfuPwAAAT9JBAAAAAAAAAGgAAAACgAAAIAV5llhnpU/Y0JHBiif7j8AAAE/SQQAAAAAAAABoQAAAAoAAADAEI4M4ciQP7WjM6l2dO4/AIABP1kEAAAAAAAAAaIAAAAKAAAAABrMoMEMij9pAWl9v0TuPwDAAT9ZBAAAAAAAAAGjAAAACgAAAAATrDnBmoM/T91CaoUS7j8AgAI/aAQAAAAAAAABpAAAAAoAAAAAH9jpgZ1+Py8wU9K80+0/AMACP2gEAAAAAAAAAaUAAAAKAAAAABoYpYFRej/Xe/Wc6IrtPwCAAz94BAAAAAAAAAGmAAAACgAAAAAYuIKBK3g/E0KFsYs67T8AQAM/eAQAAAAAAAABpwAAAAoAAAAAGhilgVF6P0t/S0Gg3ew/AAADP4YEAAAAAAAAAagAAAAKAAAAgBAcBsFhgD9JtaMzqXbsPwCAAj+GBAAAAAAAAAGpAAAACgAAAIAU3ErBrYQ/D+SNiKYF7D8AAAI/hgQAAAAAAAABqgAAAAoAAAAAGsygwQyKP2QEnKKMgOs/AIABP6UEAAAAAAAAAasAAAAKAAAAQBD2A2E/kD/rok7V7/jqPwAAAT+lBAAAAAAAAAGsAAAACgAAAIAThjdheJM/OjqTakdn6j8AAAE/pQQAAAAAAAABrQAAAAoAAAAAFn5i4SeWP1HKaWKTy+k/AIABP6UEAAAAAAAAAa4AAAAKAAAAQBkOluFgmT+UTxvuzSDpPwBAAT+0BAAAAAAAAAGvAAAACgAAAAAdNtJhI50/B1NxkoVz6D8AAAE/tAQAAAAAAAABsAAAAAoAAAAgEOMCMS6gP3XN/bGuuec/AIACP8QEAAAAAAAAAbEAAAAKAAAA4BGrHLHKoT/iR4rR1//mPwAABT/EBAAAAAAAAAGyAAAACgAAAKATvzrxq6M/gkC7CX5D5j8AQAY/1AQAAAAAAAABswAAAAoAAABAFYdUcUilP0wux9USeOU/AMAGP9QEAAAAAAAAAbQAAAAKAAAAABebcrEppz9Jmne6JKrkPwAABz/jBAAAAAAAAAG1AAAACgAAAAAZr5DxCqk/3YAV6a3U4z8AAAc/4wQAAAAAAAABtgAAAAoAAADgGsOuMeyqPzzpDv+5AeM/AAAHP/MEAAAAAAAAAbcAAAAKAAAAQB1v1fFWrT80zPVePSfiPwAABz/zBAAAAAAAAAG4AAAACgAAAIAfz/fxfK8/wCnKCDhF4T8AAAc/AwUAAAAAAAABuQAAAAoAAACgkPEKGa+wP0yHnrIyY+A/AAAHPwMFAAAAAAAAAboAAAAKAAAAYJGvFflasT94wncbT/jePwAABz8SBQAAAAAAAAG7AAAACgAAAHCR1RdZfbE/unL7AjMl3T8AAAc/EgUAAAAAAAABvAAAAAoAAABwkdUXWX2xP8YbEU0LSNs/AAAHPyIFAAAAAAAAAb0AAAAKAAAAcJHVF1l9sT/e1rmgAITZPwAABz8iBQAAAAAAAAG+AAAACgAAAHCR1RdZfbE/lJUZw/vE1z8AAAc/MQUAAAAAAAABvwAAAAoAAABwkdUXWX2xP1RmDO8TH9Y/AAAHPzEFAAAAAAAAAcAAAAAKAAAAcJHVF1l9sT/eL5F9IG/UPwBABj9BBQAAAAAAAAHBAAAACgAAAPCQPQ/Z87A/BP3M2jLE0j8AAAY/QQUAAAAAAAABwgAAAAoAAACgkPEKGa+wPyjKCDhFGdE/AIAGP0EFAAAAAAAAAcMAAAAKAAAAAJAzADkDsD9IA/V5aaDOPwBABz9RBQAAAAAAAAHEAAAACgAAAOAeN+9x864/7IciXGssyz8AAAc/UQUAAAAAAAABxQAAAAoAAACgHbvZsZutP1QF4qBhrsc/AAAHP2AFAAAAAAAAAcYAAAAKAAAAQBw/xPFDrD/Ypsf4kWLEPwAABz9gBQAAAAAAAAHHAAAACgAAAOAaw64x7Ko/Bl73KOU0wT8AAAc/cAUAAAAAAAAByAAAAAoAAACgGUeZcZSpP5Nymtjkcrw/AAAHP3AFAAAAAAAAAckAAAAKAAAAQBjLg7E8qD8TqwJx0DC3PwAABz+ABQAAAAAAAAHKAAAACgAAAAAXm3KxKac/Vx3b9Bg/sj8AAAc/gAUAAAAAAAABywAAAAoAAABgFrdlcVumP0YGKJ823Ks/AIAHP48FAAAAAAAAAcwAAAAKAAAA4BUfXfHRpT9mLDvZaBylPwDABz+PBQAAAAAAAAHNAAAACgAAAIAV01gxjaU/ZDmulsDrnj8AwAc/nwUAAAAAAAABzgAAAAoAAABAFYdUcUilPyzoZ9aWIZY/AEAGP58FAAAAAAAAAc8AAAAKAAAAABU7ULEDpT84b6Vee9KNPwCABD+uBQAAAAAAAAHQAAAACgAAAAAVO1CxA6U/WMO9GSQmgz8AgOs+rgUAAAAAAAAB0QAAAAoAAAAAFTtQsQOlP1CA8mnDvXk/AIDCPr4FAAAAAAAAAdIAAAAKAAAAIBZrYbEWpj8gL6ypmfNwPwCAgj6+BQAAAAAAAAs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1715</Words>
  <Application>Microsoft Macintosh PowerPoint</Application>
  <PresentationFormat>On-screen Show (16:9)</PresentationFormat>
  <Paragraphs>235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Avenir Roman</vt:lpstr>
      <vt:lpstr>Calibri</vt:lpstr>
      <vt:lpstr>Consolas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Open Sans</vt:lpstr>
      <vt:lpstr>Rockwell</vt:lpstr>
      <vt:lpstr>Titillium Web</vt:lpstr>
      <vt:lpstr>Wingdings</vt:lpstr>
      <vt:lpstr>White</vt:lpstr>
      <vt:lpstr>Mobile Application Development</vt:lpstr>
      <vt:lpstr>Introducing Kotlin</vt:lpstr>
      <vt:lpstr>Agenda</vt:lpstr>
      <vt:lpstr>Agenda</vt:lpstr>
      <vt:lpstr>Kotlin Overview</vt:lpstr>
      <vt:lpstr>PowerPoint Presentation</vt:lpstr>
      <vt:lpstr>PowerPoint Presentation</vt:lpstr>
      <vt:lpstr>Runs on Java Virtual Machine</vt:lpstr>
      <vt:lpstr>PowerPoint Presentation</vt:lpstr>
      <vt:lpstr>PowerPoint Presentation</vt:lpstr>
      <vt:lpstr>Kotlin (Concise) Vs Java (Overly Verbose)</vt:lpstr>
      <vt:lpstr>Kotlin (Concise) Vs Java (Overly Verbose)</vt:lpstr>
      <vt:lpstr>Kotlin (Concise) Vs Java (Overly Verbose)</vt:lpstr>
      <vt:lpstr>Kotlin (Concise) Vs Java (Overly Verbose)</vt:lpstr>
      <vt:lpstr>Easy(ish) learning curve for Java Developers</vt:lpstr>
      <vt:lpstr>PowerPoint Presentation</vt:lpstr>
      <vt:lpstr>Kotlin / Java Interoperability</vt:lpstr>
      <vt:lpstr>Kotlin / Java Interoperability</vt:lpstr>
      <vt:lpstr>PowerPoint Presentation</vt:lpstr>
      <vt:lpstr>Kotlin and the Java Class Libraries</vt:lpstr>
      <vt:lpstr>PowerPoint Presentation</vt:lpstr>
      <vt:lpstr>PowerPoint Presentation</vt:lpstr>
      <vt:lpstr>Static Typing – Example</vt:lpstr>
      <vt:lpstr>Static Typing – Example</vt:lpstr>
      <vt:lpstr>Static Typing – Example</vt:lpstr>
      <vt:lpstr>Static Typing – Example</vt:lpstr>
      <vt:lpstr>Static Typing – Example</vt:lpstr>
      <vt:lpstr>PowerPoint Presentation</vt:lpstr>
      <vt:lpstr>Aside - Null (The Billion Dollar Mistake)</vt:lpstr>
      <vt:lpstr>Kotlin and Null Safety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41</cp:revision>
  <cp:lastPrinted>2019-08-07T14:39:59Z</cp:lastPrinted>
  <dcterms:created xsi:type="dcterms:W3CDTF">2019-01-29T16:40:14Z</dcterms:created>
  <dcterms:modified xsi:type="dcterms:W3CDTF">2020-04-14T21:10:49Z</dcterms:modified>
</cp:coreProperties>
</file>