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445" r:id="rId4"/>
    <p:sldId id="496" r:id="rId5"/>
    <p:sldId id="479" r:id="rId6"/>
    <p:sldId id="497" r:id="rId7"/>
    <p:sldId id="498" r:id="rId8"/>
    <p:sldId id="499" r:id="rId9"/>
    <p:sldId id="462" r:id="rId10"/>
    <p:sldId id="500" r:id="rId11"/>
    <p:sldId id="481" r:id="rId12"/>
    <p:sldId id="482" r:id="rId13"/>
    <p:sldId id="483" r:id="rId14"/>
    <p:sldId id="503" r:id="rId15"/>
    <p:sldId id="509" r:id="rId16"/>
    <p:sldId id="303" r:id="rId17"/>
    <p:sldId id="502" r:id="rId18"/>
    <p:sldId id="501" r:id="rId19"/>
    <p:sldId id="504" r:id="rId20"/>
    <p:sldId id="506" r:id="rId21"/>
    <p:sldId id="507" r:id="rId22"/>
    <p:sldId id="508" r:id="rId23"/>
    <p:sldId id="447" r:id="rId24"/>
    <p:sldId id="446" r:id="rId25"/>
  </p:sldIdLst>
  <p:sldSz cx="9144000" cy="5143500" type="screen16x9"/>
  <p:notesSz cx="6858000" cy="9144000"/>
  <p:defaultTextStyle>
    <a:lvl1pPr algn="ctr" defTabSz="366737">
      <a:defRPr sz="2250">
        <a:latin typeface="+mn-lt"/>
        <a:ea typeface="+mn-ea"/>
        <a:cs typeface="+mn-cs"/>
        <a:sym typeface="Helvetica Light"/>
      </a:defRPr>
    </a:lvl1pPr>
    <a:lvl2pPr indent="143505" algn="ctr" defTabSz="366737">
      <a:defRPr sz="2250">
        <a:latin typeface="+mn-lt"/>
        <a:ea typeface="+mn-ea"/>
        <a:cs typeface="+mn-cs"/>
        <a:sym typeface="Helvetica Light"/>
      </a:defRPr>
    </a:lvl2pPr>
    <a:lvl3pPr indent="287012" algn="ctr" defTabSz="366737">
      <a:defRPr sz="2250">
        <a:latin typeface="+mn-lt"/>
        <a:ea typeface="+mn-ea"/>
        <a:cs typeface="+mn-cs"/>
        <a:sym typeface="Helvetica Light"/>
      </a:defRPr>
    </a:lvl3pPr>
    <a:lvl4pPr indent="430517" algn="ctr" defTabSz="366737">
      <a:defRPr sz="2250">
        <a:latin typeface="+mn-lt"/>
        <a:ea typeface="+mn-ea"/>
        <a:cs typeface="+mn-cs"/>
        <a:sym typeface="Helvetica Light"/>
      </a:defRPr>
    </a:lvl4pPr>
    <a:lvl5pPr indent="574022" algn="ctr" defTabSz="366737">
      <a:defRPr sz="2250">
        <a:latin typeface="+mn-lt"/>
        <a:ea typeface="+mn-ea"/>
        <a:cs typeface="+mn-cs"/>
        <a:sym typeface="Helvetica Light"/>
      </a:defRPr>
    </a:lvl5pPr>
    <a:lvl6pPr indent="717528" algn="ctr" defTabSz="366737">
      <a:defRPr sz="2250">
        <a:latin typeface="+mn-lt"/>
        <a:ea typeface="+mn-ea"/>
        <a:cs typeface="+mn-cs"/>
        <a:sym typeface="Helvetica Light"/>
      </a:defRPr>
    </a:lvl6pPr>
    <a:lvl7pPr indent="861034" algn="ctr" defTabSz="366737">
      <a:defRPr sz="2250">
        <a:latin typeface="+mn-lt"/>
        <a:ea typeface="+mn-ea"/>
        <a:cs typeface="+mn-cs"/>
        <a:sym typeface="Helvetica Light"/>
      </a:defRPr>
    </a:lvl7pPr>
    <a:lvl8pPr indent="1004539" algn="ctr" defTabSz="366737">
      <a:defRPr sz="2250">
        <a:latin typeface="+mn-lt"/>
        <a:ea typeface="+mn-ea"/>
        <a:cs typeface="+mn-cs"/>
        <a:sym typeface="Helvetica Light"/>
      </a:defRPr>
    </a:lvl8pPr>
    <a:lvl9pPr indent="1148045" algn="ctr" defTabSz="366737">
      <a:defRPr sz="225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9647"/>
    <a:srgbClr val="194699"/>
    <a:srgbClr val="EDEDED"/>
    <a:srgbClr val="FDE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13"/>
    <p:restoredTop sz="90272"/>
  </p:normalViewPr>
  <p:slideViewPr>
    <p:cSldViewPr snapToGrid="0" snapToObjects="1">
      <p:cViewPr varScale="1">
        <p:scale>
          <a:sx n="147" d="100"/>
          <a:sy n="147" d="100"/>
        </p:scale>
        <p:origin x="416" y="192"/>
      </p:cViewPr>
      <p:guideLst>
        <p:guide orient="horz" pos="1620"/>
        <p:guide pos="2880"/>
      </p:guideLst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49E08-5597-3E45-8582-EEB58189C482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69502-A57F-A84E-93AF-100B756C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02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149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1pPr>
    <a:lvl2pPr indent="14350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2pPr>
    <a:lvl3pPr indent="28701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3pPr>
    <a:lvl4pPr indent="430517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4pPr>
    <a:lvl5pPr indent="57402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5pPr>
    <a:lvl6pPr indent="717528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6pPr>
    <a:lvl7pPr indent="861034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7pPr>
    <a:lvl8pPr indent="1004539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8pPr>
    <a:lvl9pPr indent="114804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things like </a:t>
            </a:r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Extension functions, Extension properties, Lambdas, Named parameters, Parameter default values and Coroutines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Android KTX is an effort by the Google Android team to make those Android APIs more pleasant and easy to use for Kotlin developers - without adding any new features to the existing Android APIs. </a:t>
            </a:r>
          </a:p>
        </p:txBody>
      </p:sp>
    </p:spTree>
    <p:extLst>
      <p:ext uri="{BB962C8B-B14F-4D97-AF65-F5344CB8AC3E}">
        <p14:creationId xmlns:p14="http://schemas.microsoft.com/office/powerpoint/2010/main" val="55675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Using </a:t>
            </a:r>
            <a:r>
              <a:rPr lang="en-IE" sz="1500" b="0" i="0" u="none" strike="noStrike" dirty="0" err="1">
                <a:effectLst/>
                <a:latin typeface="Avenir Roman"/>
                <a:ea typeface="Avenir Roman"/>
                <a:cs typeface="Avenir Roman"/>
                <a:sym typeface="Avenir Roman"/>
              </a:rPr>
              <a:t>bundleOf</a:t>
            </a:r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(), you avoid needing to first create a Bundle object and then making multiple put calls to add data into the Bundle. Instead, with Core KTX you pass one or many key/value arguments as Kotlin </a:t>
            </a:r>
            <a:r>
              <a:rPr lang="en-IE" sz="1500" b="1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Pair</a:t>
            </a:r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 objects using the to infix function into </a:t>
            </a:r>
            <a:r>
              <a:rPr lang="en-IE" sz="1500" b="0" i="0" u="none" strike="noStrike" dirty="0" err="1">
                <a:effectLst/>
                <a:latin typeface="Avenir Roman"/>
                <a:ea typeface="Avenir Roman"/>
                <a:cs typeface="Avenir Roman"/>
                <a:sym typeface="Avenir Roman"/>
              </a:rPr>
              <a:t>bundleOf</a:t>
            </a:r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() all at once.</a:t>
            </a:r>
          </a:p>
          <a:p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So Core KTX has made your code more concise and readable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663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Using Core KTX, you got rid of all the boilerplate Bitmap creation code and focused on the main goal.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99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So Just by writing a dot after any object, you can now have a concise list of all the operations that you can apply to it, without having to memorize the methods in utility classes or make constant searches on Stack Overflow.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04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So Just by writing a dot after any object, you can now have a concise list of all the operations that you can apply to it, without having to memorize the methods in utility classes or make constant searches on Stack Overflow.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13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So Just by writing a dot after any object, you can now have a concise list of all the operations that you can apply to it, without having to memorize the methods in utility classes or make constant searches on Stack Overflow.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76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DSL – Domain Specific Language</a:t>
            </a:r>
          </a:p>
        </p:txBody>
      </p:sp>
    </p:spTree>
    <p:extLst>
      <p:ext uri="{BB962C8B-B14F-4D97-AF65-F5344CB8AC3E}">
        <p14:creationId xmlns:p14="http://schemas.microsoft.com/office/powerpoint/2010/main" val="1607903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DSL – Domain Specific Language</a:t>
            </a:r>
          </a:p>
        </p:txBody>
      </p:sp>
    </p:spTree>
    <p:extLst>
      <p:ext uri="{BB962C8B-B14F-4D97-AF65-F5344CB8AC3E}">
        <p14:creationId xmlns:p14="http://schemas.microsoft.com/office/powerpoint/2010/main" val="2238743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500" b="1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Note</a:t>
            </a:r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: If you don’t import the extension function, you won’t be able to use it, because it won’t be visible in your code., and you’ll get a compiler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41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28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97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it.ie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638641" y="2302808"/>
            <a:ext cx="7889578" cy="1"/>
          </a:xfrm>
          <a:prstGeom prst="line">
            <a:avLst/>
          </a:prstGeom>
          <a:ln w="3175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34" name="Shape 34"/>
          <p:cNvSpPr/>
          <p:nvPr/>
        </p:nvSpPr>
        <p:spPr>
          <a:xfrm>
            <a:off x="960162" y="2437733"/>
            <a:ext cx="1397819" cy="68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2606508" y="3489276"/>
            <a:ext cx="3241478" cy="557188"/>
            <a:chOff x="0" y="0"/>
            <a:chExt cx="4610101" cy="1056592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 &amp; Mathematics</a:t>
              </a: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754707"/>
              <a:ext cx="1361922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20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  <a:hlinkClick r:id="rId2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75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http://www.wit.ie</a:t>
              </a:r>
            </a:p>
          </p:txBody>
        </p:sp>
      </p:grp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25078" y="1249041"/>
            <a:ext cx="7893844" cy="542479"/>
          </a:xfrm>
          <a:prstGeom prst="rect">
            <a:avLst/>
          </a:prstGeom>
        </p:spPr>
        <p:txBody>
          <a:bodyPr lIns="0" tIns="0" rIns="0" bIns="0" anchor="ctr"/>
          <a:lstStyle>
            <a:lvl1pPr defTabSz="366688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2620863" y="2498081"/>
            <a:ext cx="4063008" cy="1044773"/>
          </a:xfrm>
          <a:prstGeom prst="rect">
            <a:avLst/>
          </a:prstGeom>
        </p:spPr>
        <p:txBody>
          <a:bodyPr lIns="0" tIns="0" rIns="0" bIns="0"/>
          <a:lstStyle>
            <a:lvl1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42F35009-F845-1B4A-861B-AA2F12F000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8" y="4332786"/>
            <a:ext cx="3250575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close up of a toy&#13;&#10;&#13;&#10;Description automatically generated">
            <a:extLst>
              <a:ext uri="{FF2B5EF4-FFF2-40B4-BE49-F238E27FC236}">
                <a16:creationId xmlns:a16="http://schemas.microsoft.com/office/drawing/2014/main" id="{86E5BA18-895F-6845-8431-5E9D0FB608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919" y="3876885"/>
            <a:ext cx="628034" cy="77248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01836" y="2504778"/>
            <a:ext cx="8344755" cy="68"/>
          </a:xfrm>
          <a:prstGeom prst="rect">
            <a:avLst/>
          </a:prstGeom>
          <a:ln w="3175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401836" y="696516"/>
            <a:ext cx="8340328" cy="167431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366688">
              <a:defRPr sz="2400"/>
            </a:lvl1pPr>
          </a:lstStyle>
          <a:p>
            <a:pPr lvl="0">
              <a:defRPr sz="1800"/>
            </a:pPr>
            <a:r>
              <a:rPr sz="2400"/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401836" y="2645421"/>
            <a:ext cx="8340328" cy="5357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14348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286973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43046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57394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Five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6553201" y="4875912"/>
            <a:ext cx="1905000" cy="283023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Android KTX</a:t>
            </a:r>
            <a:endParaRPr lang="en-IE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Slide Number"/>
          <p:cNvSpPr>
            <a:spLocks noGrp="1"/>
          </p:cNvSpPr>
          <p:nvPr>
            <p:ph type="sldNum" sz="quarter" idx="2"/>
          </p:nvPr>
        </p:nvSpPr>
        <p:spPr>
          <a:xfrm>
            <a:off x="6553201" y="4870113"/>
            <a:ext cx="1905000" cy="28302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Rectangle 66">
            <a:extLst>
              <a:ext uri="{FF2B5EF4-FFF2-40B4-BE49-F238E27FC236}">
                <a16:creationId xmlns:a16="http://schemas.microsoft.com/office/drawing/2014/main" id="{167ADE1B-F2C8-8644-B1BC-045EE9E7482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Android KTX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9530725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924686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ody Level One…"/>
          <p:cNvSpPr>
            <a:spLocks noGrp="1"/>
          </p:cNvSpPr>
          <p:nvPr>
            <p:ph type="body" idx="1"/>
          </p:nvPr>
        </p:nvSpPr>
        <p:spPr>
          <a:xfrm>
            <a:off x="625078" y="468808"/>
            <a:ext cx="7884914" cy="41991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17239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418" tIns="54418" rIns="54418" bIns="54418" anchor="b"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418" tIns="54418" rIns="54418" bIns="54418"/>
          <a:lstStyle/>
          <a:p>
            <a:pPr lvl="0">
              <a:defRPr sz="1800"/>
            </a:pPr>
            <a:r>
              <a:rPr sz="2400" dirty="0"/>
              <a:t>Body Level One</a:t>
            </a:r>
          </a:p>
          <a:p>
            <a:pPr lvl="1">
              <a:defRPr sz="1800"/>
            </a:pPr>
            <a:r>
              <a:rPr sz="2400" dirty="0"/>
              <a:t>Body Level Two</a:t>
            </a:r>
          </a:p>
          <a:p>
            <a:pPr lvl="2">
              <a:defRPr sz="1800"/>
            </a:pPr>
            <a:r>
              <a:rPr sz="2400" dirty="0"/>
              <a:t>Body Level Three</a:t>
            </a:r>
          </a:p>
          <a:p>
            <a:pPr lvl="3">
              <a:defRPr sz="1800"/>
            </a:pPr>
            <a:r>
              <a:rPr sz="2400" dirty="0"/>
              <a:t>Body Level Four</a:t>
            </a:r>
          </a:p>
          <a:p>
            <a:pPr lvl="4">
              <a:defRPr sz="1800"/>
            </a:pPr>
            <a:r>
              <a:rPr sz="2400"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1" y="4870113"/>
            <a:ext cx="1905000" cy="283023"/>
          </a:xfrm>
          <a:prstGeom prst="rect">
            <a:avLst/>
          </a:prstGeom>
          <a:ln w="12700">
            <a:miter lim="400000"/>
          </a:ln>
        </p:spPr>
        <p:txBody>
          <a:bodyPr lIns="54418" tIns="54418" rIns="54418" bIns="54418" anchor="b">
            <a:spAutoFit/>
          </a:bodyPr>
          <a:lstStyle>
            <a:lvl1pPr algn="r" defTabSz="573946">
              <a:defRPr sz="1125">
                <a:solidFill>
                  <a:srgbClr val="FFFFFF"/>
                </a:solidFill>
                <a:latin typeface="+mn-lt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hape 5"/>
          <p:cNvSpPr/>
          <p:nvPr/>
        </p:nvSpPr>
        <p:spPr>
          <a:xfrm>
            <a:off x="467545" y="789552"/>
            <a:ext cx="7128792" cy="1"/>
          </a:xfrm>
          <a:prstGeom prst="line">
            <a:avLst/>
          </a:prstGeom>
          <a:ln w="12700">
            <a:solidFill>
              <a:srgbClr val="94BBE7"/>
            </a:solidFill>
          </a:ln>
          <a:effectLst>
            <a:outerShdw blurRad="101600" dist="12700" dir="2700000" rotWithShape="0">
              <a:srgbClr val="003D62">
                <a:alpha val="20000"/>
              </a:srgbClr>
            </a:outerShdw>
          </a:effectLst>
        </p:spPr>
        <p:txBody>
          <a:bodyPr lIns="40814" tIns="40814" rIns="40814" bIns="40814"/>
          <a:lstStyle/>
          <a:p>
            <a:pPr lvl="0" algn="l" defTabSz="286973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1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88982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Android KTX</a:t>
            </a:r>
            <a:endParaRPr lang="en-I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3B9B00-B977-E94D-8CAA-76ABE98D04E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435" y="12527"/>
            <a:ext cx="618564" cy="7046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</p:sldLayoutIdLst>
  <p:transition spd="med"/>
  <p:hf hdr="0" dt="0"/>
  <p:txStyles>
    <p:titleStyle>
      <a:lvl1pPr>
        <a:defRPr sz="2775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2775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2775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2775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2775">
          <a:latin typeface="Helvetica Neue Light"/>
          <a:ea typeface="Helvetica Neue Light"/>
          <a:cs typeface="Helvetica Neue Light"/>
          <a:sym typeface="Helvetica Neue Light"/>
        </a:defRPr>
      </a:lvl5pPr>
      <a:lvl6pPr indent="286973">
        <a:defRPr sz="2775">
          <a:latin typeface="Helvetica Neue Light"/>
          <a:ea typeface="Helvetica Neue Light"/>
          <a:cs typeface="Helvetica Neue Light"/>
          <a:sym typeface="Helvetica Neue Light"/>
        </a:defRPr>
      </a:lvl6pPr>
      <a:lvl7pPr indent="573946">
        <a:defRPr sz="2775">
          <a:latin typeface="Helvetica Neue Light"/>
          <a:ea typeface="Helvetica Neue Light"/>
          <a:cs typeface="Helvetica Neue Light"/>
          <a:sym typeface="Helvetica Neue Light"/>
        </a:defRPr>
      </a:lvl7pPr>
      <a:lvl8pPr indent="860919">
        <a:defRPr sz="2775">
          <a:latin typeface="Helvetica Neue Light"/>
          <a:ea typeface="Helvetica Neue Light"/>
          <a:cs typeface="Helvetica Neue Light"/>
          <a:sym typeface="Helvetica Neue Light"/>
        </a:defRPr>
      </a:lvl8pPr>
      <a:lvl9pPr indent="1147892">
        <a:defRPr sz="2775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92097" indent="-292097">
        <a:spcBef>
          <a:spcPts val="377"/>
        </a:spcBef>
        <a:buClr>
          <a:schemeClr val="accent2"/>
        </a:buClr>
        <a:buSzPct val="100000"/>
        <a:buFont typeface="Wingdings" pitchFamily="2" charset="2"/>
        <a:buChar char="q"/>
        <a:defRPr sz="2400">
          <a:latin typeface="Helvetica Neue Light"/>
          <a:ea typeface="Helvetica Neue Light"/>
          <a:cs typeface="Helvetica Neue Light"/>
          <a:sym typeface="Helvetica Neue Light"/>
        </a:defRPr>
      </a:lvl1pPr>
      <a:lvl2pPr marL="570956" indent="-283984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2pPr>
      <a:lvl3pPr marL="846570" indent="-272624">
        <a:spcBef>
          <a:spcPts val="377"/>
        </a:spcBef>
        <a:buClr>
          <a:srgbClr val="008000"/>
        </a:buClr>
        <a:buSzPct val="95000"/>
        <a:buFont typeface="Wingdings"/>
        <a:buChar char="⬥"/>
        <a:defRPr sz="2400">
          <a:latin typeface="Helvetica Neue Light"/>
          <a:ea typeface="Helvetica Neue Light"/>
          <a:cs typeface="Helvetica Neue Light"/>
          <a:sym typeface="Helvetica Neue Light"/>
        </a:defRPr>
      </a:lvl3pPr>
      <a:lvl4pPr marL="1163835" indent="-302916">
        <a:spcBef>
          <a:spcPts val="377"/>
        </a:spcBef>
        <a:buClr>
          <a:srgbClr val="008000"/>
        </a:buClr>
        <a:buSzPct val="65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4pPr>
      <a:lvl5pPr marL="1450808" indent="-302916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5pPr>
      <a:lvl6pPr marL="1737781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6pPr>
      <a:lvl7pPr marL="2024754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7pPr>
      <a:lvl8pPr marL="2311727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8pPr>
      <a:lvl9pPr marL="2598700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286973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573946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860919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1147892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1434865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1721838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2008811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2295784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drohan@w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mindorks.com/android-ktx-android-development-with-kotlin" TargetMode="External"/><Relationship Id="rId2" Type="http://schemas.openxmlformats.org/officeDocument/2006/relationships/hyperlink" Target="https://www.raywenderlich.com/5576-android-ktx-tutorial-getting-star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codinginfinite.com/android-ktx-example-android-ktx-core-ktx/" TargetMode="External"/><Relationship Id="rId4" Type="http://schemas.openxmlformats.org/officeDocument/2006/relationships/hyperlink" Target="https://developer.android.com/kotlin/ktx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626106" y="1645425"/>
            <a:ext cx="7891789" cy="542479"/>
          </a:xfrm>
          <a:prstGeom prst="rect">
            <a:avLst/>
          </a:prstGeom>
        </p:spPr>
        <p:txBody>
          <a:bodyPr/>
          <a:lstStyle>
            <a:lvl1pPr defTabSz="830862">
              <a:defRPr sz="3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ga-IE" sz="2400" dirty="0"/>
              <a:t>Mobile Application </a:t>
            </a:r>
            <a:r>
              <a:rPr sz="2400" dirty="0"/>
              <a:t>Development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2621372" y="2531567"/>
            <a:ext cx="4061950" cy="1044773"/>
          </a:xfrm>
          <a:prstGeom prst="rect">
            <a:avLst/>
          </a:prstGeom>
        </p:spPr>
        <p:txBody>
          <a:bodyPr/>
          <a:lstStyle/>
          <a:p>
            <a:pPr defTabSz="521511"/>
            <a:r>
              <a:rPr dirty="0"/>
              <a:t>David Drohan (</a:t>
            </a:r>
            <a:r>
              <a:rPr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2"/>
              </a:rPr>
              <a:t>ddrohan@wit.ie</a:t>
            </a:r>
            <a:r>
              <a:rPr dirty="0"/>
              <a:t>)</a:t>
            </a:r>
            <a:endParaRPr lang="en-IE" dirty="0"/>
          </a:p>
          <a:p>
            <a:pPr defTabSz="521511"/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FC49-FDAE-E541-B258-B0E0CB26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Official Docs (</a:t>
            </a:r>
            <a:r>
              <a:rPr lang="en-US" sz="2000" dirty="0"/>
              <a:t>https://</a:t>
            </a:r>
            <a:r>
              <a:rPr lang="en-US" sz="2000" dirty="0" err="1"/>
              <a:t>developer.android.com</a:t>
            </a:r>
            <a:r>
              <a:rPr lang="en-US" sz="2000" dirty="0"/>
              <a:t>/</a:t>
            </a:r>
            <a:r>
              <a:rPr lang="en-US" sz="2000" dirty="0" err="1"/>
              <a:t>kotlin</a:t>
            </a:r>
            <a:r>
              <a:rPr lang="en-US" sz="2000" dirty="0"/>
              <a:t>/</a:t>
            </a:r>
            <a:r>
              <a:rPr lang="en-US" sz="2000" dirty="0" err="1"/>
              <a:t>ktx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D18D7-9873-7346-BBDA-36BB1546C64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10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22626-39A6-0C4D-ABC6-6524FDD9B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Android KTX</a:t>
            </a:r>
            <a:endParaRPr lang="en-IE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E8F682-6BB9-F840-88E6-B78F0422D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68" y="870727"/>
            <a:ext cx="8748464" cy="3916246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0078497-F64D-254C-860B-E520BCD52C52}"/>
              </a:ext>
            </a:extLst>
          </p:cNvPr>
          <p:cNvSpPr/>
          <p:nvPr/>
        </p:nvSpPr>
        <p:spPr>
          <a:xfrm>
            <a:off x="618309" y="2734491"/>
            <a:ext cx="1881051" cy="357052"/>
          </a:xfrm>
          <a:prstGeom prst="roundRect">
            <a:avLst/>
          </a:prstGeom>
          <a:solidFill>
            <a:srgbClr val="C00000">
              <a:alpha val="36000"/>
            </a:srgb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9430300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8D1E8-C6A9-ED4B-B892-59A85F0E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2E31E-B9CF-9146-99DC-460F7DDE8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062665" cy="4299943"/>
          </a:xfrm>
        </p:spPr>
        <p:txBody>
          <a:bodyPr/>
          <a:lstStyle/>
          <a:p>
            <a:r>
              <a:rPr lang="en-US" dirty="0"/>
              <a:t>To understand how </a:t>
            </a:r>
            <a:r>
              <a:rPr lang="en-US" b="1" dirty="0"/>
              <a:t>KTX</a:t>
            </a:r>
            <a:r>
              <a:rPr lang="en-US" dirty="0"/>
              <a:t> works, you need to understand Kotlin </a:t>
            </a:r>
            <a:r>
              <a:rPr lang="en-US" b="1" dirty="0"/>
              <a:t>Extension Functions</a:t>
            </a:r>
            <a:r>
              <a:rPr lang="en-US" dirty="0"/>
              <a:t>. They allow you to add a function to an existing class </a:t>
            </a:r>
            <a:r>
              <a:rPr lang="en-US" b="1" i="1" dirty="0"/>
              <a:t>without</a:t>
            </a:r>
            <a:r>
              <a:rPr lang="en-US" dirty="0"/>
              <a:t> modifying the class.</a:t>
            </a:r>
          </a:p>
          <a:p>
            <a:r>
              <a:rPr lang="en-US" dirty="0"/>
              <a:t>For example, say you had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dirty="0"/>
              <a:t> class: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73FB1-2391-264E-8C17-D58E5918826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11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11D98-D93C-AB44-97EA-2C289B82C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Android KTX</a:t>
            </a:r>
            <a:endParaRPr lang="en-IE" dirty="0"/>
          </a:p>
        </p:txBody>
      </p:sp>
      <p:pic>
        <p:nvPicPr>
          <p:cNvPr id="11" name="Picture 10" descr="A picture containing drawing, white&#10;&#10;Description automatically generated">
            <a:extLst>
              <a:ext uri="{FF2B5EF4-FFF2-40B4-BE49-F238E27FC236}">
                <a16:creationId xmlns:a16="http://schemas.microsoft.com/office/drawing/2014/main" id="{73F8A5B2-6B1B-B54C-81DC-439AE8BD4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86" y="2680607"/>
            <a:ext cx="53975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3919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8D1E8-C6A9-ED4B-B892-59A85F0E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2E31E-B9CF-9146-99DC-460F7DDE8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062665" cy="4299943"/>
          </a:xfrm>
        </p:spPr>
        <p:txBody>
          <a:bodyPr/>
          <a:lstStyle/>
          <a:p>
            <a:r>
              <a:rPr lang="en-US" dirty="0"/>
              <a:t>In another Kotlin file you could add a function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dirty="0"/>
              <a:t> without modifying the original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create the extension function, </a:t>
            </a:r>
            <a:br>
              <a:rPr lang="en-US" dirty="0"/>
            </a:br>
            <a:r>
              <a:rPr lang="en-US" dirty="0"/>
              <a:t>after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dirty="0"/>
              <a:t> type the class, then a dot, </a:t>
            </a:r>
            <a:br>
              <a:rPr lang="en-US" dirty="0"/>
            </a:br>
            <a:r>
              <a:rPr lang="en-US" dirty="0"/>
              <a:t>then the name of the extension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73FB1-2391-264E-8C17-D58E5918826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12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11D98-D93C-AB44-97EA-2C289B82C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Android KTX</a:t>
            </a:r>
            <a:endParaRPr lang="en-IE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5CC643-C6EE-D74C-9E35-CA89A2943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469" y="1943824"/>
            <a:ext cx="3924581" cy="146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4812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FC5A-2343-D046-B1A6-F12260AA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ED4A7-ECD3-5C43-9316-8E607F582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748464" cy="4299943"/>
          </a:xfrm>
        </p:spPr>
        <p:txBody>
          <a:bodyPr/>
          <a:lstStyle/>
          <a:p>
            <a:r>
              <a:rPr lang="en-US" dirty="0"/>
              <a:t>You could test your extension function in another file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use the extension function, you only </a:t>
            </a:r>
            <a:br>
              <a:rPr lang="en-US" dirty="0"/>
            </a:br>
            <a:r>
              <a:rPr lang="en-US" dirty="0"/>
              <a:t>import bark, and then every Dog object </a:t>
            </a:r>
            <a:br>
              <a:rPr lang="en-US" dirty="0"/>
            </a:br>
            <a:r>
              <a:rPr lang="en-US" dirty="0"/>
              <a:t>will be able to use the bark()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864A0-73DC-1749-AAE3-ADBD7D1BACA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13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0077C-84DD-CC4E-91A8-0B9BED52C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Android KTX</a:t>
            </a:r>
            <a:endParaRPr lang="en-IE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A97A74-A2C3-614C-84A5-07637C71E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38" y="1595392"/>
            <a:ext cx="4441739" cy="195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9642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FC5A-2343-D046-B1A6-F12260AA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KTX Packages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ED4A7-ECD3-5C43-9316-8E607F582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748464" cy="4299943"/>
          </a:xfrm>
        </p:spPr>
        <p:txBody>
          <a:bodyPr/>
          <a:lstStyle/>
          <a:p>
            <a:r>
              <a:rPr lang="en-US" dirty="0"/>
              <a:t>The KTX toolset is broken up into a number of different packages, so that you can import only the ones you need into your app project:</a:t>
            </a:r>
          </a:p>
          <a:p>
            <a:pPr lvl="1"/>
            <a:r>
              <a:rPr lang="en-US" b="1" dirty="0"/>
              <a:t>Core KTX</a:t>
            </a:r>
            <a:r>
              <a:rPr lang="en-US" dirty="0"/>
              <a:t>: </a:t>
            </a:r>
            <a:r>
              <a:rPr lang="en-US" sz="2200" dirty="0"/>
              <a:t>for use with framework APIs such as Toasts, Spans, and Menus</a:t>
            </a:r>
          </a:p>
          <a:p>
            <a:pPr lvl="1"/>
            <a:r>
              <a:rPr lang="en-US" b="1" dirty="0"/>
              <a:t>Fragment KTX</a:t>
            </a:r>
            <a:r>
              <a:rPr lang="en-US" dirty="0"/>
              <a:t>: </a:t>
            </a:r>
            <a:r>
              <a:rPr lang="en-US" sz="2200" dirty="0"/>
              <a:t>simplifies Fragment transactions</a:t>
            </a:r>
          </a:p>
          <a:p>
            <a:pPr lvl="1"/>
            <a:r>
              <a:rPr lang="en-US" b="1" dirty="0"/>
              <a:t>Palette KTX</a:t>
            </a:r>
            <a:r>
              <a:rPr lang="en-US" dirty="0"/>
              <a:t>: </a:t>
            </a:r>
            <a:r>
              <a:rPr lang="en-US" sz="2200" dirty="0"/>
              <a:t>for working with color palette APIs</a:t>
            </a:r>
          </a:p>
          <a:p>
            <a:pPr lvl="1"/>
            <a:r>
              <a:rPr lang="en-US" b="1" dirty="0"/>
              <a:t>SQLite KTX</a:t>
            </a:r>
            <a:r>
              <a:rPr lang="en-US" dirty="0"/>
              <a:t>: </a:t>
            </a:r>
            <a:r>
              <a:rPr lang="en-US" sz="2200" dirty="0"/>
              <a:t>simplifies SQLite database transactions</a:t>
            </a:r>
          </a:p>
          <a:p>
            <a:pPr lvl="1"/>
            <a:r>
              <a:rPr lang="en-US" b="1" dirty="0"/>
              <a:t>Collections KTX</a:t>
            </a:r>
            <a:r>
              <a:rPr lang="en-US" dirty="0"/>
              <a:t>: </a:t>
            </a:r>
            <a:r>
              <a:rPr lang="en-US" sz="2200" dirty="0"/>
              <a:t>for use with collection APIs</a:t>
            </a:r>
          </a:p>
          <a:p>
            <a:pPr lvl="1"/>
            <a:r>
              <a:rPr lang="en-US" b="1" dirty="0"/>
              <a:t>Navigation KTX</a:t>
            </a:r>
            <a:r>
              <a:rPr lang="en-US" dirty="0"/>
              <a:t>: </a:t>
            </a:r>
            <a:r>
              <a:rPr lang="en-US" sz="2200" dirty="0"/>
              <a:t>for use with Jetpack Navigation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864A0-73DC-1749-AAE3-ADBD7D1BACA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14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0077C-84DD-CC4E-91A8-0B9BED52C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Android KTX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5198003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FC5A-2343-D046-B1A6-F12260AA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KTX Packages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ED4A7-ECD3-5C43-9316-8E607F582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748464" cy="4299943"/>
          </a:xfrm>
        </p:spPr>
        <p:txBody>
          <a:bodyPr/>
          <a:lstStyle/>
          <a:p>
            <a:r>
              <a:rPr lang="en-US" dirty="0"/>
              <a:t>The KTX toolset is broken up into a number of different packages, so that you can import only the ones you need into your app project: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Core KTX: </a:t>
            </a:r>
            <a:r>
              <a:rPr lang="en-US" sz="2200" b="1" dirty="0">
                <a:solidFill>
                  <a:srgbClr val="FF0000"/>
                </a:solidFill>
              </a:rPr>
              <a:t>for use with framework APIs such as Toasts, Spans, and Menus</a:t>
            </a:r>
          </a:p>
          <a:p>
            <a:pPr lvl="1"/>
            <a:r>
              <a:rPr lang="en-US" b="1" dirty="0"/>
              <a:t>Fragment KTX</a:t>
            </a:r>
            <a:r>
              <a:rPr lang="en-US" dirty="0"/>
              <a:t>: </a:t>
            </a:r>
            <a:r>
              <a:rPr lang="en-US" sz="2200" dirty="0"/>
              <a:t>simplifies Fragment transactions</a:t>
            </a:r>
          </a:p>
          <a:p>
            <a:pPr lvl="1"/>
            <a:r>
              <a:rPr lang="en-US" b="1" dirty="0"/>
              <a:t>Palette KTX</a:t>
            </a:r>
            <a:r>
              <a:rPr lang="en-US" dirty="0"/>
              <a:t>: </a:t>
            </a:r>
            <a:r>
              <a:rPr lang="en-US" sz="2200" dirty="0"/>
              <a:t>for working with color palette APIs</a:t>
            </a:r>
          </a:p>
          <a:p>
            <a:pPr lvl="1"/>
            <a:r>
              <a:rPr lang="en-US" b="1" dirty="0"/>
              <a:t>SQLite KTX</a:t>
            </a:r>
            <a:r>
              <a:rPr lang="en-US" dirty="0"/>
              <a:t>: </a:t>
            </a:r>
            <a:r>
              <a:rPr lang="en-US" sz="2200" dirty="0"/>
              <a:t>simplifies SQLite database transactions</a:t>
            </a:r>
          </a:p>
          <a:p>
            <a:pPr lvl="1"/>
            <a:r>
              <a:rPr lang="en-US" b="1" dirty="0"/>
              <a:t>Collections KTX</a:t>
            </a:r>
            <a:r>
              <a:rPr lang="en-US" dirty="0"/>
              <a:t>: </a:t>
            </a:r>
            <a:r>
              <a:rPr lang="en-US" sz="2200" dirty="0"/>
              <a:t>for use with collection APIs</a:t>
            </a:r>
          </a:p>
          <a:p>
            <a:pPr lvl="1"/>
            <a:r>
              <a:rPr lang="en-US" b="1" dirty="0"/>
              <a:t>Navigation KTX</a:t>
            </a:r>
            <a:r>
              <a:rPr lang="en-US" dirty="0"/>
              <a:t>: </a:t>
            </a:r>
            <a:r>
              <a:rPr lang="en-US" sz="2200" dirty="0"/>
              <a:t>for use with Jetpack Navigation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864A0-73DC-1749-AAE3-ADBD7D1BACA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15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0077C-84DD-CC4E-91A8-0B9BED52C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Android KTX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3724548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000" b="1" i="1" dirty="0"/>
              <a:t>Core KTX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01836" y="2645421"/>
            <a:ext cx="8340328" cy="535781"/>
          </a:xfrm>
        </p:spPr>
        <p:txBody>
          <a:bodyPr/>
          <a:lstStyle/>
          <a:p>
            <a:r>
              <a:rPr lang="en-IE" dirty="0"/>
              <a:t>helpers for </a:t>
            </a:r>
            <a:r>
              <a:rPr lang="en-IE" dirty="0" err="1"/>
              <a:t>util</a:t>
            </a:r>
            <a:r>
              <a:rPr lang="en-IE" dirty="0"/>
              <a:t>, </a:t>
            </a:r>
            <a:r>
              <a:rPr lang="en-IE" dirty="0" err="1"/>
              <a:t>os</a:t>
            </a:r>
            <a:r>
              <a:rPr lang="en-IE" dirty="0"/>
              <a:t>, view, net &amp; more…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F03B9F-FEE2-304D-87D6-37B0E6D26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6240" y="369677"/>
            <a:ext cx="4002312" cy="400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18138"/>
      </p:ext>
    </p:extLst>
  </p:cSld>
  <p:clrMapOvr>
    <a:masterClrMapping/>
  </p:clrMapOvr>
  <p:transition spd="med" advTm="528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2822-3E75-F747-906B-C2A13606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KTX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99C50-03F2-3149-AF16-A6D1035C318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17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75B0D-1615-3042-B060-7F3096DA0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Android KTX</a:t>
            </a:r>
            <a:endParaRPr lang="en-IE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7203E61-B21C-3E43-AA4D-7F1DB80D8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617835" cy="4299943"/>
          </a:xfrm>
        </p:spPr>
        <p:txBody>
          <a:bodyPr/>
          <a:lstStyle/>
          <a:p>
            <a:r>
              <a:rPr lang="en-IE" dirty="0"/>
              <a:t>The </a:t>
            </a:r>
            <a:r>
              <a:rPr lang="en-IE" b="1" dirty="0"/>
              <a:t>Core KTX </a:t>
            </a:r>
            <a:r>
              <a:rPr lang="en-IE" dirty="0"/>
              <a:t>module provides extensions for common libraries that are part of the Android framework. </a:t>
            </a:r>
          </a:p>
          <a:p>
            <a:r>
              <a:rPr lang="en-IE" dirty="0"/>
              <a:t>These libraries do not have Java-based dependencies that you need to add to </a:t>
            </a:r>
            <a:r>
              <a:rPr lang="en-IE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build.gradle</a:t>
            </a:r>
            <a:r>
              <a:rPr lang="en-IE" dirty="0"/>
              <a:t>.</a:t>
            </a:r>
          </a:p>
          <a:p>
            <a:r>
              <a:rPr lang="en-IE" dirty="0"/>
              <a:t>To include this module, add the following to your app's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build.gradle</a:t>
            </a:r>
            <a:r>
              <a:rPr lang="en-IE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/>
              <a:t>file:</a:t>
            </a:r>
          </a:p>
          <a:p>
            <a:endParaRPr lang="en-US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45480CD-581A-3146-9D0B-3B4756426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79" y="3356992"/>
            <a:ext cx="7150320" cy="114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8351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99C50-03F2-3149-AF16-A6D1035C318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18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75B0D-1615-3042-B060-7F3096DA0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Android KTX</a:t>
            </a:r>
            <a:endParaRPr lang="en-IE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7203E61-B21C-3E43-AA4D-7F1DB80D8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7" y="843558"/>
            <a:ext cx="4768746" cy="42999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20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androidx.core.animation</a:t>
            </a:r>
            <a:endParaRPr lang="en-US" sz="2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androidx.core.content</a:t>
            </a:r>
            <a:endParaRPr lang="en-US" sz="2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androidx.core.graphics</a:t>
            </a:r>
            <a:endParaRPr lang="en-US" sz="2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androidx.core.graphics.drawable</a:t>
            </a:r>
            <a:endParaRPr lang="en-US" sz="2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androidx.core.net</a:t>
            </a:r>
            <a:endParaRPr lang="en-US" sz="2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androidx.core.os</a:t>
            </a:r>
            <a:endParaRPr lang="en-US" sz="2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658A56E-DFCF-464A-BA03-AE4338376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US" dirty="0"/>
              <a:t>Core KTX packages/libraries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5800E45-C3FE-3F4B-BD35-31015AA20BAF}"/>
              </a:ext>
            </a:extLst>
          </p:cNvPr>
          <p:cNvSpPr txBox="1">
            <a:spLocks/>
          </p:cNvSpPr>
          <p:nvPr/>
        </p:nvSpPr>
        <p:spPr>
          <a:xfrm>
            <a:off x="5217015" y="847436"/>
            <a:ext cx="4768746" cy="429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418" tIns="54418" rIns="54418" bIns="54418"/>
          <a:lstStyle>
            <a:lvl1pPr marL="292097" indent="-292097">
              <a:spcBef>
                <a:spcPts val="377"/>
              </a:spcBef>
              <a:buClr>
                <a:schemeClr val="accent2"/>
              </a:buClr>
              <a:buSzPct val="100000"/>
              <a:buFont typeface="Wingdings" pitchFamily="2" charset="2"/>
              <a:buChar char="q"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570956" indent="-283984">
              <a:spcBef>
                <a:spcPts val="377"/>
              </a:spcBef>
              <a:buClr>
                <a:srgbClr val="008000"/>
              </a:buClr>
              <a:buSzPct val="60000"/>
              <a:buFont typeface="Wingdings"/>
              <a:buChar char="■"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846570" indent="-272624">
              <a:spcBef>
                <a:spcPts val="377"/>
              </a:spcBef>
              <a:buClr>
                <a:srgbClr val="008000"/>
              </a:buClr>
              <a:buSzPct val="95000"/>
              <a:buFont typeface="Wingdings"/>
              <a:buChar char="⬥"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163835" indent="-302916">
              <a:spcBef>
                <a:spcPts val="377"/>
              </a:spcBef>
              <a:buClr>
                <a:srgbClr val="008000"/>
              </a:buClr>
              <a:buSzPct val="65000"/>
              <a:buFont typeface="Wingdings"/>
              <a:buChar char="■"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450808" indent="-302916">
              <a:spcBef>
                <a:spcPts val="377"/>
              </a:spcBef>
              <a:buClr>
                <a:srgbClr val="008000"/>
              </a:buClr>
              <a:buSzPct val="60000"/>
              <a:buFont typeface="Wingdings"/>
              <a:buChar char="■"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737781" indent="-302916">
              <a:spcBef>
                <a:spcPts val="377"/>
              </a:spcBef>
              <a:buClr>
                <a:srgbClr val="006699"/>
              </a:buClr>
              <a:buSzPct val="60000"/>
              <a:buFont typeface="Wingdings"/>
              <a:buChar char="■"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2024754" indent="-302916">
              <a:spcBef>
                <a:spcPts val="377"/>
              </a:spcBef>
              <a:buClr>
                <a:srgbClr val="006699"/>
              </a:buClr>
              <a:buSzPct val="60000"/>
              <a:buFont typeface="Wingdings"/>
              <a:buChar char="■"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2311727" indent="-302916">
              <a:spcBef>
                <a:spcPts val="377"/>
              </a:spcBef>
              <a:buClr>
                <a:srgbClr val="006699"/>
              </a:buClr>
              <a:buSzPct val="60000"/>
              <a:buFont typeface="Wingdings"/>
              <a:buChar char="■"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598700" indent="-302916">
              <a:spcBef>
                <a:spcPts val="377"/>
              </a:spcBef>
              <a:buClr>
                <a:srgbClr val="006699"/>
              </a:buClr>
              <a:buSzPct val="60000"/>
              <a:buFont typeface="Wingdings"/>
              <a:buChar char="■"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algn="l" defTabSz="914400">
              <a:lnSpc>
                <a:spcPct val="150000"/>
              </a:lnSpc>
            </a:pPr>
            <a:r>
              <a:rPr lang="en-US" sz="220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androidx.core.preference</a:t>
            </a:r>
            <a:endParaRPr lang="en-US" sz="2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algn="l" defTabSz="914400">
              <a:lnSpc>
                <a:spcPct val="150000"/>
              </a:lnSpc>
            </a:pPr>
            <a:r>
              <a:rPr lang="en-US" sz="220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androidx.core.text</a:t>
            </a:r>
            <a:endParaRPr lang="en-US" sz="2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algn="l" defTabSz="914400">
              <a:lnSpc>
                <a:spcPct val="150000"/>
              </a:lnSpc>
            </a:pPr>
            <a:r>
              <a:rPr lang="en-US" sz="220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androidx.core.transition</a:t>
            </a:r>
            <a:endParaRPr lang="en-US" sz="2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algn="l" defTabSz="914400">
              <a:lnSpc>
                <a:spcPct val="150000"/>
              </a:lnSpc>
            </a:pPr>
            <a:r>
              <a:rPr lang="en-US" sz="220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androidx.core.util</a:t>
            </a:r>
            <a:endParaRPr lang="en-US" sz="2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algn="l" defTabSz="914400">
              <a:lnSpc>
                <a:spcPct val="150000"/>
              </a:lnSpc>
            </a:pPr>
            <a:r>
              <a:rPr lang="en-US" sz="220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androidx.core.view</a:t>
            </a:r>
            <a:endParaRPr lang="en-US" sz="2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algn="l" defTabSz="914400">
              <a:lnSpc>
                <a:spcPct val="150000"/>
              </a:lnSpc>
            </a:pPr>
            <a:r>
              <a:rPr lang="en-US" sz="220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androidx.core.widget</a:t>
            </a:r>
            <a:endParaRPr lang="en-US" sz="2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algn="l" defTabSz="914400">
              <a:lnSpc>
                <a:spcPct val="150000"/>
              </a:lnSpc>
            </a:pPr>
            <a:endParaRPr lang="en-US" sz="2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31729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99C50-03F2-3149-AF16-A6D1035C318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19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75B0D-1615-3042-B060-7F3096DA0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Android KTX</a:t>
            </a:r>
            <a:endParaRPr lang="en-IE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7203E61-B21C-3E43-AA4D-7F1DB80D8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7" y="843558"/>
            <a:ext cx="4768746" cy="42999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20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androidx.core.animation</a:t>
            </a:r>
            <a:endParaRPr lang="en-US" sz="2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androidx.core.content</a:t>
            </a:r>
            <a:endParaRPr lang="en-US" sz="2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androidx.core.graphics</a:t>
            </a:r>
            <a:endParaRPr lang="en-US" sz="2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androidx.core.graphics.drawable</a:t>
            </a:r>
            <a:endParaRPr lang="en-US" sz="2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androidx.core.net</a:t>
            </a:r>
            <a:endParaRPr lang="en-US" sz="2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androidx.core.os</a:t>
            </a:r>
            <a:endParaRPr lang="en-US" sz="2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658A56E-DFCF-464A-BA03-AE4338376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US" dirty="0"/>
              <a:t>Core KTX packages/libraries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5800E45-C3FE-3F4B-BD35-31015AA20BAF}"/>
              </a:ext>
            </a:extLst>
          </p:cNvPr>
          <p:cNvSpPr txBox="1">
            <a:spLocks/>
          </p:cNvSpPr>
          <p:nvPr/>
        </p:nvSpPr>
        <p:spPr>
          <a:xfrm>
            <a:off x="5217015" y="847436"/>
            <a:ext cx="4768746" cy="429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418" tIns="54418" rIns="54418" bIns="54418"/>
          <a:lstStyle>
            <a:lvl1pPr marL="292097" indent="-292097">
              <a:spcBef>
                <a:spcPts val="377"/>
              </a:spcBef>
              <a:buClr>
                <a:schemeClr val="accent2"/>
              </a:buClr>
              <a:buSzPct val="100000"/>
              <a:buFont typeface="Wingdings" pitchFamily="2" charset="2"/>
              <a:buChar char="q"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570956" indent="-283984">
              <a:spcBef>
                <a:spcPts val="377"/>
              </a:spcBef>
              <a:buClr>
                <a:srgbClr val="008000"/>
              </a:buClr>
              <a:buSzPct val="60000"/>
              <a:buFont typeface="Wingdings"/>
              <a:buChar char="■"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846570" indent="-272624">
              <a:spcBef>
                <a:spcPts val="377"/>
              </a:spcBef>
              <a:buClr>
                <a:srgbClr val="008000"/>
              </a:buClr>
              <a:buSzPct val="95000"/>
              <a:buFont typeface="Wingdings"/>
              <a:buChar char="⬥"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163835" indent="-302916">
              <a:spcBef>
                <a:spcPts val="377"/>
              </a:spcBef>
              <a:buClr>
                <a:srgbClr val="008000"/>
              </a:buClr>
              <a:buSzPct val="65000"/>
              <a:buFont typeface="Wingdings"/>
              <a:buChar char="■"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450808" indent="-302916">
              <a:spcBef>
                <a:spcPts val="377"/>
              </a:spcBef>
              <a:buClr>
                <a:srgbClr val="008000"/>
              </a:buClr>
              <a:buSzPct val="60000"/>
              <a:buFont typeface="Wingdings"/>
              <a:buChar char="■"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737781" indent="-302916">
              <a:spcBef>
                <a:spcPts val="377"/>
              </a:spcBef>
              <a:buClr>
                <a:srgbClr val="006699"/>
              </a:buClr>
              <a:buSzPct val="60000"/>
              <a:buFont typeface="Wingdings"/>
              <a:buChar char="■"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2024754" indent="-302916">
              <a:spcBef>
                <a:spcPts val="377"/>
              </a:spcBef>
              <a:buClr>
                <a:srgbClr val="006699"/>
              </a:buClr>
              <a:buSzPct val="60000"/>
              <a:buFont typeface="Wingdings"/>
              <a:buChar char="■"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2311727" indent="-302916">
              <a:spcBef>
                <a:spcPts val="377"/>
              </a:spcBef>
              <a:buClr>
                <a:srgbClr val="006699"/>
              </a:buClr>
              <a:buSzPct val="60000"/>
              <a:buFont typeface="Wingdings"/>
              <a:buChar char="■"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598700" indent="-302916">
              <a:spcBef>
                <a:spcPts val="377"/>
              </a:spcBef>
              <a:buClr>
                <a:srgbClr val="006699"/>
              </a:buClr>
              <a:buSzPct val="60000"/>
              <a:buFont typeface="Wingdings"/>
              <a:buChar char="■"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algn="l" defTabSz="914400">
              <a:lnSpc>
                <a:spcPct val="150000"/>
              </a:lnSpc>
            </a:pPr>
            <a:r>
              <a:rPr lang="en-US" sz="220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androidx.core.preference</a:t>
            </a:r>
            <a:endParaRPr lang="en-US" sz="2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algn="l" defTabSz="914400">
              <a:lnSpc>
                <a:spcPct val="150000"/>
              </a:lnSpc>
            </a:pPr>
            <a:r>
              <a:rPr lang="en-US" sz="220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androidx.core.text</a:t>
            </a:r>
            <a:endParaRPr lang="en-US" sz="2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algn="l" defTabSz="914400">
              <a:lnSpc>
                <a:spcPct val="150000"/>
              </a:lnSpc>
            </a:pPr>
            <a:r>
              <a:rPr lang="en-US" sz="220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androidx.core.transition</a:t>
            </a:r>
            <a:endParaRPr lang="en-US" sz="2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algn="l" defTabSz="914400">
              <a:lnSpc>
                <a:spcPct val="150000"/>
              </a:lnSpc>
            </a:pPr>
            <a:r>
              <a:rPr lang="en-US" sz="220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androidx.core.util</a:t>
            </a:r>
            <a:endParaRPr lang="en-US" sz="2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algn="l" defTabSz="914400">
              <a:lnSpc>
                <a:spcPct val="150000"/>
              </a:lnSpc>
            </a:pPr>
            <a:r>
              <a:rPr lang="en-US" sz="220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androidx.core.view</a:t>
            </a:r>
            <a:endParaRPr lang="en-US" sz="2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algn="l" defTabSz="914400">
              <a:lnSpc>
                <a:spcPct val="150000"/>
              </a:lnSpc>
            </a:pPr>
            <a:r>
              <a:rPr lang="en-US" sz="220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androidx.core.widget</a:t>
            </a:r>
            <a:endParaRPr lang="en-US" sz="2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algn="l" defTabSz="914400">
              <a:lnSpc>
                <a:spcPct val="150000"/>
              </a:lnSpc>
            </a:pPr>
            <a:endParaRPr lang="en-US" sz="2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CC2C5CA-DFD4-A140-9085-87975413CBA5}"/>
              </a:ext>
            </a:extLst>
          </p:cNvPr>
          <p:cNvSpPr/>
          <p:nvPr/>
        </p:nvSpPr>
        <p:spPr>
          <a:xfrm>
            <a:off x="270068" y="3642013"/>
            <a:ext cx="2871883" cy="626756"/>
          </a:xfrm>
          <a:prstGeom prst="roundRect">
            <a:avLst/>
          </a:prstGeom>
          <a:solidFill>
            <a:srgbClr val="C00000">
              <a:alpha val="36000"/>
            </a:srgb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A86C7AB-4482-8F47-A386-3498757EA04C}"/>
              </a:ext>
            </a:extLst>
          </p:cNvPr>
          <p:cNvSpPr/>
          <p:nvPr/>
        </p:nvSpPr>
        <p:spPr>
          <a:xfrm>
            <a:off x="5138041" y="3098222"/>
            <a:ext cx="3050678" cy="626756"/>
          </a:xfrm>
          <a:prstGeom prst="roundRect">
            <a:avLst/>
          </a:prstGeom>
          <a:solidFill>
            <a:srgbClr val="C00000">
              <a:alpha val="36000"/>
            </a:srgb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7389643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4117215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81" name="Shape 81"/>
          <p:cNvSpPr/>
          <p:nvPr/>
        </p:nvSpPr>
        <p:spPr>
          <a:xfrm>
            <a:off x="8186846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1836" y="1306283"/>
            <a:ext cx="8340328" cy="2560313"/>
          </a:xfrm>
        </p:spPr>
        <p:txBody>
          <a:bodyPr>
            <a:normAutofit/>
          </a:bodyPr>
          <a:lstStyle/>
          <a:p>
            <a:r>
              <a:rPr lang="en-US" sz="3000" dirty="0"/>
              <a:t>Introducing</a:t>
            </a:r>
            <a:br>
              <a:rPr lang="en-US" sz="3000" dirty="0"/>
            </a:br>
            <a:r>
              <a:rPr lang="en-US" sz="3000" dirty="0"/>
              <a:t>Android KTX</a:t>
            </a:r>
            <a:br>
              <a:rPr lang="en-US" sz="3000" dirty="0"/>
            </a:br>
            <a:r>
              <a:rPr lang="en-US" sz="3000" dirty="0"/>
              <a:t>Library</a:t>
            </a:r>
            <a:br>
              <a:rPr lang="en-US" sz="3000" dirty="0"/>
            </a:br>
            <a:br>
              <a:rPr lang="en-US" sz="3000" dirty="0"/>
            </a:br>
            <a:endParaRPr lang="en-US" sz="30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8B9DF0-8EFE-8A46-85A9-CEDCBA892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127334"/>
            <a:ext cx="3061369" cy="472007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2822-3E75-F747-906B-C2A13606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KTX – </a:t>
            </a:r>
            <a:r>
              <a:rPr lang="en-IE" b="1" dirty="0" err="1"/>
              <a:t>bundleOf</a:t>
            </a:r>
            <a:r>
              <a:rPr lang="en-IE" b="1" dirty="0"/>
              <a:t> (</a:t>
            </a:r>
            <a:r>
              <a:rPr lang="en-IE" dirty="0" err="1"/>
              <a:t>androidx.core.os</a:t>
            </a:r>
            <a:r>
              <a:rPr lang="en-IE" b="1" dirty="0"/>
              <a:t>)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99C50-03F2-3149-AF16-A6D1035C318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20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75B0D-1615-3042-B060-7F3096DA0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Android KTX</a:t>
            </a:r>
            <a:endParaRPr lang="en-IE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7203E61-B21C-3E43-AA4D-7F1DB80D8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617835" cy="4299943"/>
          </a:xfrm>
        </p:spPr>
        <p:txBody>
          <a:bodyPr/>
          <a:lstStyle/>
          <a:p>
            <a:r>
              <a:rPr lang="en-IE" b="1" dirty="0" err="1"/>
              <a:t>bundleOf</a:t>
            </a:r>
            <a:r>
              <a:rPr lang="en-IE" dirty="0"/>
              <a:t> is a Core KTX helper function that lets you create a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Bundle</a:t>
            </a:r>
            <a:r>
              <a:rPr lang="en-IE" dirty="0"/>
              <a:t> object from anywhere.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Instead of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EE62E1-396D-2440-B461-72C344E23043}"/>
              </a:ext>
            </a:extLst>
          </p:cNvPr>
          <p:cNvSpPr/>
          <p:nvPr/>
        </p:nvSpPr>
        <p:spPr>
          <a:xfrm>
            <a:off x="395536" y="1900661"/>
            <a:ext cx="8617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bundle = </a:t>
            </a:r>
            <a:r>
              <a:rPr lang="en-IE" sz="1800" b="1" dirty="0" err="1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bundleOf</a:t>
            </a:r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("ARG_1" to "Bob", "ARG_2" to false)</a:t>
            </a:r>
            <a:endParaRPr lang="en-US" sz="1800" b="1" dirty="0">
              <a:solidFill>
                <a:srgbClr val="1946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821205-418E-654A-AA63-5A3406CF5BB6}"/>
              </a:ext>
            </a:extLst>
          </p:cNvPr>
          <p:cNvSpPr/>
          <p:nvPr/>
        </p:nvSpPr>
        <p:spPr>
          <a:xfrm>
            <a:off x="700336" y="3121274"/>
            <a:ext cx="86178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bundle = bundle()</a:t>
            </a:r>
            <a:b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800" b="1" dirty="0" err="1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bundle.putString</a:t>
            </a:r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("ARG_1”, "Bob”</a:t>
            </a:r>
            <a:b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800" b="1" dirty="0" err="1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bundle.putBoolean</a:t>
            </a:r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("ARG_2”, false)</a:t>
            </a:r>
            <a:endParaRPr lang="en-US" sz="1800" b="1" dirty="0">
              <a:solidFill>
                <a:srgbClr val="1946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8996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2822-3E75-F747-906B-C2A13606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KTX – </a:t>
            </a:r>
            <a:r>
              <a:rPr lang="en-IE" b="1" dirty="0" err="1"/>
              <a:t>drawToBitmap</a:t>
            </a:r>
            <a:r>
              <a:rPr lang="en-IE" b="1" dirty="0"/>
              <a:t> (</a:t>
            </a:r>
            <a:r>
              <a:rPr lang="en-IE" dirty="0" err="1"/>
              <a:t>androidx.core.view</a:t>
            </a:r>
            <a:r>
              <a:rPr lang="en-IE" b="1" dirty="0"/>
              <a:t>)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99C50-03F2-3149-AF16-A6D1035C318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21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75B0D-1615-3042-B060-7F3096DA0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Android KTX</a:t>
            </a:r>
            <a:endParaRPr lang="en-IE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7203E61-B21C-3E43-AA4D-7F1DB80D8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617835" cy="2430865"/>
          </a:xfrm>
        </p:spPr>
        <p:txBody>
          <a:bodyPr/>
          <a:lstStyle/>
          <a:p>
            <a:r>
              <a:rPr lang="en-IE" dirty="0"/>
              <a:t>This helper function converts a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n-IE" dirty="0"/>
              <a:t> to a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Bitmap</a:t>
            </a:r>
            <a:r>
              <a:rPr lang="en-IE" dirty="0"/>
              <a:t> object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Instead of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1A0D5E-CBAC-1C4F-B657-045940A50720}"/>
              </a:ext>
            </a:extLst>
          </p:cNvPr>
          <p:cNvSpPr/>
          <p:nvPr/>
        </p:nvSpPr>
        <p:spPr>
          <a:xfrm>
            <a:off x="522516" y="1353059"/>
            <a:ext cx="82694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fun </a:t>
            </a:r>
            <a:r>
              <a:rPr lang="en-IE" sz="1800" b="1" dirty="0" err="1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viewToBitmap</a:t>
            </a:r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(view: View) = </a:t>
            </a:r>
            <a:r>
              <a:rPr lang="en-IE" sz="1800" b="1" dirty="0" err="1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view.drawToBitmap</a:t>
            </a:r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1800" b="1" dirty="0">
              <a:solidFill>
                <a:srgbClr val="1946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F67AB1-2F4A-714A-BFD9-1C813C396263}"/>
              </a:ext>
            </a:extLst>
          </p:cNvPr>
          <p:cNvSpPr/>
          <p:nvPr/>
        </p:nvSpPr>
        <p:spPr>
          <a:xfrm>
            <a:off x="592182" y="2231892"/>
            <a:ext cx="88790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fun </a:t>
            </a:r>
            <a:r>
              <a:rPr lang="en-IE" sz="1800" b="1" dirty="0" err="1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viewToBitmap</a:t>
            </a:r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(view: View): Bitmap { </a:t>
            </a:r>
            <a:b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800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Create a new bitmap with the view info </a:t>
            </a:r>
            <a:b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val bitmap = </a:t>
            </a:r>
            <a:r>
              <a:rPr lang="en-IE" sz="1800" b="1" dirty="0" err="1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Bitmap.createBitmap</a:t>
            </a:r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800" b="1" dirty="0" err="1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view.width</a:t>
            </a:r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sz="1800" b="1" dirty="0" err="1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view.height</a:t>
            </a:r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															Bitmap.Config.ARGB_8888) </a:t>
            </a:r>
            <a:b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800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 Draw the view </a:t>
            </a:r>
            <a:r>
              <a:rPr lang="en-IE" sz="1800" dirty="0" err="1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pixes</a:t>
            </a:r>
            <a:r>
              <a:rPr lang="en-IE" sz="1800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into the bitmap </a:t>
            </a:r>
            <a:b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val canvas = Canvas(bitmap) </a:t>
            </a:r>
            <a:b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1800" b="1" dirty="0" err="1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view.draw</a:t>
            </a:r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(canvas) </a:t>
            </a:r>
            <a:b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bitmap </a:t>
            </a:r>
            <a:b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>
              <a:solidFill>
                <a:srgbClr val="1946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51527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000" b="1" dirty="0">
                <a:solidFill>
                  <a:srgbClr val="FF0000"/>
                </a:solidFill>
              </a:rPr>
              <a:t>Agenda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80630"/>
            <a:ext cx="8289105" cy="39964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Background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Extension Functions 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The KTX Library Packages</a:t>
            </a:r>
            <a:br>
              <a:rPr lang="en-IE" sz="2800" dirty="0">
                <a:solidFill>
                  <a:schemeClr val="tx1"/>
                </a:solidFill>
              </a:rPr>
            </a:br>
            <a:r>
              <a:rPr lang="en-IE" sz="2800" dirty="0">
                <a:solidFill>
                  <a:schemeClr val="tx1"/>
                </a:solidFill>
              </a:rPr>
              <a:t>(</a:t>
            </a:r>
            <a:r>
              <a:rPr lang="en-IE" sz="2800" b="1" dirty="0">
                <a:solidFill>
                  <a:srgbClr val="FF0000"/>
                </a:solidFill>
              </a:rPr>
              <a:t>Core</a:t>
            </a:r>
            <a:r>
              <a:rPr lang="en-IE" sz="2800" dirty="0">
                <a:solidFill>
                  <a:schemeClr val="tx1"/>
                </a:solidFill>
              </a:rPr>
              <a:t>, Fragment, Palette, SQLite, Collections)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KTX in our Case Study (Donation)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Android KTX</a:t>
            </a:r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22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7579782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ntroducing Android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References</a:t>
            </a:r>
            <a:endParaRPr dirty="0"/>
          </a:p>
        </p:txBody>
      </p:sp>
      <p:sp>
        <p:nvSpPr>
          <p:cNvPr id="161" name="Body"/>
          <p:cNvSpPr>
            <a:spLocks noGrp="1"/>
          </p:cNvSpPr>
          <p:nvPr>
            <p:ph type="subTitle" sz="quarter" idx="1"/>
          </p:nvPr>
        </p:nvSpPr>
        <p:spPr>
          <a:xfrm>
            <a:off x="401835" y="2645418"/>
            <a:ext cx="8591163" cy="20374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119188" indent="-1111250" algn="l"/>
            <a:r>
              <a:rPr lang="en-IE" sz="1476" dirty="0"/>
              <a:t>Sources: 	 </a:t>
            </a:r>
            <a:r>
              <a:rPr lang="en-IE" sz="1476" dirty="0">
                <a:hlinkClick r:id="rId2"/>
              </a:rPr>
              <a:t>https://www.raywenderlich.com/5576-android-ktx-tutorial-getting-started</a:t>
            </a:r>
            <a:endParaRPr lang="en-IE" sz="1476" dirty="0"/>
          </a:p>
          <a:p>
            <a:pPr marL="1119188" indent="-1111250" algn="l"/>
            <a:r>
              <a:rPr lang="en-IE" sz="1476" dirty="0"/>
              <a:t>	 </a:t>
            </a:r>
            <a:r>
              <a:rPr lang="en-IE" sz="1476" dirty="0">
                <a:hlinkClick r:id="rId3"/>
              </a:rPr>
              <a:t>https://blog.mindorks.com/android-ktx-android-development-with-kotlin</a:t>
            </a:r>
            <a:endParaRPr lang="en-IE" sz="1476" dirty="0"/>
          </a:p>
          <a:p>
            <a:pPr marL="1119188" indent="-1111250" algn="l"/>
            <a:r>
              <a:rPr lang="en-IE" sz="1476" dirty="0"/>
              <a:t>	 </a:t>
            </a:r>
            <a:r>
              <a:rPr lang="en-IE" sz="1476" dirty="0">
                <a:hlinkClick r:id="rId4"/>
              </a:rPr>
              <a:t>https://developer.android.com/kotlin/ktx</a:t>
            </a:r>
            <a:endParaRPr lang="en-IE" sz="1476" dirty="0"/>
          </a:p>
          <a:p>
            <a:pPr marL="1119188" indent="-1111250" algn="l"/>
            <a:r>
              <a:rPr lang="en-IE" sz="1476" dirty="0"/>
              <a:t>	 </a:t>
            </a:r>
            <a:r>
              <a:rPr lang="en-IE" sz="1476" dirty="0">
                <a:hlinkClick r:id="rId5"/>
              </a:rPr>
              <a:t>https://codinginfinite.com/android-ktx-example-android-ktx-core-ktx/</a:t>
            </a:r>
            <a:endParaRPr lang="en-IE" sz="1476" dirty="0"/>
          </a:p>
          <a:p>
            <a:pPr marL="1119188" indent="-1111250" algn="l"/>
            <a:endParaRPr lang="en-IE" sz="1476" dirty="0"/>
          </a:p>
          <a:p>
            <a:pPr marL="1119188" indent="-1111250" algn="l"/>
            <a:r>
              <a:rPr lang="en-IE" sz="1476" dirty="0"/>
              <a:t>	</a:t>
            </a:r>
          </a:p>
          <a:p>
            <a:pPr marL="1119188" indent="-1111250" algn="l"/>
            <a:br>
              <a:rPr lang="en-IE" sz="1476" dirty="0"/>
            </a:br>
            <a:endParaRPr lang="en-IE" sz="1476" dirty="0"/>
          </a:p>
          <a:p>
            <a:pPr marL="1119188" indent="-1111250" algn="l"/>
            <a:endParaRPr sz="147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12A63B-B287-4EBA-9101-C769DC4B17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3021" y="262975"/>
            <a:ext cx="2022359" cy="202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67806"/>
      </p:ext>
    </p:extLst>
  </p:cSld>
  <p:clrMapOvr>
    <a:masterClrMapping/>
  </p:clrMapOvr>
  <p:transition spd="med" advTm="833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EA231-6D6B-5147-A9A7-1A48939EB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Android KTX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390E6-CC43-F74C-B33A-47F17A8612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24</a:t>
            </a:fld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AB67AF-015B-2846-8B7A-3031844DF159}"/>
              </a:ext>
            </a:extLst>
          </p:cNvPr>
          <p:cNvSpPr/>
          <p:nvPr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264B2-EA08-474E-B2ED-8D8132085C7C}"/>
              </a:ext>
            </a:extLst>
          </p:cNvPr>
          <p:cNvSpPr/>
          <p:nvPr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292E7EAF-2823-F14B-8986-270C66A8F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80"/>
            <a:ext cx="9144000" cy="483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1328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000" dirty="0"/>
              <a:t>Agenda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80630"/>
            <a:ext cx="8289105" cy="39964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Background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Extension Functions 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The KTX Library Packages</a:t>
            </a:r>
            <a:br>
              <a:rPr lang="en-IE" sz="2800" dirty="0">
                <a:solidFill>
                  <a:schemeClr val="tx1"/>
                </a:solidFill>
              </a:rPr>
            </a:br>
            <a:r>
              <a:rPr lang="en-IE" sz="2800" dirty="0">
                <a:solidFill>
                  <a:schemeClr val="tx1"/>
                </a:solidFill>
              </a:rPr>
              <a:t>(Core, Fragment, Palette, SQLite, Collections)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KTX in our Case Study (Donation)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Android KTX</a:t>
            </a:r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505861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000" b="1" dirty="0">
                <a:solidFill>
                  <a:srgbClr val="FF0000"/>
                </a:solidFill>
              </a:rPr>
              <a:t>Agenda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80630"/>
            <a:ext cx="8289105" cy="39964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Background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Extension Functions 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The KTX Library Packages</a:t>
            </a:r>
            <a:br>
              <a:rPr lang="en-IE" sz="2800" dirty="0">
                <a:solidFill>
                  <a:schemeClr val="tx1"/>
                </a:solidFill>
              </a:rPr>
            </a:br>
            <a:r>
              <a:rPr lang="en-IE" sz="2800" dirty="0">
                <a:solidFill>
                  <a:schemeClr val="tx1"/>
                </a:solidFill>
              </a:rPr>
              <a:t>(</a:t>
            </a:r>
            <a:r>
              <a:rPr lang="en-IE" sz="2800" b="1" dirty="0">
                <a:solidFill>
                  <a:srgbClr val="FF0000"/>
                </a:solidFill>
              </a:rPr>
              <a:t>Core</a:t>
            </a:r>
            <a:r>
              <a:rPr lang="en-IE" sz="2800" dirty="0">
                <a:solidFill>
                  <a:schemeClr val="tx1"/>
                </a:solidFill>
              </a:rPr>
              <a:t>, Fragment, Palette, SQLite, Collections)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KTX in our Case Study (Donation)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Android KTX</a:t>
            </a:r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315015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C1AC-5671-1940-B59F-B8219696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456E1-66D5-1D4F-B990-E0A24BF16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286910" cy="4299943"/>
          </a:xfrm>
        </p:spPr>
        <p:txBody>
          <a:bodyPr/>
          <a:lstStyle/>
          <a:p>
            <a:r>
              <a:rPr lang="en-US" b="1" dirty="0"/>
              <a:t>Android KTX </a:t>
            </a:r>
            <a:r>
              <a:rPr lang="en-US" dirty="0"/>
              <a:t>is one of the new additions to the Android Jetpack family. </a:t>
            </a:r>
          </a:p>
          <a:p>
            <a:endParaRPr lang="en-US" dirty="0"/>
          </a:p>
          <a:p>
            <a:r>
              <a:rPr lang="en-US" dirty="0"/>
              <a:t>It’s a collection of Kotlin </a:t>
            </a:r>
            <a:r>
              <a:rPr lang="en-US" b="1" dirty="0"/>
              <a:t>extension functions </a:t>
            </a:r>
            <a:r>
              <a:rPr lang="en-US" dirty="0"/>
              <a:t>that enhances and give a Kotlin-</a:t>
            </a:r>
            <a:r>
              <a:rPr lang="en-US" dirty="0" err="1"/>
              <a:t>ish</a:t>
            </a:r>
            <a:r>
              <a:rPr lang="en-US" dirty="0"/>
              <a:t> touch to existing Android APIs.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KTX takes advantage of many of the new features in the Kotlin language to make all the old Java Android APIs feel like brand new.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FD353-C096-1C45-94CC-6652540DC22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5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26570-44BF-6D4C-95DA-2755FA3EA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Android KTX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524713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14A3-F279-634E-9375-69ADCA65C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Useful?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8FADF-A4D5-AA45-9059-D35300748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5" y="843558"/>
            <a:ext cx="8434955" cy="4299943"/>
          </a:xfrm>
        </p:spPr>
        <p:txBody>
          <a:bodyPr/>
          <a:lstStyle/>
          <a:p>
            <a:r>
              <a:rPr lang="en-IE" dirty="0"/>
              <a:t>It </a:t>
            </a:r>
            <a:r>
              <a:rPr lang="en-IE" b="1" i="1" dirty="0"/>
              <a:t>simplifies</a:t>
            </a:r>
            <a:r>
              <a:rPr lang="en-IE" dirty="0"/>
              <a:t> the developers interaction with Android APIs by using those new features of the Kotlin language (</a:t>
            </a:r>
            <a:r>
              <a:rPr lang="en-IE" i="1" dirty="0"/>
              <a:t>extension functions, lambdas, and named and default parameters</a:t>
            </a:r>
            <a:r>
              <a:rPr lang="en-IE" b="1" dirty="0"/>
              <a:t>)</a:t>
            </a:r>
          </a:p>
          <a:p>
            <a:endParaRPr lang="en-IE" b="1" dirty="0"/>
          </a:p>
          <a:p>
            <a:r>
              <a:rPr lang="en-IE" dirty="0"/>
              <a:t>For example… did you know that the class </a:t>
            </a:r>
            <a:r>
              <a:rPr lang="en-IE" b="1" dirty="0" err="1"/>
              <a:t>TextUtils</a:t>
            </a:r>
            <a:r>
              <a:rPr lang="en-IE" dirty="0"/>
              <a:t> has the methods </a:t>
            </a:r>
            <a:r>
              <a:rPr lang="en-IE" b="1" dirty="0" err="1"/>
              <a:t>isDigitsOnly</a:t>
            </a:r>
            <a:r>
              <a:rPr lang="en-IE" dirty="0"/>
              <a:t> and </a:t>
            </a:r>
            <a:r>
              <a:rPr lang="en-IE" b="1" dirty="0" err="1"/>
              <a:t>getTrimmedLength</a:t>
            </a:r>
            <a:endParaRPr lang="en-IE" b="1" dirty="0"/>
          </a:p>
          <a:p>
            <a:endParaRPr lang="en-IE" b="1" dirty="0"/>
          </a:p>
          <a:p>
            <a:r>
              <a:rPr lang="en-IE" dirty="0"/>
              <a:t>It helps you discover many features of the Android APIs like these that you did not previously know existed because they were buried under tons of utility classes or static methods.</a:t>
            </a:r>
            <a:endParaRPr lang="en-IE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50FCE-7782-B244-A4EF-CAD42E34AFE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6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349B0-2FB2-0143-ADB5-20E8C3284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Android KTX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1067343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14A3-F279-634E-9375-69ADCA65C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50FCE-7782-B244-A4EF-CAD42E34AFE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7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349B0-2FB2-0143-ADB5-20E8C3284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Android KTX</a:t>
            </a:r>
            <a:endParaRPr lang="en-IE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24088D-C514-544E-A667-FF7386D2A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57" y="855510"/>
            <a:ext cx="5176157" cy="396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207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14A3-F279-634E-9375-69ADCA65C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KTX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50FCE-7782-B244-A4EF-CAD42E34AFE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8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349B0-2FB2-0143-ADB5-20E8C3284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Android KTX</a:t>
            </a:r>
            <a:endParaRPr lang="en-IE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80D8A-F167-2243-A0A8-670413120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823" y="1009650"/>
            <a:ext cx="55880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5153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FC49-FDAE-E541-B258-B0E0CB26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Official Docs (</a:t>
            </a:r>
            <a:r>
              <a:rPr lang="en-US" sz="2000" dirty="0"/>
              <a:t>https://</a:t>
            </a:r>
            <a:r>
              <a:rPr lang="en-US" sz="2000" dirty="0" err="1"/>
              <a:t>developer.android.com</a:t>
            </a:r>
            <a:r>
              <a:rPr lang="en-US" sz="2000" dirty="0"/>
              <a:t>/</a:t>
            </a:r>
            <a:r>
              <a:rPr lang="en-US" sz="2000" dirty="0" err="1"/>
              <a:t>kotlin</a:t>
            </a:r>
            <a:r>
              <a:rPr lang="en-US" sz="2000" dirty="0"/>
              <a:t>/</a:t>
            </a:r>
            <a:r>
              <a:rPr lang="en-US" sz="2000" dirty="0" err="1"/>
              <a:t>ktx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D18D7-9873-7346-BBDA-36BB1546C64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9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22626-39A6-0C4D-ABC6-6524FDD9B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Android KTX</a:t>
            </a:r>
            <a:endParaRPr lang="en-IE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E8F682-6BB9-F840-88E6-B78F0422D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68" y="870727"/>
            <a:ext cx="8748464" cy="391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0633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25795</TotalTime>
  <Words>1419</Words>
  <Application>Microsoft Macintosh PowerPoint</Application>
  <PresentationFormat>On-screen Show (16:9)</PresentationFormat>
  <Paragraphs>175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Avenir Roman</vt:lpstr>
      <vt:lpstr>Calibri</vt:lpstr>
      <vt:lpstr>Courier New</vt:lpstr>
      <vt:lpstr>Helvetica</vt:lpstr>
      <vt:lpstr>Helvetica Light</vt:lpstr>
      <vt:lpstr>Helvetica Neue</vt:lpstr>
      <vt:lpstr>Helvetica Neue Light</vt:lpstr>
      <vt:lpstr>Helvetica Neue Medium</vt:lpstr>
      <vt:lpstr>Helvetica Neue UltraLight</vt:lpstr>
      <vt:lpstr>Wingdings</vt:lpstr>
      <vt:lpstr>White</vt:lpstr>
      <vt:lpstr>Mobile Application Development</vt:lpstr>
      <vt:lpstr>Introducing Android KTX Library  </vt:lpstr>
      <vt:lpstr>Agenda</vt:lpstr>
      <vt:lpstr>Agenda</vt:lpstr>
      <vt:lpstr>What is it?</vt:lpstr>
      <vt:lpstr>Why is it Useful?</vt:lpstr>
      <vt:lpstr>Java</vt:lpstr>
      <vt:lpstr>KTX</vt:lpstr>
      <vt:lpstr>Official Docs (https://developer.android.com/kotlin/ktx)</vt:lpstr>
      <vt:lpstr>Official Docs (https://developer.android.com/kotlin/ktx)</vt:lpstr>
      <vt:lpstr>Extension Functions</vt:lpstr>
      <vt:lpstr>Extension Functions</vt:lpstr>
      <vt:lpstr>Extension Functions</vt:lpstr>
      <vt:lpstr>Android KTX Packages</vt:lpstr>
      <vt:lpstr>Android KTX Packages</vt:lpstr>
      <vt:lpstr>Core KTX</vt:lpstr>
      <vt:lpstr>Core KTX</vt:lpstr>
      <vt:lpstr>Core KTX packages/libraries</vt:lpstr>
      <vt:lpstr>Core KTX packages/libraries</vt:lpstr>
      <vt:lpstr>Core KTX – bundleOf (androidx.core.os) </vt:lpstr>
      <vt:lpstr>Core KTX – drawToBitmap (androidx.core.view) </vt:lpstr>
      <vt:lpstr>Agenda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David Drohan</dc:creator>
  <cp:lastModifiedBy>David Drohan</cp:lastModifiedBy>
  <cp:revision>49</cp:revision>
  <dcterms:created xsi:type="dcterms:W3CDTF">2019-01-29T16:40:14Z</dcterms:created>
  <dcterms:modified xsi:type="dcterms:W3CDTF">2020-03-30T20:33:02Z</dcterms:modified>
</cp:coreProperties>
</file>