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45" r:id="rId4"/>
    <p:sldId id="510" r:id="rId5"/>
    <p:sldId id="479" r:id="rId6"/>
    <p:sldId id="462" r:id="rId7"/>
    <p:sldId id="503" r:id="rId8"/>
    <p:sldId id="514" r:id="rId9"/>
    <p:sldId id="303" r:id="rId10"/>
    <p:sldId id="502" r:id="rId11"/>
    <p:sldId id="506" r:id="rId12"/>
    <p:sldId id="515" r:id="rId13"/>
    <p:sldId id="516" r:id="rId14"/>
    <p:sldId id="518" r:id="rId15"/>
    <p:sldId id="520" r:id="rId16"/>
    <p:sldId id="517" r:id="rId17"/>
    <p:sldId id="519" r:id="rId18"/>
    <p:sldId id="521" r:id="rId19"/>
    <p:sldId id="522" r:id="rId20"/>
    <p:sldId id="523" r:id="rId21"/>
    <p:sldId id="524" r:id="rId22"/>
    <p:sldId id="512" r:id="rId23"/>
    <p:sldId id="513" r:id="rId24"/>
    <p:sldId id="511" r:id="rId25"/>
    <p:sldId id="447" r:id="rId26"/>
    <p:sldId id="446" r:id="rId27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7"/>
    <a:srgbClr val="194699"/>
    <a:srgbClr val="EDEDED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9"/>
    <p:restoredTop sz="90272"/>
  </p:normalViewPr>
  <p:slideViewPr>
    <p:cSldViewPr snapToGrid="0" snapToObjects="1">
      <p:cViewPr varScale="1">
        <p:scale>
          <a:sx n="112" d="100"/>
          <a:sy n="112" d="100"/>
        </p:scale>
        <p:origin x="208" y="75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things like 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Extension functions, Extension properties, Lambdas, Named parameters, Parameter default values and Coroutines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0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2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6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48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Recently Used Cache / </a:t>
            </a:r>
            <a:r>
              <a:rPr lang="en-IE" sz="1500" b="0" i="0" u="none" strike="noStrike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SparseArray</a:t>
            </a:r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 mapping longs to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919" y="3876885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ndorks.com/android-ktx-android-development-with-kotlin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raywenderlich.com/5576-android-ktx-tutorial-getting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sgarlin.github.io/zh-tw/kotlin/kotlin_vs_ktx.html" TargetMode="External"/><Relationship Id="rId5" Type="http://schemas.openxmlformats.org/officeDocument/2006/relationships/hyperlink" Target="https://codinginfinite.com/android-ktx-example-android-ktx-core-ktx/" TargetMode="External"/><Relationship Id="rId4" Type="http://schemas.openxmlformats.org/officeDocument/2006/relationships/hyperlink" Target="https://developer.android.com/kotlin/kt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KTX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The </a:t>
            </a:r>
            <a:r>
              <a:rPr lang="en-IE" b="1" dirty="0"/>
              <a:t>Fragment KTX </a:t>
            </a:r>
            <a:r>
              <a:rPr lang="en-IE" dirty="0"/>
              <a:t>module provides a number of extensions to simplify the fragment API. </a:t>
            </a:r>
          </a:p>
          <a:p>
            <a:endParaRPr lang="en-IE" dirty="0"/>
          </a:p>
          <a:p>
            <a:r>
              <a:rPr lang="en-IE" dirty="0"/>
              <a:t>To include this module, add the following to your app's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/>
              <a:t>file:</a:t>
            </a:r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21634FF-2670-9943-A2BA-7134DE7C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8" y="3095940"/>
            <a:ext cx="7456109" cy="12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35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KTX – </a:t>
            </a:r>
            <a:r>
              <a:rPr lang="en-IE" b="1" dirty="0" err="1"/>
              <a:t>findFragment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Find a 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IE" dirty="0"/>
              <a:t> associated with a 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This method will locate the 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Fragment</a:t>
            </a:r>
            <a:r>
              <a:rPr lang="en-IE" dirty="0"/>
              <a:t> associated with this 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IE" dirty="0"/>
              <a:t>. This is automatically populated for the 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IE" dirty="0"/>
              <a:t> returned by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Fragment.onCreateView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/>
              <a:t>and </a:t>
            </a:r>
            <a:r>
              <a:rPr lang="en-IE" u="sng" dirty="0"/>
              <a:t>its children</a:t>
            </a:r>
            <a:r>
              <a:rPr lang="en-IE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E62E1-396D-2440-B461-72C344E23043}"/>
              </a:ext>
            </a:extLst>
          </p:cNvPr>
          <p:cNvSpPr/>
          <p:nvPr/>
        </p:nvSpPr>
        <p:spPr>
          <a:xfrm>
            <a:off x="768181" y="3503889"/>
            <a:ext cx="6041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view.findFragment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9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KTX – </a:t>
            </a:r>
            <a:r>
              <a:rPr lang="en-IE" b="1" dirty="0"/>
              <a:t>commit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A helper function to simplify the </a:t>
            </a:r>
            <a:r>
              <a:rPr lang="en-IE" b="1" dirty="0"/>
              <a:t>fragment transaction</a:t>
            </a:r>
            <a:r>
              <a:rPr lang="en-IE" dirty="0"/>
              <a:t> process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Instead of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E62E1-396D-2440-B461-72C344E23043}"/>
              </a:ext>
            </a:extLst>
          </p:cNvPr>
          <p:cNvSpPr/>
          <p:nvPr/>
        </p:nvSpPr>
        <p:spPr>
          <a:xfrm>
            <a:off x="682924" y="1361578"/>
            <a:ext cx="8234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supportFragmentManager.commit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addToBackStack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("...")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replace(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R.id.fragment_container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MY_TAG)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69B07-CCFB-F640-B7EE-F2F65CB69BEF}"/>
              </a:ext>
            </a:extLst>
          </p:cNvPr>
          <p:cNvSpPr/>
          <p:nvPr/>
        </p:nvSpPr>
        <p:spPr>
          <a:xfrm>
            <a:off x="587124" y="3127575"/>
            <a:ext cx="82346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supportFragmentManager</a:t>
            </a:r>
            <a:endParaRPr lang="en-IE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addToBackStack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("...")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.replace(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R.id.fragment_container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MY_TAG)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.commit()</a:t>
            </a:r>
            <a:endParaRPr lang="en-IE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295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b="1" i="1" dirty="0"/>
              <a:t>SQLite KTX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simplify database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40" y="369677"/>
            <a:ext cx="4002312" cy="40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6847"/>
      </p:ext>
    </p:extLst>
  </p:cSld>
  <p:clrMapOvr>
    <a:masterClrMapping/>
  </p:clrMapOvr>
  <p:transition spd="med" advTm="528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KTX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provides a number of extensions to simplify the fragment API.</a:t>
            </a:r>
          </a:p>
          <a:p>
            <a:endParaRPr lang="en-IE" dirty="0"/>
          </a:p>
          <a:p>
            <a:r>
              <a:rPr lang="en-IE" dirty="0"/>
              <a:t>wraps SQL-related code in transactions, eliminating a lot of boilerplate code. </a:t>
            </a:r>
          </a:p>
          <a:p>
            <a:endParaRPr lang="en-IE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68774F-606E-5A47-836C-9AC04B5D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3" y="2756444"/>
            <a:ext cx="6853360" cy="12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23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KTX – </a:t>
            </a:r>
            <a:r>
              <a:rPr lang="en-IE" b="1" dirty="0"/>
              <a:t>transaction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A helper function to simplify the </a:t>
            </a:r>
            <a:r>
              <a:rPr lang="en-IE" b="1" dirty="0"/>
              <a:t>database transaction</a:t>
            </a:r>
            <a:r>
              <a:rPr lang="en-IE" dirty="0"/>
              <a:t> process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Instead of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E62E1-396D-2440-B461-72C344E23043}"/>
              </a:ext>
            </a:extLst>
          </p:cNvPr>
          <p:cNvSpPr/>
          <p:nvPr/>
        </p:nvSpPr>
        <p:spPr>
          <a:xfrm>
            <a:off x="1484113" y="1544010"/>
            <a:ext cx="483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db.transaction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// insert data }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69B07-CCFB-F640-B7EE-F2F65CB69BEF}"/>
              </a:ext>
            </a:extLst>
          </p:cNvPr>
          <p:cNvSpPr/>
          <p:nvPr/>
        </p:nvSpPr>
        <p:spPr>
          <a:xfrm>
            <a:off x="1484113" y="2599936"/>
            <a:ext cx="5204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db.beginTransaction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insert data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db.setTransactionSuccessful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db.endTransaction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1574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b="1" i="1" dirty="0"/>
              <a:t>Collections KTX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helper functions for the collections </a:t>
            </a:r>
            <a:r>
              <a:rPr lang="en-IE" dirty="0" err="1"/>
              <a:t>api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40" y="369677"/>
            <a:ext cx="4002312" cy="40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76957"/>
      </p:ext>
    </p:extLst>
  </p:cSld>
  <p:clrMapOvr>
    <a:masterClrMapping/>
  </p:clrMapOvr>
  <p:transition spd="med" advTm="528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KTX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provides utility functions for working with Android's memory-efficient collection libraries, including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ArrayMap</a:t>
            </a:r>
            <a:r>
              <a:rPr lang="en-IE" dirty="0"/>
              <a:t>,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LongParseArray</a:t>
            </a:r>
            <a:r>
              <a:rPr lang="en-IE" dirty="0"/>
              <a:t>,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LruCache</a:t>
            </a:r>
            <a:r>
              <a:rPr lang="en-IE" dirty="0"/>
              <a:t>, and others.</a:t>
            </a:r>
          </a:p>
          <a:p>
            <a:endParaRPr lang="en-IE" dirty="0"/>
          </a:p>
          <a:p>
            <a:endParaRPr lang="en-US" dirty="0"/>
          </a:p>
        </p:txBody>
      </p:sp>
      <p:pic>
        <p:nvPicPr>
          <p:cNvPr id="6" name="Picture 5" descr="A picture containing drawing, bird&#10;&#10;Description automatically generated">
            <a:extLst>
              <a:ext uri="{FF2B5EF4-FFF2-40B4-BE49-F238E27FC236}">
                <a16:creationId xmlns:a16="http://schemas.microsoft.com/office/drawing/2014/main" id="{B549EC15-BFC1-D940-8340-CB8244B72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9" y="2250670"/>
            <a:ext cx="7602021" cy="11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792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7203E61-B21C-3E43-AA4D-7F1DB80D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617835" cy="4299943"/>
          </a:xfrm>
        </p:spPr>
        <p:txBody>
          <a:bodyPr/>
          <a:lstStyle/>
          <a:p>
            <a:r>
              <a:rPr lang="en-IE" dirty="0"/>
              <a:t>takes advantage of Kotlin’s operator overloading to simplify collection concatenation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Instead of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E62E1-396D-2440-B461-72C344E23043}"/>
              </a:ext>
            </a:extLst>
          </p:cNvPr>
          <p:cNvSpPr/>
          <p:nvPr/>
        </p:nvSpPr>
        <p:spPr>
          <a:xfrm>
            <a:off x="768178" y="1779146"/>
            <a:ext cx="7872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Combine 2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ArraySets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1.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combined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arraySetOf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 +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arraySetOf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(4, 5, 6)</a:t>
            </a:r>
          </a:p>
          <a:p>
            <a:pPr algn="l"/>
            <a:endParaRPr lang="en-IE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Combine with numbers to create a new sets.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newArraySet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combined + 7 + 8</a:t>
            </a:r>
            <a:endParaRPr lang="en-US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KTX – </a:t>
            </a:r>
            <a:r>
              <a:rPr lang="en-US" sz="4400" b="1" dirty="0"/>
              <a:t>+</a:t>
            </a:r>
            <a:r>
              <a:rPr lang="en-US" dirty="0"/>
              <a:t> (</a:t>
            </a:r>
            <a:r>
              <a:rPr lang="en-IE" dirty="0"/>
              <a:t>concatenation)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27542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D103-9037-D14A-809E-B8F43C6447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A3D5-514D-424D-BF9D-9151355AD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F50CF-940E-B24E-BA06-C7320C92A912}"/>
              </a:ext>
            </a:extLst>
          </p:cNvPr>
          <p:cNvSpPr/>
          <p:nvPr/>
        </p:nvSpPr>
        <p:spPr>
          <a:xfrm>
            <a:off x="1162593" y="1084153"/>
            <a:ext cx="66228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Combine 2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ArraySets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1.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set1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arraySetOf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 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set2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arraySetOf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(4, 5, 6) 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combined =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arraySetOf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&lt;Int&gt;()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combined.addAll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(set1) </a:t>
            </a:r>
          </a:p>
          <a:p>
            <a:pPr algn="l"/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combined.addAll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(set2)</a:t>
            </a:r>
          </a:p>
          <a:p>
            <a:pPr algn="l"/>
            <a:endParaRPr lang="en-IE" sz="18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Combine with numbers to create a new sets.</a:t>
            </a:r>
          </a:p>
          <a:p>
            <a:pPr algn="l"/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newArraySet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combined</a:t>
            </a:r>
          </a:p>
          <a:p>
            <a:pPr algn="l"/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newArraySet.add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algn="l"/>
            <a:r>
              <a:rPr lang="en-IE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newArraySet.add</a:t>
            </a:r>
            <a:r>
              <a:rPr lang="en-IE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807BFF-8038-7A4C-BB25-5E926346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Collections KTX – </a:t>
            </a:r>
            <a:r>
              <a:rPr lang="en-US" sz="4400" b="1" dirty="0"/>
              <a:t>+</a:t>
            </a:r>
            <a:r>
              <a:rPr lang="en-US" dirty="0"/>
              <a:t> (</a:t>
            </a:r>
            <a:r>
              <a:rPr lang="en-IE" dirty="0"/>
              <a:t>concatenation)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463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1836" y="1306283"/>
            <a:ext cx="8340328" cy="2560313"/>
          </a:xfrm>
        </p:spPr>
        <p:txBody>
          <a:bodyPr>
            <a:normAutofit/>
          </a:bodyPr>
          <a:lstStyle/>
          <a:p>
            <a:r>
              <a:rPr lang="en-US" sz="3000" dirty="0"/>
              <a:t>Introducing</a:t>
            </a:r>
            <a:br>
              <a:rPr lang="en-US" sz="3000" dirty="0"/>
            </a:br>
            <a:r>
              <a:rPr lang="en-US" sz="3000" dirty="0"/>
              <a:t>Android KTX</a:t>
            </a:r>
            <a:br>
              <a:rPr lang="en-US" sz="3000" dirty="0"/>
            </a:br>
            <a:r>
              <a:rPr lang="en-US" sz="3000" dirty="0"/>
              <a:t>Library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6E547D-6B4B-1C40-A85C-E95E7E82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28" y="14161"/>
            <a:ext cx="3223710" cy="48527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D103-9037-D14A-809E-B8F43C6447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A3D5-514D-424D-BF9D-9151355AD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807BFF-8038-7A4C-BB25-5E926346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Android KTX Modules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C418F-5995-754B-A43C-55FF942E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74" y="879201"/>
            <a:ext cx="2640353" cy="3919274"/>
          </a:xfrm>
          <a:prstGeom prst="rect">
            <a:avLst/>
          </a:prstGeom>
        </p:spPr>
      </p:pic>
      <p:pic>
        <p:nvPicPr>
          <p:cNvPr id="13" name="Picture 12" descr="A picture containing knife, table, bird&#10;&#10;Description automatically generated">
            <a:extLst>
              <a:ext uri="{FF2B5EF4-FFF2-40B4-BE49-F238E27FC236}">
                <a16:creationId xmlns:a16="http://schemas.microsoft.com/office/drawing/2014/main" id="{517114DD-AC22-0D40-9A3D-AC7BF24EA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11" y="1797462"/>
            <a:ext cx="1828995" cy="10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35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D103-9037-D14A-809E-B8F43C6447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A3D5-514D-424D-BF9D-9151355AD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807BFF-8038-7A4C-BB25-5E926346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Android KTX Modules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C418F-5995-754B-A43C-55FF942E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74" y="879201"/>
            <a:ext cx="2640353" cy="3919274"/>
          </a:xfrm>
          <a:prstGeom prst="rect">
            <a:avLst/>
          </a:prstGeom>
        </p:spPr>
      </p:pic>
      <p:pic>
        <p:nvPicPr>
          <p:cNvPr id="13" name="Picture 12" descr="A picture containing knife, table, bird&#10;&#10;Description automatically generated">
            <a:extLst>
              <a:ext uri="{FF2B5EF4-FFF2-40B4-BE49-F238E27FC236}">
                <a16:creationId xmlns:a16="http://schemas.microsoft.com/office/drawing/2014/main" id="{517114DD-AC22-0D40-9A3D-AC7BF24EA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11" y="1797462"/>
            <a:ext cx="1828995" cy="103138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25B-CDC9-414E-8F44-9D2CC9AE2DED}"/>
              </a:ext>
            </a:extLst>
          </p:cNvPr>
          <p:cNvSpPr/>
          <p:nvPr/>
        </p:nvSpPr>
        <p:spPr>
          <a:xfrm>
            <a:off x="4704440" y="2110740"/>
            <a:ext cx="2027829" cy="438150"/>
          </a:xfrm>
          <a:prstGeom prst="roundRect">
            <a:avLst/>
          </a:prstGeom>
          <a:solidFill>
            <a:schemeClr val="accent1">
              <a:alpha val="52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06C44D-8A1A-B947-A147-536002F43AF3}"/>
              </a:ext>
            </a:extLst>
          </p:cNvPr>
          <p:cNvSpPr/>
          <p:nvPr/>
        </p:nvSpPr>
        <p:spPr>
          <a:xfrm>
            <a:off x="1027790" y="762740"/>
            <a:ext cx="2869840" cy="1134640"/>
          </a:xfrm>
          <a:prstGeom prst="roundRect">
            <a:avLst/>
          </a:prstGeom>
          <a:solidFill>
            <a:srgbClr val="FF0000">
              <a:alpha val="5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798052-988C-8248-90B6-A00DBA8C890A}"/>
              </a:ext>
            </a:extLst>
          </p:cNvPr>
          <p:cNvSpPr/>
          <p:nvPr/>
        </p:nvSpPr>
        <p:spPr>
          <a:xfrm>
            <a:off x="1027791" y="3760320"/>
            <a:ext cx="2869840" cy="484055"/>
          </a:xfrm>
          <a:prstGeom prst="roundRect">
            <a:avLst/>
          </a:prstGeom>
          <a:solidFill>
            <a:srgbClr val="FF0000">
              <a:alpha val="5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55045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2C6F-BD83-5F45-A1DF-E128044319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5D6E-D655-E147-A5F2-F6ACBD66D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ED0755-0F6A-0542-BB02-2C3C37FA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5"/>
            <a:ext cx="9144000" cy="48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53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B5FB3-EDA9-0541-9C2A-63841B693A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BA24-1329-084C-946E-897B749B5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28E6F2-AF98-5B4A-9242-F3F6ABBAD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2" y="44603"/>
            <a:ext cx="8555267" cy="4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851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The KTX Library Packages</a:t>
            </a:r>
            <a:br>
              <a:rPr lang="en-IE" sz="2800" dirty="0">
                <a:solidFill>
                  <a:schemeClr val="tx1"/>
                </a:solidFill>
              </a:rPr>
            </a:br>
            <a:r>
              <a:rPr lang="en-IE" sz="2800" dirty="0">
                <a:solidFill>
                  <a:schemeClr val="tx1"/>
                </a:solidFill>
              </a:rPr>
              <a:t>(Core, </a:t>
            </a:r>
            <a:r>
              <a:rPr lang="en-IE" sz="2800" b="1" dirty="0">
                <a:solidFill>
                  <a:srgbClr val="FF0000"/>
                </a:solidFill>
              </a:rPr>
              <a:t>Fragment, Palette, SQLite, Collections</a:t>
            </a:r>
            <a:r>
              <a:rPr lang="en-IE" sz="28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336603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 </a:t>
            </a:r>
            <a:r>
              <a:rPr lang="en-IE" sz="1476" dirty="0">
                <a:hlinkClick r:id="rId2"/>
              </a:rPr>
              <a:t>https://www.raywenderlich.com/5576-android-ktx-tutorial-getting-started</a:t>
            </a:r>
            <a:endParaRPr lang="en-IE" sz="1476" dirty="0"/>
          </a:p>
          <a:p>
            <a:pPr marL="1119188" indent="-1111250" algn="l"/>
            <a:r>
              <a:rPr lang="en-IE" sz="1476" dirty="0"/>
              <a:t>	 </a:t>
            </a:r>
            <a:r>
              <a:rPr lang="en-IE" sz="1476" dirty="0">
                <a:hlinkClick r:id="rId3"/>
              </a:rPr>
              <a:t>https://blog.mindorks.com/android-ktx-android-development-with-kotlin</a:t>
            </a:r>
            <a:endParaRPr lang="en-IE" sz="1476" dirty="0"/>
          </a:p>
          <a:p>
            <a:pPr marL="1119188" indent="-1111250" algn="l"/>
            <a:r>
              <a:rPr lang="en-IE" sz="1476" dirty="0"/>
              <a:t>	 </a:t>
            </a:r>
            <a:r>
              <a:rPr lang="en-IE" sz="1476" dirty="0">
                <a:hlinkClick r:id="rId4"/>
              </a:rPr>
              <a:t>https://developer.android.com/kotlin/ktx</a:t>
            </a:r>
            <a:endParaRPr lang="en-IE" sz="1476" dirty="0"/>
          </a:p>
          <a:p>
            <a:pPr marL="1119188" indent="-1111250" algn="l"/>
            <a:r>
              <a:rPr lang="en-IE" sz="1476" dirty="0"/>
              <a:t>	 </a:t>
            </a:r>
            <a:r>
              <a:rPr lang="en-IE" sz="1476" dirty="0">
                <a:hlinkClick r:id="rId5"/>
              </a:rPr>
              <a:t>https://codinginfinite.com/android-ktx-example-android-ktx-core-ktx/</a:t>
            </a:r>
            <a:endParaRPr lang="en-IE" sz="1476" dirty="0"/>
          </a:p>
          <a:p>
            <a:pPr marL="1119188" indent="-1111250" algn="l"/>
            <a:r>
              <a:rPr lang="en-IE" sz="1476" dirty="0"/>
              <a:t>	 </a:t>
            </a:r>
            <a:r>
              <a:rPr lang="en-IE" sz="1476" dirty="0">
                <a:hlinkClick r:id="rId6"/>
              </a:rPr>
              <a:t>https://ansgarlin.github.io/zh-tw/kotlin/kotlin_vs_ktx.html</a:t>
            </a:r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</a:p>
          <a:p>
            <a:pPr marL="1119188" indent="-1111250" algn="l"/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021" y="262975"/>
            <a:ext cx="2022359" cy="20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The KTX Library Packages</a:t>
            </a:r>
            <a:br>
              <a:rPr lang="en-IE" sz="2800" dirty="0">
                <a:solidFill>
                  <a:schemeClr val="tx1"/>
                </a:solidFill>
              </a:rPr>
            </a:br>
            <a:r>
              <a:rPr lang="en-IE" sz="2800" dirty="0">
                <a:solidFill>
                  <a:schemeClr val="tx1"/>
                </a:solidFill>
              </a:rPr>
              <a:t>(Core, Fragment, Palette, SQLite, Collections)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The KTX Library Packages</a:t>
            </a:r>
            <a:br>
              <a:rPr lang="en-IE" sz="2800" dirty="0">
                <a:solidFill>
                  <a:schemeClr val="tx1"/>
                </a:solidFill>
              </a:rPr>
            </a:br>
            <a:r>
              <a:rPr lang="en-IE" sz="2800" dirty="0">
                <a:solidFill>
                  <a:schemeClr val="tx1"/>
                </a:solidFill>
              </a:rPr>
              <a:t>(Core, </a:t>
            </a:r>
            <a:r>
              <a:rPr lang="en-IE" sz="2800" b="1" dirty="0">
                <a:solidFill>
                  <a:srgbClr val="FF0000"/>
                </a:solidFill>
              </a:rPr>
              <a:t>Fragment, Palette, SQLite, Collections</a:t>
            </a:r>
            <a:r>
              <a:rPr lang="en-IE" sz="28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KTX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Android KTX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23307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5" y="843558"/>
            <a:ext cx="8487207" cy="4299943"/>
          </a:xfrm>
        </p:spPr>
        <p:txBody>
          <a:bodyPr/>
          <a:lstStyle/>
          <a:p>
            <a:r>
              <a:rPr lang="en-US" sz="2800" dirty="0"/>
              <a:t>new addition to the Android Jetpack family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collection of Kotlin </a:t>
            </a:r>
            <a:r>
              <a:rPr lang="en-US" sz="2800" b="1" dirty="0"/>
              <a:t>extension functions </a:t>
            </a:r>
            <a:r>
              <a:rPr lang="en-US" sz="2800" dirty="0"/>
              <a:t>that enhances existing Android APIs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takes advantage of many of the new features in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24713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Docs (</a:t>
            </a:r>
            <a:r>
              <a:rPr lang="en-US" sz="2000" dirty="0"/>
              <a:t>https://</a:t>
            </a:r>
            <a:r>
              <a:rPr lang="en-US" sz="2000" dirty="0" err="1"/>
              <a:t>developer.android.com</a:t>
            </a:r>
            <a:r>
              <a:rPr lang="en-US" sz="2000" dirty="0"/>
              <a:t>/</a:t>
            </a:r>
            <a:r>
              <a:rPr lang="en-US" sz="2000" dirty="0" err="1"/>
              <a:t>kotlin</a:t>
            </a:r>
            <a:r>
              <a:rPr lang="en-US" sz="2000" dirty="0"/>
              <a:t>/</a:t>
            </a:r>
            <a:r>
              <a:rPr lang="en-US" sz="2000" dirty="0" err="1"/>
              <a:t>ktx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8F682-6BB9-F840-88E6-B78F0422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870727"/>
            <a:ext cx="8748464" cy="39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6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FC5A-2343-D046-B1A6-F12260A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KTX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D4A7-ECD3-5C43-9316-8E607F5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US" dirty="0"/>
              <a:t>The KTX toolset is broken up into a number of different packages, so that you can import only the ones you need into your app project:</a:t>
            </a:r>
          </a:p>
          <a:p>
            <a:pPr lvl="1"/>
            <a:r>
              <a:rPr lang="en-US" b="1" dirty="0"/>
              <a:t>Core KTX</a:t>
            </a:r>
            <a:r>
              <a:rPr lang="en-US" dirty="0"/>
              <a:t>: </a:t>
            </a:r>
            <a:r>
              <a:rPr lang="en-US" sz="2200" dirty="0"/>
              <a:t>for use with framework APIs such as Toasts, Spans, and Menus</a:t>
            </a:r>
          </a:p>
          <a:p>
            <a:pPr lvl="1"/>
            <a:r>
              <a:rPr lang="en-US" b="1" dirty="0"/>
              <a:t>Fragment KTX</a:t>
            </a:r>
            <a:r>
              <a:rPr lang="en-US" dirty="0"/>
              <a:t>: </a:t>
            </a:r>
            <a:r>
              <a:rPr lang="en-US" sz="2200" dirty="0"/>
              <a:t>simplifies Fragment transactions</a:t>
            </a:r>
          </a:p>
          <a:p>
            <a:pPr lvl="1"/>
            <a:r>
              <a:rPr lang="en-US" b="1" dirty="0"/>
              <a:t>Palette KTX</a:t>
            </a:r>
            <a:r>
              <a:rPr lang="en-US" dirty="0"/>
              <a:t>: </a:t>
            </a:r>
            <a:r>
              <a:rPr lang="en-US" sz="2200" dirty="0"/>
              <a:t>for working with color palette APIs</a:t>
            </a:r>
          </a:p>
          <a:p>
            <a:pPr lvl="1"/>
            <a:r>
              <a:rPr lang="en-US" b="1" dirty="0"/>
              <a:t>SQLite KTX</a:t>
            </a:r>
            <a:r>
              <a:rPr lang="en-US" dirty="0"/>
              <a:t>: </a:t>
            </a:r>
            <a:r>
              <a:rPr lang="en-US" sz="2200" dirty="0"/>
              <a:t>simplifies SQLite database transactions</a:t>
            </a:r>
          </a:p>
          <a:p>
            <a:pPr lvl="1"/>
            <a:r>
              <a:rPr lang="en-US" b="1" dirty="0"/>
              <a:t>Collections KTX</a:t>
            </a:r>
            <a:r>
              <a:rPr lang="en-US" dirty="0"/>
              <a:t>: </a:t>
            </a:r>
            <a:r>
              <a:rPr lang="en-US" sz="2200" dirty="0"/>
              <a:t>for use with collection APIs</a:t>
            </a:r>
          </a:p>
          <a:p>
            <a:pPr lvl="1"/>
            <a:r>
              <a:rPr lang="en-US" b="1" dirty="0"/>
              <a:t>Navigation KTX</a:t>
            </a:r>
            <a:r>
              <a:rPr lang="en-US" dirty="0"/>
              <a:t>: </a:t>
            </a:r>
            <a:r>
              <a:rPr lang="en-US" sz="2200" dirty="0"/>
              <a:t>for use with Jetpack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64A0-73DC-1749-AAE3-ADBD7D1BAC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077C-84DD-CC4E-91A8-0B9BED52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19800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FC5A-2343-D046-B1A6-F12260A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KTX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D4A7-ECD3-5C43-9316-8E607F58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US" dirty="0"/>
              <a:t>The KTX toolset is broken up into a number of different packages, so that you can import only the ones you need into your app project:</a:t>
            </a:r>
          </a:p>
          <a:p>
            <a:pPr lvl="1"/>
            <a:r>
              <a:rPr lang="en-US" b="1" dirty="0"/>
              <a:t>Core KTX</a:t>
            </a:r>
            <a:r>
              <a:rPr lang="en-US" dirty="0"/>
              <a:t>: </a:t>
            </a:r>
            <a:r>
              <a:rPr lang="en-US" sz="2200" dirty="0"/>
              <a:t>for use with framework APIs such as Toasts, Spans, and Menus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Fragment KTX: </a:t>
            </a:r>
            <a:r>
              <a:rPr lang="en-US" sz="2200" b="1" dirty="0">
                <a:solidFill>
                  <a:srgbClr val="FF0000"/>
                </a:solidFill>
              </a:rPr>
              <a:t>simplifies Fragment transactions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Palette KTX: </a:t>
            </a:r>
            <a:r>
              <a:rPr lang="en-US" sz="2200" dirty="0">
                <a:solidFill>
                  <a:schemeClr val="tx1"/>
                </a:solidFill>
              </a:rPr>
              <a:t>for working with color palette APIs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SQLite KTX: </a:t>
            </a:r>
            <a:r>
              <a:rPr lang="en-US" sz="2200" b="1" dirty="0">
                <a:solidFill>
                  <a:srgbClr val="FF0000"/>
                </a:solidFill>
              </a:rPr>
              <a:t>simplifies SQLite database transactions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Collections KTX: </a:t>
            </a:r>
            <a:r>
              <a:rPr lang="en-US" sz="2200" b="1" dirty="0">
                <a:solidFill>
                  <a:srgbClr val="FF0000"/>
                </a:solidFill>
              </a:rPr>
              <a:t>for use with collection APIs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Navigation KTX: </a:t>
            </a:r>
            <a:r>
              <a:rPr lang="en-US" sz="2200" dirty="0">
                <a:solidFill>
                  <a:schemeClr val="tx1"/>
                </a:solidFill>
              </a:rPr>
              <a:t>for use with Jetpack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64A0-73DC-1749-AAE3-ADBD7D1BAC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077C-84DD-CC4E-91A8-0B9BED52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Android KTX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41644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b="1" i="1" dirty="0"/>
              <a:t>Fragment KTX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simplify the fragment </a:t>
            </a:r>
            <a:r>
              <a:rPr lang="en-IE" dirty="0" err="1"/>
              <a:t>api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40" y="369677"/>
            <a:ext cx="4002312" cy="40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8138"/>
      </p:ext>
    </p:extLst>
  </p:cSld>
  <p:clrMapOvr>
    <a:masterClrMapping/>
  </p:clrMapOvr>
  <p:transition spd="med" advTm="528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26759</TotalTime>
  <Words>893</Words>
  <Application>Microsoft Macintosh PowerPoint</Application>
  <PresentationFormat>On-screen Show (16:9)</PresentationFormat>
  <Paragraphs>170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Android KTX Library  </vt:lpstr>
      <vt:lpstr>Agenda</vt:lpstr>
      <vt:lpstr>Agenda</vt:lpstr>
      <vt:lpstr>Recap</vt:lpstr>
      <vt:lpstr>Official Docs (https://developer.android.com/kotlin/ktx)</vt:lpstr>
      <vt:lpstr>Android KTX Packages</vt:lpstr>
      <vt:lpstr>Android KTX Packages</vt:lpstr>
      <vt:lpstr>Fragment KTX</vt:lpstr>
      <vt:lpstr>Fragment KTX</vt:lpstr>
      <vt:lpstr>Fragment KTX – findFragment</vt:lpstr>
      <vt:lpstr>Fragment KTX – commit</vt:lpstr>
      <vt:lpstr>SQLite KTX</vt:lpstr>
      <vt:lpstr>SQLite KTX</vt:lpstr>
      <vt:lpstr>Fragment KTX – transaction</vt:lpstr>
      <vt:lpstr>Collections KTX</vt:lpstr>
      <vt:lpstr>Collections KTX</vt:lpstr>
      <vt:lpstr>Collections KTX – + (concatenation)</vt:lpstr>
      <vt:lpstr>Collections KTX – + (concatenation)</vt:lpstr>
      <vt:lpstr>Android KTX Modules</vt:lpstr>
      <vt:lpstr>Android KTX Modules</vt:lpstr>
      <vt:lpstr>PowerPoint Presentation</vt:lpstr>
      <vt:lpstr>PowerPoint Presentation</vt:lpstr>
      <vt:lpstr>Agenda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66</cp:revision>
  <dcterms:created xsi:type="dcterms:W3CDTF">2019-01-29T16:40:14Z</dcterms:created>
  <dcterms:modified xsi:type="dcterms:W3CDTF">2020-03-31T12:40:24Z</dcterms:modified>
</cp:coreProperties>
</file>