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56" r:id="rId2"/>
    <p:sldId id="518" r:id="rId3"/>
    <p:sldId id="457" r:id="rId4"/>
    <p:sldId id="645" r:id="rId5"/>
    <p:sldId id="646" r:id="rId6"/>
    <p:sldId id="647" r:id="rId7"/>
    <p:sldId id="648" r:id="rId8"/>
    <p:sldId id="440" r:id="rId9"/>
    <p:sldId id="441" r:id="rId10"/>
    <p:sldId id="447" r:id="rId11"/>
    <p:sldId id="446" r:id="rId12"/>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3"/>
    <a:srgbClr val="0E9647"/>
    <a:srgbClr val="04BCD5"/>
    <a:srgbClr val="EDEDED"/>
    <a:srgbClr val="194699"/>
    <a:srgbClr val="FDE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p:restoredTop sz="90239"/>
  </p:normalViewPr>
  <p:slideViewPr>
    <p:cSldViewPr snapToGrid="0" snapToObjects="1">
      <p:cViewPr varScale="1">
        <p:scale>
          <a:sx n="271" d="100"/>
          <a:sy n="271" d="100"/>
        </p:scale>
        <p:origin x="192" y="28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11/6/19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3</a:t>
            </a:fld>
            <a:endParaRPr lang="en-US"/>
          </a:p>
        </p:txBody>
      </p:sp>
    </p:spTree>
    <p:extLst>
      <p:ext uri="{BB962C8B-B14F-4D97-AF65-F5344CB8AC3E}">
        <p14:creationId xmlns:p14="http://schemas.microsoft.com/office/powerpoint/2010/main" val="286280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4</a:t>
            </a:fld>
            <a:endParaRPr lang="en-US"/>
          </a:p>
        </p:txBody>
      </p:sp>
    </p:spTree>
    <p:extLst>
      <p:ext uri="{BB962C8B-B14F-4D97-AF65-F5344CB8AC3E}">
        <p14:creationId xmlns:p14="http://schemas.microsoft.com/office/powerpoint/2010/main" val="283922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5</a:t>
            </a:fld>
            <a:endParaRPr lang="en-US"/>
          </a:p>
        </p:txBody>
      </p:sp>
    </p:spTree>
    <p:extLst>
      <p:ext uri="{BB962C8B-B14F-4D97-AF65-F5344CB8AC3E}">
        <p14:creationId xmlns:p14="http://schemas.microsoft.com/office/powerpoint/2010/main" val="5795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6</a:t>
            </a:fld>
            <a:endParaRPr lang="en-US"/>
          </a:p>
        </p:txBody>
      </p:sp>
    </p:spTree>
    <p:extLst>
      <p:ext uri="{BB962C8B-B14F-4D97-AF65-F5344CB8AC3E}">
        <p14:creationId xmlns:p14="http://schemas.microsoft.com/office/powerpoint/2010/main" val="407921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027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2376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FA10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lvl1pPr>
              <a:defRPr b="1">
                <a:solidFill>
                  <a:srgbClr val="C00000"/>
                </a:solidFill>
              </a:defRPr>
            </a:lvl1pPr>
          </a:lstStyle>
          <a:p>
            <a:pPr lvl="0">
              <a:defRPr sz="1800"/>
            </a:pPr>
            <a:r>
              <a:rPr sz="2775" dirty="0"/>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Firebase Database</a:t>
            </a:r>
            <a:endParaRPr lang="en-IE"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2468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a:spLocks noGrp="1"/>
          </p:cNvSpPr>
          <p:nvPr>
            <p:ph type="body" idx="1"/>
          </p:nvPr>
        </p:nvSpPr>
        <p:spPr>
          <a:xfrm>
            <a:off x="625078" y="468808"/>
            <a:ext cx="7884914" cy="41991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17239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FA10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70113"/>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Firebase Database</a:t>
            </a:r>
            <a:endParaRPr lang="en-IE" dirty="0"/>
          </a:p>
        </p:txBody>
      </p:sp>
      <p:pic>
        <p:nvPicPr>
          <p:cNvPr id="12" name="Picture 11">
            <a:extLst>
              <a:ext uri="{FF2B5EF4-FFF2-40B4-BE49-F238E27FC236}">
                <a16:creationId xmlns:a16="http://schemas.microsoft.com/office/drawing/2014/main" id="{3D68A579-84BA-F04C-8519-78595B3C4A4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513736" y="111367"/>
            <a:ext cx="469456" cy="4694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chemeClr val="accent2"/>
        </a:buClr>
        <a:buSzPct val="100000"/>
        <a:buFont typeface="Wingdings" pitchFamily="2" charset="2"/>
        <a:buChar char="q"/>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github.com/firebase/quickstart-android" TargetMode="External"/><Relationship Id="rId4" Type="http://schemas.openxmlformats.org/officeDocument/2006/relationships/hyperlink" Target="https://firebase.google.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ga-IE" sz="2400" dirty="0"/>
              <a:t>Mobile Application </a:t>
            </a:r>
            <a:r>
              <a:rPr sz="2400" dirty="0"/>
              <a:t>Development</a:t>
            </a:r>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dirty="0"/>
              <a:t>References</a:t>
            </a:r>
            <a:endParaRPr dirty="0"/>
          </a:p>
        </p:txBody>
      </p:sp>
      <p:sp>
        <p:nvSpPr>
          <p:cNvPr id="161" name="Body"/>
          <p:cNvSpPr>
            <a:spLocks noGrp="1"/>
          </p:cNvSpPr>
          <p:nvPr>
            <p:ph type="subTitle" sz="quarter" idx="1"/>
          </p:nvPr>
        </p:nvSpPr>
        <p:spPr>
          <a:xfrm>
            <a:off x="1850881" y="2654128"/>
            <a:ext cx="7197324" cy="2037417"/>
          </a:xfrm>
          <a:prstGeom prst="rect">
            <a:avLst/>
          </a:prstGeom>
        </p:spPr>
        <p:txBody>
          <a:bodyPr>
            <a:normAutofit fontScale="77500" lnSpcReduction="20000"/>
          </a:bodyPr>
          <a:lstStyle/>
          <a:p>
            <a:pPr marL="1119188" indent="-1111250" algn="l"/>
            <a:r>
              <a:rPr lang="en-IE" sz="2800" dirty="0">
                <a:hlinkClick r:id="rId3"/>
              </a:rPr>
              <a:t>https://console.firebase.google.com/</a:t>
            </a:r>
            <a:endParaRPr lang="en-IE" sz="2800" dirty="0"/>
          </a:p>
          <a:p>
            <a:pPr marL="1119188" indent="-1111250" algn="l"/>
            <a:r>
              <a:rPr lang="en-IE" sz="2800" dirty="0">
                <a:hlinkClick r:id="rId4"/>
              </a:rPr>
              <a:t>https://firebase.google.com/</a:t>
            </a:r>
            <a:endParaRPr lang="en-IE" sz="2800" dirty="0"/>
          </a:p>
          <a:p>
            <a:pPr marL="1119188" indent="-1111250" algn="l"/>
            <a:r>
              <a:rPr lang="en-IE" sz="2800" dirty="0">
                <a:hlinkClick r:id="rId5"/>
              </a:rPr>
              <a:t>https://github.com/firebase/quickstart-android</a:t>
            </a:r>
            <a:endParaRPr lang="en-IE" sz="2800" dirty="0"/>
          </a:p>
          <a:p>
            <a:pPr marL="1119188" indent="-1111250" algn="l"/>
            <a:endParaRPr lang="en-IE" sz="2800" dirty="0"/>
          </a:p>
          <a:p>
            <a:pPr marL="1119188" indent="-1111250" algn="l"/>
            <a:r>
              <a:rPr lang="en-IE" sz="2800" dirty="0"/>
              <a:t>	</a:t>
            </a:r>
          </a:p>
          <a:p>
            <a:pPr marL="1119188" indent="-1111250" algn="l"/>
            <a:br>
              <a:rPr lang="en-IE" sz="2800" dirty="0"/>
            </a:br>
            <a:endParaRPr lang="en-IE" sz="2800" dirty="0"/>
          </a:p>
          <a:p>
            <a:pPr marL="1119188" indent="-1111250" algn="l"/>
            <a:endParaRPr sz="2800" dirty="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986567806"/>
      </p:ext>
    </p:extLst>
  </p:cSld>
  <p:clrMapOvr>
    <a:masterClrMapping/>
  </p:clrMapOvr>
  <p:transition spd="med" advTm="833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a:t>Firebase Database</a:t>
            </a:r>
            <a:endParaRPr lang="en-IE" dirty="0"/>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6234132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IE"/>
              <a:t>Firebase Database</a:t>
            </a:r>
            <a:endParaRPr lang="en-IE" dirty="0"/>
          </a:p>
        </p:txBody>
      </p:sp>
      <p:sp>
        <p:nvSpPr>
          <p:cNvPr id="6" name="Rectangle 4"/>
          <p:cNvSpPr txBox="1">
            <a:spLocks noChangeArrowheads="1"/>
          </p:cNvSpPr>
          <p:nvPr/>
        </p:nvSpPr>
        <p:spPr>
          <a:xfrm>
            <a:off x="1218523" y="1129342"/>
            <a:ext cx="6514769" cy="923274"/>
          </a:xfrm>
          <a:prstGeom prst="rect">
            <a:avLst/>
          </a:prstGeom>
        </p:spPr>
        <p:txBody>
          <a:bodyPr vert="horz" lIns="81623" tIns="40811" rIns="81623" bIns="40811" anchor="t">
            <a:noAutofit/>
          </a:bodyPr>
          <a:lstStyle/>
          <a:p>
            <a:pPr>
              <a:spcBef>
                <a:spcPct val="0"/>
              </a:spcBef>
              <a:defRPr/>
            </a:pPr>
            <a:r>
              <a:rPr lang="en-IE" sz="4275" b="1" spc="-89" dirty="0">
                <a:solidFill>
                  <a:srgbClr val="008000"/>
                </a:solidFill>
                <a:latin typeface="+mj-lt"/>
                <a:ea typeface="+mj-ea"/>
                <a:cs typeface="+mj-cs"/>
              </a:rPr>
              <a:t>Firebase Realtime Database</a:t>
            </a:r>
            <a:endParaRPr lang="en-US" sz="4275" b="1" spc="-89" dirty="0">
              <a:solidFill>
                <a:srgbClr val="008000"/>
              </a:solidFill>
              <a:latin typeface="+mj-lt"/>
              <a:ea typeface="+mj-ea"/>
              <a:cs typeface="+mj-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05" y="2702379"/>
            <a:ext cx="1313471" cy="1313471"/>
          </a:xfrm>
          <a:prstGeom prst="rect">
            <a:avLst/>
          </a:prstGeom>
        </p:spPr>
      </p:pic>
      <p:sp>
        <p:nvSpPr>
          <p:cNvPr id="7" name="Rectangle 4"/>
          <p:cNvSpPr txBox="1">
            <a:spLocks noChangeArrowheads="1"/>
          </p:cNvSpPr>
          <p:nvPr/>
        </p:nvSpPr>
        <p:spPr>
          <a:xfrm>
            <a:off x="1222535" y="4166239"/>
            <a:ext cx="6514769" cy="631280"/>
          </a:xfrm>
          <a:prstGeom prst="rect">
            <a:avLst/>
          </a:prstGeom>
        </p:spPr>
        <p:txBody>
          <a:bodyPr vert="horz" lIns="81623" tIns="40811" rIns="81623" bIns="40811" anchor="t">
            <a:noAutofit/>
          </a:bodyPr>
          <a:lstStyle/>
          <a:p>
            <a:pPr>
              <a:spcBef>
                <a:spcPct val="0"/>
              </a:spcBef>
              <a:defRPr/>
            </a:pPr>
            <a:r>
              <a:rPr lang="en-IE" sz="3000" b="1" spc="-89" dirty="0">
                <a:solidFill>
                  <a:srgbClr val="008000"/>
                </a:solidFill>
                <a:latin typeface="+mj-lt"/>
                <a:ea typeface="+mj-ea"/>
                <a:cs typeface="+mj-cs"/>
              </a:rPr>
              <a:t>Goodbye RDBMS</a:t>
            </a:r>
            <a:r>
              <a:rPr lang="mr-IN" sz="3000" b="1" spc="-89" dirty="0">
                <a:solidFill>
                  <a:srgbClr val="008000"/>
                </a:solidFill>
                <a:latin typeface="+mj-lt"/>
                <a:ea typeface="+mj-ea"/>
                <a:cs typeface="+mj-cs"/>
              </a:rPr>
              <a:t>…</a:t>
            </a:r>
            <a:endParaRPr lang="en-US" sz="3000" b="1" spc="-89" dirty="0">
              <a:solidFill>
                <a:srgbClr val="008000"/>
              </a:solidFill>
              <a:latin typeface="+mj-lt"/>
              <a:ea typeface="+mj-ea"/>
              <a:cs typeface="+mj-cs"/>
            </a:endParaRPr>
          </a:p>
        </p:txBody>
      </p:sp>
      <p:sp>
        <p:nvSpPr>
          <p:cNvPr id="2" name="Slide Number Placeholder 1"/>
          <p:cNvSpPr>
            <a:spLocks noGrp="1"/>
          </p:cNvSpPr>
          <p:nvPr>
            <p:ph type="sldNum" sz="quarter" idx="2"/>
          </p:nvPr>
        </p:nvSpPr>
        <p:spPr/>
        <p:txBody>
          <a:bodyPr/>
          <a:lstStyle/>
          <a:p>
            <a:pPr lvl="0"/>
            <a:fld id="{86CB4B4D-7CA3-9044-876B-883B54F8677D}" type="slidenum">
              <a:rPr lang="uk-UA" smtClean="0"/>
              <a:t>2</a:t>
            </a:fld>
            <a:endParaRPr lang="uk-UA" dirty="0"/>
          </a:p>
        </p:txBody>
      </p:sp>
      <p:pic>
        <p:nvPicPr>
          <p:cNvPr id="3" name="Picture 2" descr="firebase.databa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 y="0"/>
            <a:ext cx="9141619" cy="5142161"/>
          </a:xfrm>
          <a:prstGeom prst="rect">
            <a:avLst/>
          </a:prstGeom>
        </p:spPr>
      </p:pic>
    </p:spTree>
    <p:extLst>
      <p:ext uri="{BB962C8B-B14F-4D97-AF65-F5344CB8AC3E}">
        <p14:creationId xmlns:p14="http://schemas.microsoft.com/office/powerpoint/2010/main" val="17853867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What is it?</a:t>
            </a:r>
          </a:p>
        </p:txBody>
      </p:sp>
      <p:sp>
        <p:nvSpPr>
          <p:cNvPr id="3" name="Content Placeholder 2"/>
          <p:cNvSpPr>
            <a:spLocks noGrp="1"/>
          </p:cNvSpPr>
          <p:nvPr>
            <p:ph idx="1"/>
          </p:nvPr>
        </p:nvSpPr>
        <p:spPr>
          <a:xfrm>
            <a:off x="458272" y="851950"/>
            <a:ext cx="8227457" cy="3881415"/>
          </a:xfrm>
        </p:spPr>
        <p:txBody>
          <a:bodyPr/>
          <a:lstStyle/>
          <a:p>
            <a:r>
              <a:rPr lang="en-US" dirty="0"/>
              <a:t>The </a:t>
            </a:r>
            <a:r>
              <a:rPr lang="en-US" b="1" dirty="0"/>
              <a:t>Firebase Realtime Database </a:t>
            </a:r>
            <a:r>
              <a:rPr lang="en-US" dirty="0"/>
              <a:t>is a cloud-hosted database </a:t>
            </a:r>
          </a:p>
          <a:p>
            <a:r>
              <a:rPr lang="en-US" dirty="0"/>
              <a:t>Data is stored as JSON (NOSQL </a:t>
            </a:r>
            <a:r>
              <a:rPr lang="en-US" dirty="0" err="1"/>
              <a:t>db</a:t>
            </a:r>
            <a:r>
              <a:rPr lang="en-US" dirty="0"/>
              <a:t>) and synchronized in </a:t>
            </a:r>
            <a:r>
              <a:rPr lang="en-US" b="1" i="1" dirty="0"/>
              <a:t>real-time</a:t>
            </a:r>
            <a:r>
              <a:rPr lang="en-US" dirty="0"/>
              <a:t> to every connected client </a:t>
            </a:r>
          </a:p>
          <a:p>
            <a:r>
              <a:rPr lang="en-US" dirty="0"/>
              <a:t>When you build cross-platform apps with their iOS, Android, and JavaScript SDKs, all of your clients share one Realtime Database instance and automatically receive updates with the newest data</a:t>
            </a:r>
          </a:p>
          <a:p>
            <a:r>
              <a:rPr lang="en-IE" dirty="0"/>
              <a:t> Data even remains available when your app </a:t>
            </a:r>
            <a:br>
              <a:rPr lang="en-IE" dirty="0"/>
            </a:br>
            <a:r>
              <a:rPr lang="en-IE" dirty="0"/>
              <a:t>goes offline</a:t>
            </a:r>
            <a:endParaRPr lang="en-US" dirty="0"/>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22981437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Key Capabilities</a:t>
            </a:r>
          </a:p>
        </p:txBody>
      </p:sp>
      <p:sp>
        <p:nvSpPr>
          <p:cNvPr id="3" name="Content Placeholder 2"/>
          <p:cNvSpPr>
            <a:spLocks noGrp="1"/>
          </p:cNvSpPr>
          <p:nvPr>
            <p:ph idx="1"/>
          </p:nvPr>
        </p:nvSpPr>
        <p:spPr>
          <a:xfrm>
            <a:off x="458272" y="851950"/>
            <a:ext cx="8227457" cy="3841970"/>
          </a:xfrm>
        </p:spPr>
        <p:txBody>
          <a:bodyPr/>
          <a:lstStyle/>
          <a:p>
            <a:r>
              <a:rPr lang="en-US" dirty="0"/>
              <a:t>Realtime</a:t>
            </a:r>
          </a:p>
          <a:p>
            <a:pPr lvl="1"/>
            <a:r>
              <a:rPr lang="en-IE" sz="2000" dirty="0"/>
              <a:t>Instead of typical HTTP requests, the Firebase Realtime Database uses data synchronization—every time data changes, any connected device receives that update within milliseconds. Provide collaborative and immersive experiences without thinking about networking code</a:t>
            </a:r>
          </a:p>
          <a:p>
            <a:r>
              <a:rPr lang="en-US" dirty="0"/>
              <a:t>Offline</a:t>
            </a:r>
          </a:p>
          <a:p>
            <a:pPr lvl="1"/>
            <a:r>
              <a:rPr lang="en-US" sz="2000" dirty="0"/>
              <a:t>Firebase apps remain responsive even when offline because the Firebase Realtime Database SDK persists your data to disk. Once connectivity is reestablished, the client device receives any </a:t>
            </a:r>
            <a:br>
              <a:rPr lang="en-US" sz="2000" dirty="0"/>
            </a:br>
            <a:r>
              <a:rPr lang="en-US" sz="2000" dirty="0"/>
              <a:t>changes it missed, synchronizing it with the current server </a:t>
            </a:r>
            <a:br>
              <a:rPr lang="en-US" sz="2000" dirty="0"/>
            </a:br>
            <a:r>
              <a:rPr lang="en-US" sz="2000" dirty="0"/>
              <a:t>state</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4</a:t>
            </a:fld>
            <a:endParaRPr lang="uk-UA" dirty="0"/>
          </a:p>
        </p:txBody>
      </p:sp>
    </p:spTree>
    <p:extLst>
      <p:ext uri="{BB962C8B-B14F-4D97-AF65-F5344CB8AC3E}">
        <p14:creationId xmlns:p14="http://schemas.microsoft.com/office/powerpoint/2010/main" val="10336882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Key Capabilities</a:t>
            </a:r>
          </a:p>
        </p:txBody>
      </p:sp>
      <p:sp>
        <p:nvSpPr>
          <p:cNvPr id="3" name="Content Placeholder 2"/>
          <p:cNvSpPr>
            <a:spLocks noGrp="1"/>
          </p:cNvSpPr>
          <p:nvPr>
            <p:ph idx="1"/>
          </p:nvPr>
        </p:nvSpPr>
        <p:spPr>
          <a:xfrm>
            <a:off x="458272" y="851950"/>
            <a:ext cx="8227457" cy="4023962"/>
          </a:xfrm>
        </p:spPr>
        <p:txBody>
          <a:bodyPr/>
          <a:lstStyle/>
          <a:p>
            <a:r>
              <a:rPr lang="en-US" dirty="0"/>
              <a:t>Accessible from Client Devices</a:t>
            </a:r>
          </a:p>
          <a:p>
            <a:pPr lvl="1"/>
            <a:r>
              <a:rPr lang="en-IE" sz="2000" dirty="0"/>
              <a:t>The Firebase Realtime Database can be accessed directly from a mobile device or web browser; there’s no need for an application server. Security and data validation are available through the Firebase Realtime Database Security Rules, expression-based rules that are executed when data is read or written.</a:t>
            </a:r>
          </a:p>
          <a:p>
            <a:r>
              <a:rPr lang="en-US" dirty="0"/>
              <a:t>Scale across multiple Databases </a:t>
            </a:r>
            <a:r>
              <a:rPr lang="en-US" sz="2000" dirty="0"/>
              <a:t>(Blaze Pricing Plan)</a:t>
            </a:r>
          </a:p>
          <a:p>
            <a:pPr lvl="1"/>
            <a:r>
              <a:rPr lang="en-US" sz="2000" dirty="0"/>
              <a:t>Support your app's data needs at scale by splitting your data across multiple database instances in the same Project. Streamline authentication with Firebase Auth on your project and authenticate users across your database instances. Control access to the data in each database with custom Rules for each database instance.</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5</a:t>
            </a:fld>
            <a:endParaRPr lang="uk-UA" dirty="0"/>
          </a:p>
        </p:txBody>
      </p:sp>
    </p:spTree>
    <p:extLst>
      <p:ext uri="{BB962C8B-B14F-4D97-AF65-F5344CB8AC3E}">
        <p14:creationId xmlns:p14="http://schemas.microsoft.com/office/powerpoint/2010/main" val="19339672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How it Works</a:t>
            </a:r>
          </a:p>
        </p:txBody>
      </p:sp>
      <p:sp>
        <p:nvSpPr>
          <p:cNvPr id="3" name="Content Placeholder 2"/>
          <p:cNvSpPr>
            <a:spLocks noGrp="1"/>
          </p:cNvSpPr>
          <p:nvPr>
            <p:ph idx="1"/>
          </p:nvPr>
        </p:nvSpPr>
        <p:spPr>
          <a:xfrm>
            <a:off x="458272" y="851950"/>
            <a:ext cx="8227457" cy="4023962"/>
          </a:xfrm>
        </p:spPr>
        <p:txBody>
          <a:bodyPr/>
          <a:lstStyle/>
          <a:p>
            <a:r>
              <a:rPr lang="en-US" dirty="0"/>
              <a:t>The Firebase Realtime Database lets you build rich, collaborative applications by allowing secure access to the database directly from client-side code </a:t>
            </a:r>
          </a:p>
          <a:p>
            <a:r>
              <a:rPr lang="en-US" dirty="0"/>
              <a:t>Data is persisted locally, and even while offline, real-time events continue to fire, giving the end user a responsive experience</a:t>
            </a:r>
          </a:p>
          <a:p>
            <a:r>
              <a:rPr lang="en-US" dirty="0"/>
              <a:t>When the device regains connection, the Realtime Database synchronizes the local data changes with the remote updates that occurred while the client was </a:t>
            </a:r>
            <a:br>
              <a:rPr lang="en-US" dirty="0"/>
            </a:br>
            <a:r>
              <a:rPr lang="en-US" dirty="0"/>
              <a:t>offline, merging any conflicts automatically</a:t>
            </a:r>
            <a:endParaRPr lang="en-IE" sz="2000" dirty="0"/>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6</a:t>
            </a:fld>
            <a:endParaRPr lang="uk-UA" dirty="0"/>
          </a:p>
        </p:txBody>
      </p:sp>
    </p:spTree>
    <p:extLst>
      <p:ext uri="{BB962C8B-B14F-4D97-AF65-F5344CB8AC3E}">
        <p14:creationId xmlns:p14="http://schemas.microsoft.com/office/powerpoint/2010/main" val="5311751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3BF-52F6-1E4F-B0BA-8B0BB6ACE4AD}"/>
              </a:ext>
            </a:extLst>
          </p:cNvPr>
          <p:cNvSpPr>
            <a:spLocks noGrp="1"/>
          </p:cNvSpPr>
          <p:nvPr>
            <p:ph type="title"/>
          </p:nvPr>
        </p:nvSpPr>
        <p:spPr/>
        <p:txBody>
          <a:bodyPr/>
          <a:lstStyle/>
          <a:p>
            <a:r>
              <a:rPr lang="en-US" dirty="0"/>
              <a:t>Implementation Pathway (Generally)</a:t>
            </a:r>
          </a:p>
        </p:txBody>
      </p:sp>
      <p:sp>
        <p:nvSpPr>
          <p:cNvPr id="3" name="Text Placeholder 2">
            <a:extLst>
              <a:ext uri="{FF2B5EF4-FFF2-40B4-BE49-F238E27FC236}">
                <a16:creationId xmlns:a16="http://schemas.microsoft.com/office/drawing/2014/main" id="{627A912C-7F8B-FA44-A090-EE06F882B97A}"/>
              </a:ext>
            </a:extLst>
          </p:cNvPr>
          <p:cNvSpPr>
            <a:spLocks noGrp="1"/>
          </p:cNvSpPr>
          <p:nvPr>
            <p:ph type="body" idx="1"/>
          </p:nvPr>
        </p:nvSpPr>
        <p:spPr>
          <a:xfrm>
            <a:off x="395536" y="843558"/>
            <a:ext cx="8461593" cy="4299943"/>
          </a:xfrm>
        </p:spPr>
        <p:txBody>
          <a:bodyPr/>
          <a:lstStyle/>
          <a:p>
            <a:r>
              <a:rPr lang="en-IE" dirty="0"/>
              <a:t>Integrate the Firebase Realtime Database SDKs</a:t>
            </a:r>
          </a:p>
          <a:p>
            <a:pPr marL="736059" lvl="1" indent="-457200">
              <a:buFont typeface="Wingdings" pitchFamily="2" charset="2"/>
              <a:buChar char="q"/>
            </a:pPr>
            <a:r>
              <a:rPr lang="en-IE" sz="2000" dirty="0"/>
              <a:t>Quickly include clients via Gradle</a:t>
            </a:r>
          </a:p>
          <a:p>
            <a:r>
              <a:rPr lang="en-IE" dirty="0"/>
              <a:t>Create Realtime Database References</a:t>
            </a:r>
          </a:p>
          <a:p>
            <a:pPr marL="736059" lvl="1" indent="-457200">
              <a:buFont typeface="Wingdings" pitchFamily="2" charset="2"/>
              <a:buChar char="q"/>
            </a:pPr>
            <a:r>
              <a:rPr lang="en-IE" sz="2000" dirty="0"/>
              <a:t>Reference your JSON data, to set data or subscribe to data changes</a:t>
            </a:r>
          </a:p>
          <a:p>
            <a:r>
              <a:rPr lang="en-IE" dirty="0"/>
              <a:t>Set Data and Listen for Changes</a:t>
            </a:r>
          </a:p>
          <a:p>
            <a:pPr marL="736059" lvl="1" indent="-457200">
              <a:buFont typeface="Wingdings" pitchFamily="2" charset="2"/>
              <a:buChar char="q"/>
            </a:pPr>
            <a:r>
              <a:rPr lang="en-IE" sz="2000" dirty="0"/>
              <a:t>Use these references to write data or subscribe to changes</a:t>
            </a:r>
          </a:p>
          <a:p>
            <a:r>
              <a:rPr lang="en-IE" dirty="0"/>
              <a:t>Enable Offline Persistence</a:t>
            </a:r>
          </a:p>
          <a:p>
            <a:pPr marL="736059" lvl="1" indent="-457200">
              <a:buFont typeface="Wingdings" pitchFamily="2" charset="2"/>
              <a:buChar char="q"/>
            </a:pPr>
            <a:r>
              <a:rPr lang="en-IE" sz="2000" dirty="0"/>
              <a:t>Allow data to be written locally so it can be available while offline</a:t>
            </a:r>
          </a:p>
          <a:p>
            <a:r>
              <a:rPr lang="en-IE" dirty="0"/>
              <a:t>Secure your data</a:t>
            </a:r>
          </a:p>
          <a:p>
            <a:pPr marL="719138" lvl="1" indent="-431800">
              <a:buFont typeface="Wingdings" pitchFamily="2" charset="2"/>
              <a:buChar char="q"/>
            </a:pPr>
            <a:r>
              <a:rPr lang="en-IE" sz="2000" dirty="0"/>
              <a:t>Use Firebase Realtime Database Security Rules to secure your data.</a:t>
            </a:r>
            <a:endParaRPr lang="en-US" sz="2000" dirty="0"/>
          </a:p>
        </p:txBody>
      </p:sp>
      <p:sp>
        <p:nvSpPr>
          <p:cNvPr id="4" name="Slide Number Placeholder 3">
            <a:extLst>
              <a:ext uri="{FF2B5EF4-FFF2-40B4-BE49-F238E27FC236}">
                <a16:creationId xmlns:a16="http://schemas.microsoft.com/office/drawing/2014/main" id="{D3DB8E79-67E4-E04D-AA35-2AF1DA9ADC69}"/>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
        <p:nvSpPr>
          <p:cNvPr id="5" name="Footer Placeholder 4">
            <a:extLst>
              <a:ext uri="{FF2B5EF4-FFF2-40B4-BE49-F238E27FC236}">
                <a16:creationId xmlns:a16="http://schemas.microsoft.com/office/drawing/2014/main" id="{E3D05EEB-C002-9F4F-A1BB-99C5DA0CF214}"/>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1071792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Nutshell</a:t>
            </a:r>
          </a:p>
        </p:txBody>
      </p:sp>
      <p:sp>
        <p:nvSpPr>
          <p:cNvPr id="3" name="Content Placeholder 2"/>
          <p:cNvSpPr>
            <a:spLocks noGrp="1"/>
          </p:cNvSpPr>
          <p:nvPr>
            <p:ph idx="1"/>
          </p:nvPr>
        </p:nvSpPr>
        <p:spPr/>
        <p:txBody>
          <a:bodyPr>
            <a:normAutofit/>
          </a:bodyPr>
          <a:lstStyle/>
          <a:p>
            <a:r>
              <a:rPr lang="en-US" dirty="0"/>
              <a:t>Unlike RDBMS, data is stored as JSON. It is a no-SQL JSON database</a:t>
            </a:r>
          </a:p>
          <a:p>
            <a:r>
              <a:rPr lang="en-US" dirty="0"/>
              <a:t>What makes it real time it its ability to notify listeners of any change in data</a:t>
            </a:r>
          </a:p>
          <a:p>
            <a:r>
              <a:rPr lang="en-US" dirty="0"/>
              <a:t>Whenever any change is made in the JSON database structure, the firebase SDK notifies all connected devices</a:t>
            </a:r>
          </a:p>
          <a:p>
            <a:r>
              <a:rPr lang="en-US" dirty="0"/>
              <a:t>You can forget about REST API calls, connectivity checks, 3</a:t>
            </a:r>
            <a:r>
              <a:rPr lang="en-US" baseline="30000" dirty="0"/>
              <a:t>rd</a:t>
            </a:r>
            <a:r>
              <a:rPr lang="en-US" dirty="0"/>
              <a:t> party libraries and polling</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8</a:t>
            </a:fld>
            <a:endParaRPr lang="uk-UA" dirty="0"/>
          </a:p>
        </p:txBody>
      </p:sp>
    </p:spTree>
    <p:extLst>
      <p:ext uri="{BB962C8B-B14F-4D97-AF65-F5344CB8AC3E}">
        <p14:creationId xmlns:p14="http://schemas.microsoft.com/office/powerpoint/2010/main" val="40354101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Core Magic Of Firebase</a:t>
            </a:r>
          </a:p>
        </p:txBody>
      </p:sp>
      <p:pic>
        <p:nvPicPr>
          <p:cNvPr id="7" name="Picture 6" descr="realtimeSync.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13" y="884635"/>
            <a:ext cx="6246773" cy="3893234"/>
          </a:xfrm>
          <a:prstGeom prst="rect">
            <a:avLst/>
          </a:prstGeom>
        </p:spPr>
      </p:pic>
      <p:sp>
        <p:nvSpPr>
          <p:cNvPr id="3" name="Footer Placeholder 2"/>
          <p:cNvSpPr>
            <a:spLocks noGrp="1"/>
          </p:cNvSpPr>
          <p:nvPr>
            <p:ph type="ftr" sz="quarter" idx="3"/>
          </p:nvPr>
        </p:nvSpPr>
        <p:spPr/>
        <p:txBody>
          <a:bodyPr/>
          <a:lstStyle/>
          <a:p>
            <a:r>
              <a:rPr lang="en-IE"/>
              <a:t>Firebase Database</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9</a:t>
            </a:fld>
            <a:endParaRPr lang="uk-UA" dirty="0"/>
          </a:p>
        </p:txBody>
      </p:sp>
    </p:spTree>
    <p:extLst>
      <p:ext uri="{BB962C8B-B14F-4D97-AF65-F5344CB8AC3E}">
        <p14:creationId xmlns:p14="http://schemas.microsoft.com/office/powerpoint/2010/main" val="14349549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26204</TotalTime>
  <Words>627</Words>
  <Application>Microsoft Macintosh PowerPoint</Application>
  <PresentationFormat>On-screen Show (16:9)</PresentationFormat>
  <Paragraphs>77</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Avenir Roman</vt:lpstr>
      <vt:lpstr>Calibri</vt:lpstr>
      <vt:lpstr>Helvetica</vt:lpstr>
      <vt:lpstr>Helvetica Light</vt:lpstr>
      <vt:lpstr>Helvetica Neue</vt:lpstr>
      <vt:lpstr>Helvetica Neue Light</vt:lpstr>
      <vt:lpstr>Helvetica Neue UltraLight</vt:lpstr>
      <vt:lpstr>Wingdings</vt:lpstr>
      <vt:lpstr>White</vt:lpstr>
      <vt:lpstr>Mobile Application Development</vt:lpstr>
      <vt:lpstr>PowerPoint Presentation</vt:lpstr>
      <vt:lpstr>Overview – What is it?</vt:lpstr>
      <vt:lpstr>Overview – Key Capabilities</vt:lpstr>
      <vt:lpstr>Overview – Key Capabilities</vt:lpstr>
      <vt:lpstr>Overview – How it Works</vt:lpstr>
      <vt:lpstr>Implementation Pathway (Generally)</vt:lpstr>
      <vt:lpstr>In a Nutshell</vt:lpstr>
      <vt:lpstr>The Core Magic Of Firebase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55</cp:revision>
  <dcterms:created xsi:type="dcterms:W3CDTF">2019-01-29T16:40:14Z</dcterms:created>
  <dcterms:modified xsi:type="dcterms:W3CDTF">2019-11-06T15:39:51Z</dcterms:modified>
</cp:coreProperties>
</file>