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handoutMasterIdLst>
    <p:handoutMasterId r:id="rId42"/>
  </p:handoutMasterIdLst>
  <p:sldIdLst>
    <p:sldId id="256" r:id="rId2"/>
    <p:sldId id="518" r:id="rId3"/>
    <p:sldId id="457" r:id="rId4"/>
    <p:sldId id="645" r:id="rId5"/>
    <p:sldId id="646" r:id="rId6"/>
    <p:sldId id="647" r:id="rId7"/>
    <p:sldId id="440" r:id="rId8"/>
    <p:sldId id="257" r:id="rId9"/>
    <p:sldId id="628" r:id="rId10"/>
    <p:sldId id="633" r:id="rId11"/>
    <p:sldId id="634" r:id="rId12"/>
    <p:sldId id="637" r:id="rId13"/>
    <p:sldId id="639" r:id="rId14"/>
    <p:sldId id="441" r:id="rId15"/>
    <p:sldId id="443" r:id="rId16"/>
    <p:sldId id="444" r:id="rId17"/>
    <p:sldId id="445" r:id="rId18"/>
    <p:sldId id="640" r:id="rId19"/>
    <p:sldId id="641" r:id="rId20"/>
    <p:sldId id="448" r:id="rId21"/>
    <p:sldId id="449" r:id="rId22"/>
    <p:sldId id="450" r:id="rId23"/>
    <p:sldId id="451" r:id="rId24"/>
    <p:sldId id="520" r:id="rId25"/>
    <p:sldId id="614" r:id="rId26"/>
    <p:sldId id="613" r:id="rId27"/>
    <p:sldId id="616" r:id="rId28"/>
    <p:sldId id="617" r:id="rId29"/>
    <p:sldId id="631" r:id="rId30"/>
    <p:sldId id="632" r:id="rId31"/>
    <p:sldId id="643" r:id="rId32"/>
    <p:sldId id="644" r:id="rId33"/>
    <p:sldId id="635" r:id="rId34"/>
    <p:sldId id="636" r:id="rId35"/>
    <p:sldId id="629" r:id="rId36"/>
    <p:sldId id="630" r:id="rId37"/>
    <p:sldId id="615" r:id="rId38"/>
    <p:sldId id="447" r:id="rId39"/>
    <p:sldId id="446" r:id="rId40"/>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3"/>
    <a:srgbClr val="0E9647"/>
    <a:srgbClr val="04BCD5"/>
    <a:srgbClr val="EDEDED"/>
    <a:srgbClr val="194699"/>
    <a:srgbClr val="FDE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0272"/>
  </p:normalViewPr>
  <p:slideViewPr>
    <p:cSldViewPr snapToGrid="0" snapToObjects="1">
      <p:cViewPr varScale="1">
        <p:scale>
          <a:sx n="143" d="100"/>
          <a:sy n="143" d="100"/>
        </p:scale>
        <p:origin x="200" y="25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11/4/19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3</a:t>
            </a:fld>
            <a:endParaRPr lang="en-US"/>
          </a:p>
        </p:txBody>
      </p:sp>
    </p:spTree>
    <p:extLst>
      <p:ext uri="{BB962C8B-B14F-4D97-AF65-F5344CB8AC3E}">
        <p14:creationId xmlns:p14="http://schemas.microsoft.com/office/powerpoint/2010/main" val="286280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4</a:t>
            </a:fld>
            <a:endParaRPr lang="en-US"/>
          </a:p>
        </p:txBody>
      </p:sp>
    </p:spTree>
    <p:extLst>
      <p:ext uri="{BB962C8B-B14F-4D97-AF65-F5344CB8AC3E}">
        <p14:creationId xmlns:p14="http://schemas.microsoft.com/office/powerpoint/2010/main" val="283922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5</a:t>
            </a:fld>
            <a:endParaRPr lang="en-US"/>
          </a:p>
        </p:txBody>
      </p:sp>
    </p:spTree>
    <p:extLst>
      <p:ext uri="{BB962C8B-B14F-4D97-AF65-F5344CB8AC3E}">
        <p14:creationId xmlns:p14="http://schemas.microsoft.com/office/powerpoint/2010/main" val="5795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google</a:t>
            </a:r>
            <a:r>
              <a:rPr lang="en-US" baseline="0" dirty="0"/>
              <a:t> integration in app</a:t>
            </a:r>
          </a:p>
          <a:p>
            <a:r>
              <a:rPr lang="en-US" baseline="0" dirty="0"/>
              <a:t>Show template in console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6</a:t>
            </a:fld>
            <a:endParaRPr lang="en-US"/>
          </a:p>
        </p:txBody>
      </p:sp>
    </p:spTree>
    <p:extLst>
      <p:ext uri="{BB962C8B-B14F-4D97-AF65-F5344CB8AC3E}">
        <p14:creationId xmlns:p14="http://schemas.microsoft.com/office/powerpoint/2010/main" val="407921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listeners here on web.</a:t>
            </a:r>
          </a:p>
          <a:p>
            <a:r>
              <a:rPr lang="en-US" dirty="0"/>
              <a:t>Show sample code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18</a:t>
            </a:fld>
            <a:endParaRPr lang="en-US"/>
          </a:p>
        </p:txBody>
      </p:sp>
    </p:spTree>
    <p:extLst>
      <p:ext uri="{BB962C8B-B14F-4D97-AF65-F5344CB8AC3E}">
        <p14:creationId xmlns:p14="http://schemas.microsoft.com/office/powerpoint/2010/main" val="203421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contact</a:t>
            </a:r>
            <a:r>
              <a:rPr lang="en-US" baseline="0" dirty="0"/>
              <a:t> number problem faced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21</a:t>
            </a:fld>
            <a:endParaRPr lang="en-US"/>
          </a:p>
        </p:txBody>
      </p:sp>
    </p:spTree>
    <p:extLst>
      <p:ext uri="{BB962C8B-B14F-4D97-AF65-F5344CB8AC3E}">
        <p14:creationId xmlns:p14="http://schemas.microsoft.com/office/powerpoint/2010/main" val="210914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StackOverflow</a:t>
            </a:r>
            <a:r>
              <a:rPr lang="en-US" dirty="0"/>
              <a:t> Documentation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22</a:t>
            </a:fld>
            <a:endParaRPr lang="en-US"/>
          </a:p>
        </p:txBody>
      </p:sp>
    </p:spTree>
    <p:extLst>
      <p:ext uri="{BB962C8B-B14F-4D97-AF65-F5344CB8AC3E}">
        <p14:creationId xmlns:p14="http://schemas.microsoft.com/office/powerpoint/2010/main" val="66843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StackOverflow</a:t>
            </a:r>
            <a:r>
              <a:rPr lang="en-US" dirty="0"/>
              <a:t> Documentation</a:t>
            </a:r>
          </a:p>
          <a:p>
            <a:r>
              <a:rPr lang="en-US" dirty="0"/>
              <a:t>http://</a:t>
            </a:r>
            <a:r>
              <a:rPr lang="en-US" dirty="0" err="1"/>
              <a:t>stackoverflow.com</a:t>
            </a:r>
            <a:r>
              <a:rPr lang="en-US" dirty="0"/>
              <a:t>/documentation/android/5511/</a:t>
            </a:r>
            <a:r>
              <a:rPr lang="en-US" dirty="0" err="1"/>
              <a:t>firebase-realtime-database#t</a:t>
            </a:r>
            <a:r>
              <a:rPr lang="en-US" dirty="0"/>
              <a:t>=201611300156362003703</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686BEE1-AA54-477F-BFBB-94509BC715A9}" type="slidenum">
              <a:rPr lang="en-US" smtClean="0"/>
              <a:pPr/>
              <a:t>23</a:t>
            </a:fld>
            <a:endParaRPr lang="en-US"/>
          </a:p>
        </p:txBody>
      </p:sp>
    </p:spTree>
    <p:extLst>
      <p:ext uri="{BB962C8B-B14F-4D97-AF65-F5344CB8AC3E}">
        <p14:creationId xmlns:p14="http://schemas.microsoft.com/office/powerpoint/2010/main" val="3833633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FA10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lvl1pPr>
              <a:defRPr b="1">
                <a:solidFill>
                  <a:srgbClr val="C00000"/>
                </a:solidFill>
              </a:defRPr>
            </a:lvl1pPr>
          </a:lstStyle>
          <a:p>
            <a:pPr lvl="0">
              <a:defRPr sz="1800"/>
            </a:pPr>
            <a:r>
              <a:rPr sz="2775" dirty="0"/>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Firebase Database</a:t>
            </a:r>
            <a:endParaRPr lang="en-IE"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2468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a:spLocks noGrp="1"/>
          </p:cNvSpPr>
          <p:nvPr>
            <p:ph type="body" idx="1"/>
          </p:nvPr>
        </p:nvSpPr>
        <p:spPr>
          <a:xfrm>
            <a:off x="625078" y="468808"/>
            <a:ext cx="7884914" cy="41991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17239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FA10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70113"/>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Firebase Database</a:t>
            </a:r>
            <a:endParaRPr lang="en-IE" dirty="0"/>
          </a:p>
        </p:txBody>
      </p:sp>
      <p:pic>
        <p:nvPicPr>
          <p:cNvPr id="12" name="Picture 11">
            <a:extLst>
              <a:ext uri="{FF2B5EF4-FFF2-40B4-BE49-F238E27FC236}">
                <a16:creationId xmlns:a16="http://schemas.microsoft.com/office/drawing/2014/main" id="{3D68A579-84BA-F04C-8519-78595B3C4A4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513736" y="111367"/>
            <a:ext cx="469456" cy="4694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chemeClr val="accent2"/>
        </a:buClr>
        <a:buSzPct val="100000"/>
        <a:buFont typeface="Wingdings" pitchFamily="2" charset="2"/>
        <a:buChar char="q"/>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drohan@w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rebase.google.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firebase.google.com/docs/reference/android/com/google/firebase/database/ChildEventListener" TargetMode="External"/><Relationship Id="rId2" Type="http://schemas.openxmlformats.org/officeDocument/2006/relationships/hyperlink" Target="https://firebase.google.com/docs/reference/android/com/google/firebase/database/ValueEventListener" TargetMode="External"/><Relationship Id="rId1" Type="http://schemas.openxmlformats.org/officeDocument/2006/relationships/slideLayout" Target="../slideLayouts/slideLayout3.xml"/><Relationship Id="rId4" Type="http://schemas.openxmlformats.org/officeDocument/2006/relationships/hyperlink" Target="https://firebase.google.com/docs/reference/admin/java/reference/com/google/firebase/database/DatabaseReferenc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firebase.google.com/docs/reference/android/com/google/firebase/database/DatabaseReferenc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firebase.google.com/docs/reference/android/com/google/firebase/database/Query"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firebase.google.com/docs/reference/android/com/google/firebase/database/DatabaseReference"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firebase.google.com/" TargetMode="External"/><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firebase/quickstart-android"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626106" y="1645425"/>
            <a:ext cx="7891789" cy="542479"/>
          </a:xfrm>
          <a:prstGeom prst="rect">
            <a:avLst/>
          </a:prstGeom>
        </p:spPr>
        <p:txBody>
          <a:bodyPr/>
          <a:lstStyle>
            <a:lvl1pPr defTabSz="830862">
              <a:defRPr sz="3800">
                <a:latin typeface="Helvetica Neue Light"/>
                <a:ea typeface="Helvetica Neue Light"/>
                <a:cs typeface="Helvetica Neue Light"/>
                <a:sym typeface="Helvetica Neue Light"/>
              </a:defRPr>
            </a:lvl1pPr>
          </a:lstStyle>
          <a:p>
            <a:pPr lvl="0">
              <a:defRPr sz="1800"/>
            </a:pPr>
            <a:r>
              <a:rPr lang="ga-IE" sz="2400" dirty="0"/>
              <a:t>Mobile Application </a:t>
            </a:r>
            <a:r>
              <a:rPr sz="2400" dirty="0"/>
              <a:t>Development</a:t>
            </a:r>
          </a:p>
        </p:txBody>
      </p:sp>
      <p:sp>
        <p:nvSpPr>
          <p:cNvPr id="76" name="Shape 76"/>
          <p:cNvSpPr>
            <a:spLocks noGrp="1"/>
          </p:cNvSpPr>
          <p:nvPr>
            <p:ph type="body" idx="1"/>
          </p:nvPr>
        </p:nvSpPr>
        <p:spPr>
          <a:xfrm>
            <a:off x="2621372" y="2531567"/>
            <a:ext cx="4061950" cy="1044773"/>
          </a:xfrm>
          <a:prstGeom prst="rect">
            <a:avLst/>
          </a:prstGeom>
        </p:spPr>
        <p:txBody>
          <a:bodyPr/>
          <a:lstStyle/>
          <a:p>
            <a:pPr defTabSz="521511"/>
            <a:r>
              <a:rPr dirty="0"/>
              <a:t>David Drohan (</a:t>
            </a:r>
            <a:r>
              <a:rPr dirty="0">
                <a:solidFill>
                  <a:srgbClr val="006699"/>
                </a:solidFill>
                <a:uFill>
                  <a:solidFill>
                    <a:srgbClr val="006699"/>
                  </a:solidFill>
                </a:uFill>
                <a:hlinkClick r:id="rId2"/>
              </a:rPr>
              <a:t>ddrohan@wit.ie</a:t>
            </a:r>
            <a:r>
              <a:rPr dirty="0"/>
              <a:t>)</a:t>
            </a:r>
            <a:endParaRPr lang="en-IE" dirty="0"/>
          </a:p>
          <a:p>
            <a:pPr defTabSz="521511"/>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1A30EB-69EF-F74B-8B1B-CFF73789FA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5731" y="860019"/>
            <a:ext cx="3735471" cy="3917689"/>
          </a:xfrm>
          <a:prstGeom prst="rect">
            <a:avLst/>
          </a:prstGeom>
        </p:spPr>
      </p:pic>
      <p:sp>
        <p:nvSpPr>
          <p:cNvPr id="2" name="Title 1"/>
          <p:cNvSpPr>
            <a:spLocks noGrp="1"/>
          </p:cNvSpPr>
          <p:nvPr>
            <p:ph type="title"/>
          </p:nvPr>
        </p:nvSpPr>
        <p:spPr>
          <a:xfrm>
            <a:off x="396624" y="0"/>
            <a:ext cx="7954060" cy="761815"/>
          </a:xfrm>
        </p:spPr>
        <p:txBody>
          <a:bodyPr/>
          <a:lstStyle/>
          <a:p>
            <a:r>
              <a:rPr lang="en-US" dirty="0">
                <a:solidFill>
                  <a:srgbClr val="008000"/>
                </a:solidFill>
              </a:rPr>
              <a:t>3. Setup Firebase in your App</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3" name="Slide Number Placeholder 2"/>
          <p:cNvSpPr>
            <a:spLocks noGrp="1"/>
          </p:cNvSpPr>
          <p:nvPr>
            <p:ph type="sldNum" sz="quarter" idx="2"/>
          </p:nvPr>
        </p:nvSpPr>
        <p:spPr/>
        <p:txBody>
          <a:bodyPr/>
          <a:lstStyle/>
          <a:p>
            <a:pPr lvl="0"/>
            <a:fld id="{86CB4B4D-7CA3-9044-876B-883B54F8677D}" type="slidenum">
              <a:rPr lang="uk-UA" smtClean="0"/>
              <a:t>10</a:t>
            </a:fld>
            <a:endParaRPr lang="uk-UA" dirty="0"/>
          </a:p>
        </p:txBody>
      </p:sp>
      <p:sp>
        <p:nvSpPr>
          <p:cNvPr id="8" name="Rounded Rectangle 7">
            <a:extLst>
              <a:ext uri="{FF2B5EF4-FFF2-40B4-BE49-F238E27FC236}">
                <a16:creationId xmlns:a16="http://schemas.microsoft.com/office/drawing/2014/main" id="{3CADF139-46B0-8742-8EEB-42A1FE7761C9}"/>
              </a:ext>
            </a:extLst>
          </p:cNvPr>
          <p:cNvSpPr/>
          <p:nvPr/>
        </p:nvSpPr>
        <p:spPr>
          <a:xfrm>
            <a:off x="1971102" y="2111661"/>
            <a:ext cx="2687987" cy="345796"/>
          </a:xfrm>
          <a:prstGeom prst="roundRect">
            <a:avLst/>
          </a:prstGeom>
          <a:noFill/>
          <a:ln w="254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438150" rtl="0" latinLnBrk="1" hangingPunct="0"/>
            <a:endParaRPr lang="en-US" sz="1800">
              <a:solidFill>
                <a:srgbClr val="FFFFFF"/>
              </a:solidFill>
            </a:endParaRPr>
          </a:p>
        </p:txBody>
      </p:sp>
    </p:spTree>
    <p:extLst>
      <p:ext uri="{BB962C8B-B14F-4D97-AF65-F5344CB8AC3E}">
        <p14:creationId xmlns:p14="http://schemas.microsoft.com/office/powerpoint/2010/main" val="3281435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1A30EB-69EF-F74B-8B1B-CFF73789FA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4034" y="862364"/>
            <a:ext cx="4197531" cy="4007190"/>
          </a:xfrm>
          <a:prstGeom prst="rect">
            <a:avLst/>
          </a:prstGeom>
        </p:spPr>
      </p:pic>
      <p:sp>
        <p:nvSpPr>
          <p:cNvPr id="2" name="Title 1"/>
          <p:cNvSpPr>
            <a:spLocks noGrp="1"/>
          </p:cNvSpPr>
          <p:nvPr>
            <p:ph type="title"/>
          </p:nvPr>
        </p:nvSpPr>
        <p:spPr>
          <a:xfrm>
            <a:off x="396624" y="0"/>
            <a:ext cx="7954060" cy="761815"/>
          </a:xfrm>
        </p:spPr>
        <p:txBody>
          <a:bodyPr/>
          <a:lstStyle/>
          <a:p>
            <a:r>
              <a:rPr lang="en-US" dirty="0">
                <a:solidFill>
                  <a:srgbClr val="008000"/>
                </a:solidFill>
              </a:rPr>
              <a:t>3. Setup Firebase in your App</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3" name="Slide Number Placeholder 2"/>
          <p:cNvSpPr>
            <a:spLocks noGrp="1"/>
          </p:cNvSpPr>
          <p:nvPr>
            <p:ph type="sldNum" sz="quarter" idx="2"/>
          </p:nvPr>
        </p:nvSpPr>
        <p:spPr/>
        <p:txBody>
          <a:bodyPr/>
          <a:lstStyle/>
          <a:p>
            <a:pPr lvl="0"/>
            <a:fld id="{86CB4B4D-7CA3-9044-876B-883B54F8677D}" type="slidenum">
              <a:rPr lang="uk-UA" smtClean="0"/>
              <a:t>11</a:t>
            </a:fld>
            <a:endParaRPr lang="uk-UA" dirty="0"/>
          </a:p>
        </p:txBody>
      </p:sp>
      <p:sp>
        <p:nvSpPr>
          <p:cNvPr id="8" name="Rounded Rectangle 7">
            <a:extLst>
              <a:ext uri="{FF2B5EF4-FFF2-40B4-BE49-F238E27FC236}">
                <a16:creationId xmlns:a16="http://schemas.microsoft.com/office/drawing/2014/main" id="{3CADF139-46B0-8742-8EEB-42A1FE7761C9}"/>
              </a:ext>
            </a:extLst>
          </p:cNvPr>
          <p:cNvSpPr/>
          <p:nvPr/>
        </p:nvSpPr>
        <p:spPr>
          <a:xfrm>
            <a:off x="2302028" y="2398851"/>
            <a:ext cx="3149537" cy="396599"/>
          </a:xfrm>
          <a:prstGeom prst="roundRect">
            <a:avLst/>
          </a:prstGeom>
          <a:noFill/>
          <a:ln w="254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438150" rtl="0" latinLnBrk="1" hangingPunct="0"/>
            <a:endParaRPr lang="en-US" sz="1800">
              <a:solidFill>
                <a:srgbClr val="FFFFFF"/>
              </a:solidFill>
            </a:endParaRPr>
          </a:p>
        </p:txBody>
      </p:sp>
    </p:spTree>
    <p:extLst>
      <p:ext uri="{BB962C8B-B14F-4D97-AF65-F5344CB8AC3E}">
        <p14:creationId xmlns:p14="http://schemas.microsoft.com/office/powerpoint/2010/main" val="28866748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1A30EB-69EF-F74B-8B1B-CFF73789FA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4994" y="891046"/>
            <a:ext cx="4659085" cy="3898814"/>
          </a:xfrm>
          <a:prstGeom prst="rect">
            <a:avLst/>
          </a:prstGeom>
        </p:spPr>
      </p:pic>
      <p:sp>
        <p:nvSpPr>
          <p:cNvPr id="2" name="Title 1"/>
          <p:cNvSpPr>
            <a:spLocks noGrp="1"/>
          </p:cNvSpPr>
          <p:nvPr>
            <p:ph type="title"/>
          </p:nvPr>
        </p:nvSpPr>
        <p:spPr>
          <a:xfrm>
            <a:off x="396624" y="0"/>
            <a:ext cx="7954060" cy="761815"/>
          </a:xfrm>
        </p:spPr>
        <p:txBody>
          <a:bodyPr/>
          <a:lstStyle/>
          <a:p>
            <a:r>
              <a:rPr lang="en-US" dirty="0">
                <a:solidFill>
                  <a:srgbClr val="008000"/>
                </a:solidFill>
              </a:rPr>
              <a:t>3. Setup Firebase in your App</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3" name="Slide Number Placeholder 2"/>
          <p:cNvSpPr>
            <a:spLocks noGrp="1"/>
          </p:cNvSpPr>
          <p:nvPr>
            <p:ph type="sldNum" sz="quarter" idx="2"/>
          </p:nvPr>
        </p:nvSpPr>
        <p:spPr/>
        <p:txBody>
          <a:bodyPr/>
          <a:lstStyle/>
          <a:p>
            <a:pPr lvl="0"/>
            <a:fld id="{86CB4B4D-7CA3-9044-876B-883B54F8677D}" type="slidenum">
              <a:rPr lang="uk-UA" smtClean="0"/>
              <a:t>12</a:t>
            </a:fld>
            <a:endParaRPr lang="uk-UA" dirty="0"/>
          </a:p>
        </p:txBody>
      </p:sp>
      <p:sp>
        <p:nvSpPr>
          <p:cNvPr id="8" name="Rounded Rectangle 7">
            <a:extLst>
              <a:ext uri="{FF2B5EF4-FFF2-40B4-BE49-F238E27FC236}">
                <a16:creationId xmlns:a16="http://schemas.microsoft.com/office/drawing/2014/main" id="{3CADF139-46B0-8742-8EEB-42A1FE7761C9}"/>
              </a:ext>
            </a:extLst>
          </p:cNvPr>
          <p:cNvSpPr/>
          <p:nvPr/>
        </p:nvSpPr>
        <p:spPr>
          <a:xfrm>
            <a:off x="2583572" y="891046"/>
            <a:ext cx="2121927" cy="267193"/>
          </a:xfrm>
          <a:prstGeom prst="roundRect">
            <a:avLst/>
          </a:prstGeom>
          <a:noFill/>
          <a:ln w="254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438150" rtl="0" latinLnBrk="1" hangingPunct="0"/>
            <a:endParaRPr lang="en-US" sz="1800">
              <a:solidFill>
                <a:srgbClr val="FFFFFF"/>
              </a:solidFill>
            </a:endParaRPr>
          </a:p>
        </p:txBody>
      </p:sp>
    </p:spTree>
    <p:extLst>
      <p:ext uri="{BB962C8B-B14F-4D97-AF65-F5344CB8AC3E}">
        <p14:creationId xmlns:p14="http://schemas.microsoft.com/office/powerpoint/2010/main" val="27872609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3C290C-5A7E-C24A-ACFD-485D6E8947FF}"/>
              </a:ext>
            </a:extLst>
          </p:cNvPr>
          <p:cNvSpPr>
            <a:spLocks noGrp="1"/>
          </p:cNvSpPr>
          <p:nvPr>
            <p:ph type="body" idx="1"/>
          </p:nvPr>
        </p:nvSpPr>
        <p:spPr>
          <a:xfrm>
            <a:off x="1180977" y="2078741"/>
            <a:ext cx="6201517" cy="941699"/>
          </a:xfrm>
        </p:spPr>
        <p:txBody>
          <a:bodyPr/>
          <a:lstStyle/>
          <a:p>
            <a:pPr marL="0" indent="0">
              <a:buNone/>
            </a:pPr>
            <a:r>
              <a:rPr lang="en-IE" dirty="0"/>
              <a:t>https://</a:t>
            </a:r>
            <a:r>
              <a:rPr lang="en-IE" dirty="0" err="1"/>
              <a:t>github.com</a:t>
            </a:r>
            <a:r>
              <a:rPr lang="en-IE" dirty="0"/>
              <a:t>/firebase/</a:t>
            </a:r>
            <a:r>
              <a:rPr lang="en-IE" dirty="0" err="1"/>
              <a:t>quickstart</a:t>
            </a:r>
            <a:r>
              <a:rPr lang="en-IE" dirty="0"/>
              <a:t>-android</a:t>
            </a:r>
            <a:endParaRPr lang="en-US" dirty="0"/>
          </a:p>
        </p:txBody>
      </p:sp>
      <p:sp>
        <p:nvSpPr>
          <p:cNvPr id="4" name="Slide Number Placeholder 3">
            <a:extLst>
              <a:ext uri="{FF2B5EF4-FFF2-40B4-BE49-F238E27FC236}">
                <a16:creationId xmlns:a16="http://schemas.microsoft.com/office/drawing/2014/main" id="{59D24D8F-D460-0A4B-BDCC-1D32C05A0C91}"/>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
        <p:nvSpPr>
          <p:cNvPr id="5" name="Footer Placeholder 4">
            <a:extLst>
              <a:ext uri="{FF2B5EF4-FFF2-40B4-BE49-F238E27FC236}">
                <a16:creationId xmlns:a16="http://schemas.microsoft.com/office/drawing/2014/main" id="{17FDED9F-6355-5142-8442-AEC45948D368}"/>
              </a:ext>
            </a:extLst>
          </p:cNvPr>
          <p:cNvSpPr>
            <a:spLocks noGrp="1"/>
          </p:cNvSpPr>
          <p:nvPr>
            <p:ph type="ftr" sz="quarter" idx="3"/>
          </p:nvPr>
        </p:nvSpPr>
        <p:spPr/>
        <p:txBody>
          <a:bodyPr/>
          <a:lstStyle/>
          <a:p>
            <a:r>
              <a:rPr lang="en-IE"/>
              <a:t>Firebase Database</a:t>
            </a:r>
            <a:endParaRPr lang="en-IE" dirty="0"/>
          </a:p>
        </p:txBody>
      </p:sp>
      <p:sp>
        <p:nvSpPr>
          <p:cNvPr id="6" name="Title 1">
            <a:extLst>
              <a:ext uri="{FF2B5EF4-FFF2-40B4-BE49-F238E27FC236}">
                <a16:creationId xmlns:a16="http://schemas.microsoft.com/office/drawing/2014/main" id="{7AFE8F47-B113-8D4E-AFA6-B6023C548C23}"/>
              </a:ext>
            </a:extLst>
          </p:cNvPr>
          <p:cNvSpPr>
            <a:spLocks noGrp="1"/>
          </p:cNvSpPr>
          <p:nvPr>
            <p:ph type="title"/>
          </p:nvPr>
        </p:nvSpPr>
        <p:spPr>
          <a:xfrm>
            <a:off x="396624" y="0"/>
            <a:ext cx="7954060" cy="761815"/>
          </a:xfrm>
        </p:spPr>
        <p:txBody>
          <a:bodyPr/>
          <a:lstStyle/>
          <a:p>
            <a:r>
              <a:rPr lang="en-US" dirty="0">
                <a:solidFill>
                  <a:srgbClr val="008000"/>
                </a:solidFill>
              </a:rPr>
              <a:t>4. Introduce Authentication Flow</a:t>
            </a:r>
          </a:p>
        </p:txBody>
      </p:sp>
    </p:spTree>
    <p:extLst>
      <p:ext uri="{BB962C8B-B14F-4D97-AF65-F5344CB8AC3E}">
        <p14:creationId xmlns:p14="http://schemas.microsoft.com/office/powerpoint/2010/main" val="15478200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Core Magic Of Firebase *</a:t>
            </a:r>
          </a:p>
        </p:txBody>
      </p:sp>
      <p:pic>
        <p:nvPicPr>
          <p:cNvPr id="7" name="Picture 6" descr="realtimeSync.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3" y="884635"/>
            <a:ext cx="6246773" cy="3893234"/>
          </a:xfrm>
          <a:prstGeom prst="rect">
            <a:avLst/>
          </a:prstGeom>
        </p:spPr>
      </p:pic>
      <p:sp>
        <p:nvSpPr>
          <p:cNvPr id="3" name="Footer Placeholder 2"/>
          <p:cNvSpPr>
            <a:spLocks noGrp="1"/>
          </p:cNvSpPr>
          <p:nvPr>
            <p:ph type="ftr" sz="quarter" idx="3"/>
          </p:nvPr>
        </p:nvSpPr>
        <p:spPr/>
        <p:txBody>
          <a:bodyPr/>
          <a:lstStyle/>
          <a:p>
            <a:r>
              <a:rPr lang="en-IE"/>
              <a:t>Firebase Database</a:t>
            </a:r>
            <a:endParaRPr lang="en-IE"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14</a:t>
            </a:fld>
            <a:endParaRPr lang="uk-UA" dirty="0"/>
          </a:p>
        </p:txBody>
      </p:sp>
    </p:spTree>
    <p:extLst>
      <p:ext uri="{BB962C8B-B14F-4D97-AF65-F5344CB8AC3E}">
        <p14:creationId xmlns:p14="http://schemas.microsoft.com/office/powerpoint/2010/main" val="14349549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Data In Firebase</a:t>
            </a:r>
          </a:p>
        </p:txBody>
      </p:sp>
      <p:sp>
        <p:nvSpPr>
          <p:cNvPr id="3" name="Content Placeholder 2"/>
          <p:cNvSpPr>
            <a:spLocks noGrp="1"/>
          </p:cNvSpPr>
          <p:nvPr>
            <p:ph idx="1"/>
          </p:nvPr>
        </p:nvSpPr>
        <p:spPr>
          <a:xfrm>
            <a:off x="396623" y="843558"/>
            <a:ext cx="8643072" cy="4299943"/>
          </a:xfrm>
        </p:spPr>
        <p:txBody>
          <a:bodyPr/>
          <a:lstStyle/>
          <a:p>
            <a:r>
              <a:rPr lang="en-US" sz="2100" dirty="0"/>
              <a:t>Get database reference (your base node)</a:t>
            </a:r>
          </a:p>
          <a:p>
            <a:pPr lvl="1"/>
            <a:r>
              <a:rPr lang="en-US" sz="1800" dirty="0" err="1">
                <a:solidFill>
                  <a:srgbClr val="008000"/>
                </a:solidFill>
              </a:rPr>
              <a:t>DatabaseReference</a:t>
            </a:r>
            <a:r>
              <a:rPr lang="en-US" sz="1800" dirty="0">
                <a:solidFill>
                  <a:srgbClr val="008000"/>
                </a:solidFill>
              </a:rPr>
              <a:t> </a:t>
            </a:r>
            <a:r>
              <a:rPr lang="en-US" sz="1800" dirty="0" err="1">
                <a:solidFill>
                  <a:srgbClr val="008000"/>
                </a:solidFill>
              </a:rPr>
              <a:t>mDBRef</a:t>
            </a:r>
            <a:r>
              <a:rPr lang="en-US" sz="1800" dirty="0">
                <a:solidFill>
                  <a:srgbClr val="008000"/>
                </a:solidFill>
              </a:rPr>
              <a:t> = </a:t>
            </a:r>
            <a:r>
              <a:rPr lang="en-US" sz="1800" dirty="0" err="1">
                <a:solidFill>
                  <a:srgbClr val="008000"/>
                </a:solidFill>
              </a:rPr>
              <a:t>FirebaseDatabase.</a:t>
            </a:r>
            <a:r>
              <a:rPr lang="en-US" sz="1800" i="1" dirty="0" err="1">
                <a:solidFill>
                  <a:srgbClr val="008000"/>
                </a:solidFill>
              </a:rPr>
              <a:t>getInstance</a:t>
            </a:r>
            <a:r>
              <a:rPr lang="en-US" sz="1800" dirty="0">
                <a:solidFill>
                  <a:srgbClr val="008000"/>
                </a:solidFill>
              </a:rPr>
              <a:t>().</a:t>
            </a:r>
            <a:r>
              <a:rPr lang="en-US" sz="1800" dirty="0" err="1">
                <a:solidFill>
                  <a:srgbClr val="008000"/>
                </a:solidFill>
              </a:rPr>
              <a:t>getReference</a:t>
            </a:r>
            <a:r>
              <a:rPr lang="en-US" sz="1800" dirty="0">
                <a:solidFill>
                  <a:srgbClr val="008000"/>
                </a:solidFill>
              </a:rPr>
              <a:t>();</a:t>
            </a:r>
          </a:p>
          <a:p>
            <a:endParaRPr lang="en-US" sz="2100" dirty="0"/>
          </a:p>
          <a:p>
            <a:r>
              <a:rPr lang="en-US" sz="2100" dirty="0"/>
              <a:t>Point it to the right JSON node</a:t>
            </a:r>
          </a:p>
          <a:p>
            <a:pPr lvl="1"/>
            <a:r>
              <a:rPr lang="en-US" sz="1800" dirty="0" err="1">
                <a:solidFill>
                  <a:srgbClr val="008000"/>
                </a:solidFill>
              </a:rPr>
              <a:t>mDBRef</a:t>
            </a:r>
            <a:r>
              <a:rPr lang="en-US" sz="1800" dirty="0">
                <a:solidFill>
                  <a:srgbClr val="008000"/>
                </a:solidFill>
              </a:rPr>
              <a:t> = </a:t>
            </a:r>
            <a:r>
              <a:rPr lang="en-US" sz="1800" dirty="0" err="1">
                <a:solidFill>
                  <a:srgbClr val="008000"/>
                </a:solidFill>
              </a:rPr>
              <a:t>mDBRef.child</a:t>
            </a:r>
            <a:r>
              <a:rPr lang="en-US" sz="1800" dirty="0">
                <a:solidFill>
                  <a:srgbClr val="008000"/>
                </a:solidFill>
              </a:rPr>
              <a:t>(“</a:t>
            </a:r>
            <a:r>
              <a:rPr lang="en-US" sz="1800" dirty="0" err="1">
                <a:solidFill>
                  <a:srgbClr val="008000"/>
                </a:solidFill>
              </a:rPr>
              <a:t>mydb</a:t>
            </a:r>
            <a:r>
              <a:rPr lang="en-US" sz="1800" dirty="0">
                <a:solidFill>
                  <a:srgbClr val="008000"/>
                </a:solidFill>
              </a:rPr>
              <a:t>”).child(“table1”);</a:t>
            </a:r>
          </a:p>
          <a:p>
            <a:endParaRPr lang="en-US" sz="2100" dirty="0"/>
          </a:p>
          <a:p>
            <a:r>
              <a:rPr lang="en-US" sz="2100" dirty="0"/>
              <a:t>Set the value at the pointed node </a:t>
            </a:r>
          </a:p>
          <a:p>
            <a:pPr lvl="1"/>
            <a:r>
              <a:rPr lang="en-US" sz="1800" dirty="0" err="1">
                <a:solidFill>
                  <a:srgbClr val="008000"/>
                </a:solidFill>
              </a:rPr>
              <a:t>mDBRef.child</a:t>
            </a:r>
            <a:r>
              <a:rPr lang="en-US" sz="1800" dirty="0">
                <a:solidFill>
                  <a:srgbClr val="008000"/>
                </a:solidFill>
              </a:rPr>
              <a:t>(‘row1’).</a:t>
            </a:r>
            <a:r>
              <a:rPr lang="en-US" sz="1800" dirty="0" err="1">
                <a:solidFill>
                  <a:srgbClr val="008000"/>
                </a:solidFill>
              </a:rPr>
              <a:t>setValue</a:t>
            </a:r>
            <a:r>
              <a:rPr lang="en-US" sz="1800" dirty="0">
                <a:solidFill>
                  <a:srgbClr val="008000"/>
                </a:solidFill>
              </a:rPr>
              <a:t>(</a:t>
            </a:r>
            <a:r>
              <a:rPr lang="en-US" sz="1800" dirty="0" err="1">
                <a:solidFill>
                  <a:srgbClr val="008000"/>
                </a:solidFill>
              </a:rPr>
              <a:t>myPOJO</a:t>
            </a:r>
            <a:r>
              <a:rPr lang="en-US" sz="1800" dirty="0">
                <a:solidFill>
                  <a:srgbClr val="008000"/>
                </a:solidFill>
              </a:rPr>
              <a:t>);</a:t>
            </a:r>
          </a:p>
          <a:p>
            <a:endParaRPr lang="en-US" sz="2100" dirty="0"/>
          </a:p>
          <a:p>
            <a:r>
              <a:rPr lang="en-US" sz="2100" dirty="0"/>
              <a:t>Or push the value to create a unique key and set the value</a:t>
            </a:r>
          </a:p>
          <a:p>
            <a:pPr lvl="1"/>
            <a:r>
              <a:rPr lang="en-US" sz="1800" dirty="0" err="1">
                <a:solidFill>
                  <a:srgbClr val="008000"/>
                </a:solidFill>
              </a:rPr>
              <a:t>mDBRef.push</a:t>
            </a:r>
            <a:r>
              <a:rPr lang="en-US" sz="1800" dirty="0">
                <a:solidFill>
                  <a:srgbClr val="008000"/>
                </a:solidFill>
              </a:rPr>
              <a:t>().</a:t>
            </a:r>
            <a:r>
              <a:rPr lang="en-US" sz="1800" dirty="0" err="1">
                <a:solidFill>
                  <a:srgbClr val="008000"/>
                </a:solidFill>
              </a:rPr>
              <a:t>setValue</a:t>
            </a:r>
            <a:r>
              <a:rPr lang="en-US" sz="1800" dirty="0">
                <a:solidFill>
                  <a:srgbClr val="008000"/>
                </a:solidFill>
              </a:rPr>
              <a:t>(</a:t>
            </a:r>
            <a:r>
              <a:rPr lang="en-US" sz="1800" dirty="0" err="1">
                <a:solidFill>
                  <a:srgbClr val="008000"/>
                </a:solidFill>
              </a:rPr>
              <a:t>myPOJO</a:t>
            </a:r>
            <a:r>
              <a:rPr lang="en-US" sz="1800" dirty="0">
                <a:solidFill>
                  <a:srgbClr val="008000"/>
                </a:solidFill>
              </a:rPr>
              <a:t>);</a:t>
            </a:r>
            <a:endParaRPr lang="en-US" dirty="0">
              <a:solidFill>
                <a:srgbClr val="008000"/>
              </a:solidFill>
            </a:endParaRP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8" name="Slide Number Placeholder 7"/>
          <p:cNvSpPr>
            <a:spLocks noGrp="1"/>
          </p:cNvSpPr>
          <p:nvPr>
            <p:ph type="sldNum" sz="quarter" idx="2"/>
          </p:nvPr>
        </p:nvSpPr>
        <p:spPr/>
        <p:txBody>
          <a:bodyPr/>
          <a:lstStyle/>
          <a:p>
            <a:pPr lvl="0"/>
            <a:fld id="{86CB4B4D-7CA3-9044-876B-883B54F8677D}" type="slidenum">
              <a:rPr lang="uk-UA" smtClean="0"/>
              <a:t>15</a:t>
            </a:fld>
            <a:endParaRPr lang="uk-UA" dirty="0"/>
          </a:p>
        </p:txBody>
      </p:sp>
      <p:sp>
        <p:nvSpPr>
          <p:cNvPr id="10" name="Text Placeholder 2"/>
          <p:cNvSpPr txBox="1">
            <a:spLocks/>
          </p:cNvSpPr>
          <p:nvPr/>
        </p:nvSpPr>
        <p:spPr>
          <a:xfrm>
            <a:off x="6208381" y="2318780"/>
            <a:ext cx="2487011" cy="476991"/>
          </a:xfrm>
          <a:prstGeom prst="rect">
            <a:avLst/>
          </a:prstGeom>
          <a:ln w="12700">
            <a:miter lim="400000"/>
          </a:ln>
          <a:extLst>
            <a:ext uri="{C572A759-6A51-4108-AA02-DFA0A04FC94B}">
              <ma14:wrappingTextBoxFlag xmlns:ma14="http://schemas.microsoft.com/office/mac/drawingml/2011/main" xmlns="" val="1"/>
            </a:ext>
          </a:extLst>
        </p:spPr>
        <p:txBody>
          <a:bodyPr lIns="40814" tIns="40814" rIns="40814" bIns="40814"/>
          <a:lstStyle>
            <a:lvl1pPr marL="389463" indent="-389463">
              <a:spcBef>
                <a:spcPts val="502"/>
              </a:spcBef>
              <a:buClr>
                <a:srgbClr val="008000"/>
              </a:buClr>
              <a:buSzPct val="100000"/>
              <a:buFont typeface="Wingdings"/>
              <a:buChar char="❑"/>
              <a:defRPr sz="3200">
                <a:latin typeface="Helvetica Neue Light"/>
                <a:ea typeface="Helvetica Neue Light"/>
                <a:cs typeface="Helvetica Neue Light"/>
                <a:sym typeface="Helvetica Neue Light"/>
              </a:defRPr>
            </a:lvl1pPr>
            <a:lvl2pPr marL="761275" indent="-378645">
              <a:spcBef>
                <a:spcPts val="502"/>
              </a:spcBef>
              <a:buClr>
                <a:srgbClr val="008000"/>
              </a:buClr>
              <a:buSzPct val="60000"/>
              <a:buFont typeface="Wingdings"/>
              <a:buChar char="■"/>
              <a:defRPr sz="3200">
                <a:latin typeface="Helvetica Neue Light"/>
                <a:ea typeface="Helvetica Neue Light"/>
                <a:cs typeface="Helvetica Neue Light"/>
                <a:sym typeface="Helvetica Neue Light"/>
              </a:defRPr>
            </a:lvl2pPr>
            <a:lvl3pPr marL="1128760" indent="-363498">
              <a:spcBef>
                <a:spcPts val="502"/>
              </a:spcBef>
              <a:buClr>
                <a:srgbClr val="008000"/>
              </a:buClr>
              <a:buSzPct val="95000"/>
              <a:buFont typeface="Wingdings"/>
              <a:buChar char="⬥"/>
              <a:defRPr sz="3200">
                <a:latin typeface="Helvetica Neue Light"/>
                <a:ea typeface="Helvetica Neue Light"/>
                <a:cs typeface="Helvetica Neue Light"/>
                <a:sym typeface="Helvetica Neue Light"/>
              </a:defRPr>
            </a:lvl3pPr>
            <a:lvl4pPr marL="1551780" indent="-403888">
              <a:spcBef>
                <a:spcPts val="502"/>
              </a:spcBef>
              <a:buClr>
                <a:srgbClr val="008000"/>
              </a:buClr>
              <a:buSzPct val="65000"/>
              <a:buFont typeface="Wingdings"/>
              <a:buChar char="■"/>
              <a:defRPr sz="3200">
                <a:latin typeface="Helvetica Neue Light"/>
                <a:ea typeface="Helvetica Neue Light"/>
                <a:cs typeface="Helvetica Neue Light"/>
                <a:sym typeface="Helvetica Neue Light"/>
              </a:defRPr>
            </a:lvl4pPr>
            <a:lvl5pPr marL="1934411" indent="-403888">
              <a:spcBef>
                <a:spcPts val="502"/>
              </a:spcBef>
              <a:buClr>
                <a:srgbClr val="008000"/>
              </a:buClr>
              <a:buSzPct val="60000"/>
              <a:buFont typeface="Wingdings"/>
              <a:buChar char="■"/>
              <a:defRPr sz="3200">
                <a:latin typeface="Helvetica Neue Light"/>
                <a:ea typeface="Helvetica Neue Light"/>
                <a:cs typeface="Helvetica Neue Light"/>
                <a:sym typeface="Helvetica Neue Light"/>
              </a:defRPr>
            </a:lvl5pPr>
            <a:lvl6pPr marL="2317041"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6pPr>
            <a:lvl7pPr marL="2699672"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7pPr>
            <a:lvl8pPr marL="3082303"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8pPr>
            <a:lvl9pPr marL="3464933"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9pPr>
          </a:lstStyle>
          <a:p>
            <a:pPr marL="0" indent="0">
              <a:buNone/>
            </a:pPr>
            <a:r>
              <a:rPr lang="en-US" sz="2400" dirty="0"/>
              <a:t>Create a Key</a:t>
            </a:r>
          </a:p>
        </p:txBody>
      </p:sp>
      <p:cxnSp>
        <p:nvCxnSpPr>
          <p:cNvPr id="11" name="Straight Arrow Connector 10"/>
          <p:cNvCxnSpPr/>
          <p:nvPr/>
        </p:nvCxnSpPr>
        <p:spPr>
          <a:xfrm flipH="1">
            <a:off x="4968210" y="2570470"/>
            <a:ext cx="1584476" cy="706623"/>
          </a:xfrm>
          <a:prstGeom prst="straightConnector1">
            <a:avLst/>
          </a:prstGeom>
          <a:noFill/>
          <a:ln w="25400" cap="flat">
            <a:solidFill>
              <a:srgbClr val="000000"/>
            </a:solidFill>
            <a:prstDash val="solid"/>
            <a:miter lim="400000"/>
            <a:tailEnd type="arrow"/>
          </a:ln>
          <a:effectLst/>
        </p:spPr>
        <p:style>
          <a:lnRef idx="0">
            <a:scrgbClr r="0" g="0" b="0"/>
          </a:lnRef>
          <a:fillRef idx="0">
            <a:scrgbClr r="0" g="0" b="0"/>
          </a:fillRef>
          <a:effectRef idx="0">
            <a:scrgbClr r="0" g="0" b="0"/>
          </a:effectRef>
          <a:fontRef idx="none"/>
        </p:style>
      </p:cxnSp>
      <p:sp>
        <p:nvSpPr>
          <p:cNvPr id="14" name="Text Placeholder 2"/>
          <p:cNvSpPr txBox="1">
            <a:spLocks/>
          </p:cNvSpPr>
          <p:nvPr/>
        </p:nvSpPr>
        <p:spPr>
          <a:xfrm>
            <a:off x="6552685" y="3166447"/>
            <a:ext cx="2487011" cy="836454"/>
          </a:xfrm>
          <a:prstGeom prst="rect">
            <a:avLst/>
          </a:prstGeom>
          <a:ln w="12700">
            <a:miter lim="400000"/>
          </a:ln>
          <a:extLst>
            <a:ext uri="{C572A759-6A51-4108-AA02-DFA0A04FC94B}">
              <ma14:wrappingTextBoxFlag xmlns:ma14="http://schemas.microsoft.com/office/mac/drawingml/2011/main" xmlns="" val="1"/>
            </a:ext>
          </a:extLst>
        </p:spPr>
        <p:txBody>
          <a:bodyPr lIns="40814" tIns="40814" rIns="40814" bIns="40814"/>
          <a:lstStyle>
            <a:lvl1pPr marL="389463" indent="-389463">
              <a:spcBef>
                <a:spcPts val="502"/>
              </a:spcBef>
              <a:buClr>
                <a:srgbClr val="008000"/>
              </a:buClr>
              <a:buSzPct val="100000"/>
              <a:buFont typeface="Wingdings"/>
              <a:buChar char="❑"/>
              <a:defRPr sz="3200">
                <a:latin typeface="Helvetica Neue Light"/>
                <a:ea typeface="Helvetica Neue Light"/>
                <a:cs typeface="Helvetica Neue Light"/>
                <a:sym typeface="Helvetica Neue Light"/>
              </a:defRPr>
            </a:lvl1pPr>
            <a:lvl2pPr marL="761275" indent="-378645">
              <a:spcBef>
                <a:spcPts val="502"/>
              </a:spcBef>
              <a:buClr>
                <a:srgbClr val="008000"/>
              </a:buClr>
              <a:buSzPct val="60000"/>
              <a:buFont typeface="Wingdings"/>
              <a:buChar char="■"/>
              <a:defRPr sz="3200">
                <a:latin typeface="Helvetica Neue Light"/>
                <a:ea typeface="Helvetica Neue Light"/>
                <a:cs typeface="Helvetica Neue Light"/>
                <a:sym typeface="Helvetica Neue Light"/>
              </a:defRPr>
            </a:lvl2pPr>
            <a:lvl3pPr marL="1128760" indent="-363498">
              <a:spcBef>
                <a:spcPts val="502"/>
              </a:spcBef>
              <a:buClr>
                <a:srgbClr val="008000"/>
              </a:buClr>
              <a:buSzPct val="95000"/>
              <a:buFont typeface="Wingdings"/>
              <a:buChar char="⬥"/>
              <a:defRPr sz="3200">
                <a:latin typeface="Helvetica Neue Light"/>
                <a:ea typeface="Helvetica Neue Light"/>
                <a:cs typeface="Helvetica Neue Light"/>
                <a:sym typeface="Helvetica Neue Light"/>
              </a:defRPr>
            </a:lvl3pPr>
            <a:lvl4pPr marL="1551780" indent="-403888">
              <a:spcBef>
                <a:spcPts val="502"/>
              </a:spcBef>
              <a:buClr>
                <a:srgbClr val="008000"/>
              </a:buClr>
              <a:buSzPct val="65000"/>
              <a:buFont typeface="Wingdings"/>
              <a:buChar char="■"/>
              <a:defRPr sz="3200">
                <a:latin typeface="Helvetica Neue Light"/>
                <a:ea typeface="Helvetica Neue Light"/>
                <a:cs typeface="Helvetica Neue Light"/>
                <a:sym typeface="Helvetica Neue Light"/>
              </a:defRPr>
            </a:lvl4pPr>
            <a:lvl5pPr marL="1934411" indent="-403888">
              <a:spcBef>
                <a:spcPts val="502"/>
              </a:spcBef>
              <a:buClr>
                <a:srgbClr val="008000"/>
              </a:buClr>
              <a:buSzPct val="60000"/>
              <a:buFont typeface="Wingdings"/>
              <a:buChar char="■"/>
              <a:defRPr sz="3200">
                <a:latin typeface="Helvetica Neue Light"/>
                <a:ea typeface="Helvetica Neue Light"/>
                <a:cs typeface="Helvetica Neue Light"/>
                <a:sym typeface="Helvetica Neue Light"/>
              </a:defRPr>
            </a:lvl5pPr>
            <a:lvl6pPr marL="2317041"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6pPr>
            <a:lvl7pPr marL="2699672"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7pPr>
            <a:lvl8pPr marL="3082303"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8pPr>
            <a:lvl9pPr marL="3464933" indent="-403888">
              <a:spcBef>
                <a:spcPts val="502"/>
              </a:spcBef>
              <a:buClr>
                <a:srgbClr val="006699"/>
              </a:buClr>
              <a:buSzPct val="60000"/>
              <a:buFont typeface="Wingdings"/>
              <a:buChar char="■"/>
              <a:defRPr sz="3200">
                <a:latin typeface="Helvetica Neue Light"/>
                <a:ea typeface="Helvetica Neue Light"/>
                <a:cs typeface="Helvetica Neue Light"/>
                <a:sym typeface="Helvetica Neue Light"/>
              </a:defRPr>
            </a:lvl9pPr>
          </a:lstStyle>
          <a:p>
            <a:pPr marL="0" indent="0">
              <a:buNone/>
            </a:pPr>
            <a:r>
              <a:rPr lang="en-US" sz="2400" dirty="0"/>
              <a:t>Firebase takes care of the Key</a:t>
            </a:r>
          </a:p>
        </p:txBody>
      </p:sp>
      <p:cxnSp>
        <p:nvCxnSpPr>
          <p:cNvPr id="15" name="Straight Arrow Connector 14"/>
          <p:cNvCxnSpPr/>
          <p:nvPr/>
        </p:nvCxnSpPr>
        <p:spPr>
          <a:xfrm flipH="1">
            <a:off x="4794108" y="3604803"/>
            <a:ext cx="1954807" cy="501805"/>
          </a:xfrm>
          <a:prstGeom prst="straightConnector1">
            <a:avLst/>
          </a:prstGeom>
          <a:noFill/>
          <a:ln w="25400" cap="flat">
            <a:solidFill>
              <a:srgbClr val="000000"/>
            </a:solidFill>
            <a:prstDash val="solid"/>
            <a:miter lim="400000"/>
            <a:tailEnd type="arrow"/>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08108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Your Saved Data</a:t>
            </a:r>
          </a:p>
        </p:txBody>
      </p:sp>
      <p:sp>
        <p:nvSpPr>
          <p:cNvPr id="3" name="Content Placeholder 2"/>
          <p:cNvSpPr>
            <a:spLocks noGrp="1"/>
          </p:cNvSpPr>
          <p:nvPr>
            <p:ph idx="1"/>
          </p:nvPr>
        </p:nvSpPr>
        <p:spPr>
          <a:xfrm>
            <a:off x="396624" y="823076"/>
            <a:ext cx="7770377" cy="4299943"/>
          </a:xfrm>
        </p:spPr>
        <p:txBody>
          <a:bodyPr/>
          <a:lstStyle/>
          <a:p>
            <a:r>
              <a:rPr lang="en-US" dirty="0"/>
              <a:t>Log on to </a:t>
            </a:r>
            <a:r>
              <a:rPr lang="en-US" dirty="0">
                <a:hlinkClick r:id="rId2"/>
              </a:rPr>
              <a:t>https://firebase.google.com</a:t>
            </a:r>
            <a:r>
              <a:rPr lang="en-US" dirty="0"/>
              <a:t>.</a:t>
            </a:r>
          </a:p>
          <a:p>
            <a:r>
              <a:rPr lang="en-US" dirty="0"/>
              <a:t>Go to console and select your project.</a:t>
            </a:r>
          </a:p>
          <a:p>
            <a:r>
              <a:rPr lang="en-US" dirty="0"/>
              <a:t>Hit database and select data tab</a:t>
            </a:r>
          </a:p>
        </p:txBody>
      </p:sp>
      <p:sp>
        <p:nvSpPr>
          <p:cNvPr id="6" name="Footer Placeholder 5"/>
          <p:cNvSpPr>
            <a:spLocks noGrp="1"/>
          </p:cNvSpPr>
          <p:nvPr>
            <p:ph type="ftr" sz="quarter" idx="3"/>
          </p:nvPr>
        </p:nvSpPr>
        <p:spPr/>
        <p:txBody>
          <a:bodyPr/>
          <a:lstStyle/>
          <a:p>
            <a:r>
              <a:rPr lang="en-IE"/>
              <a:t>Firebase Database</a:t>
            </a:r>
            <a:endParaRPr lang="en-IE" dirty="0"/>
          </a:p>
        </p:txBody>
      </p:sp>
      <p:sp>
        <p:nvSpPr>
          <p:cNvPr id="7" name="Slide Number Placeholder 6"/>
          <p:cNvSpPr>
            <a:spLocks noGrp="1"/>
          </p:cNvSpPr>
          <p:nvPr>
            <p:ph type="sldNum" sz="quarter" idx="2"/>
          </p:nvPr>
        </p:nvSpPr>
        <p:spPr/>
        <p:txBody>
          <a:bodyPr/>
          <a:lstStyle/>
          <a:p>
            <a:pPr lvl="0"/>
            <a:fld id="{86CB4B4D-7CA3-9044-876B-883B54F8677D}" type="slidenum">
              <a:rPr lang="uk-UA" smtClean="0"/>
              <a:t>16</a:t>
            </a:fld>
            <a:endParaRPr lang="uk-UA" dirty="0"/>
          </a:p>
        </p:txBody>
      </p:sp>
      <p:pic>
        <p:nvPicPr>
          <p:cNvPr id="8" name="Picture 7" descr="Screen Shot 2017-07-27 at 14.06.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65" y="2060761"/>
            <a:ext cx="8230145" cy="3085348"/>
          </a:xfrm>
          <a:prstGeom prst="rect">
            <a:avLst/>
          </a:prstGeom>
        </p:spPr>
      </p:pic>
      <p:sp>
        <p:nvSpPr>
          <p:cNvPr id="9" name="Rounded Rectangle 8"/>
          <p:cNvSpPr/>
          <p:nvPr/>
        </p:nvSpPr>
        <p:spPr>
          <a:xfrm>
            <a:off x="912665" y="2286458"/>
            <a:ext cx="1326758" cy="391597"/>
          </a:xfrm>
          <a:prstGeom prst="roundRect">
            <a:avLst/>
          </a:prstGeom>
          <a:noFill/>
          <a:ln w="254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438150" rtl="0" latinLnBrk="1" hangingPunct="0"/>
            <a:endParaRPr lang="en-US" sz="1800">
              <a:solidFill>
                <a:srgbClr val="FFFFFF"/>
              </a:solidFill>
            </a:endParaRPr>
          </a:p>
        </p:txBody>
      </p:sp>
    </p:spTree>
    <p:extLst>
      <p:ext uri="{BB962C8B-B14F-4D97-AF65-F5344CB8AC3E}">
        <p14:creationId xmlns:p14="http://schemas.microsoft.com/office/powerpoint/2010/main" val="25628564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Data</a:t>
            </a:r>
          </a:p>
        </p:txBody>
      </p:sp>
      <p:sp>
        <p:nvSpPr>
          <p:cNvPr id="3" name="Content Placeholder 2"/>
          <p:cNvSpPr>
            <a:spLocks noGrp="1"/>
          </p:cNvSpPr>
          <p:nvPr>
            <p:ph idx="1"/>
          </p:nvPr>
        </p:nvSpPr>
        <p:spPr>
          <a:xfrm>
            <a:off x="458272" y="882673"/>
            <a:ext cx="8227457" cy="3547695"/>
          </a:xfrm>
        </p:spPr>
        <p:txBody>
          <a:bodyPr>
            <a:normAutofit lnSpcReduction="10000"/>
          </a:bodyPr>
          <a:lstStyle/>
          <a:p>
            <a:r>
              <a:rPr lang="en-US" dirty="0"/>
              <a:t>Data is retrieved via callbacks listeners.</a:t>
            </a:r>
          </a:p>
          <a:p>
            <a:r>
              <a:rPr lang="en-US" dirty="0"/>
              <a:t>There are mainly 2 types of listeners</a:t>
            </a:r>
          </a:p>
          <a:p>
            <a:pPr lvl="1"/>
            <a:r>
              <a:rPr lang="en-US" dirty="0">
                <a:solidFill>
                  <a:srgbClr val="008000"/>
                </a:solidFill>
                <a:hlinkClick r:id="rId2"/>
              </a:rPr>
              <a:t>ValueEventListener</a:t>
            </a:r>
            <a:r>
              <a:rPr lang="en-US" dirty="0"/>
              <a:t> </a:t>
            </a:r>
            <a:r>
              <a:rPr lang="mr-IN" dirty="0"/>
              <a:t>–</a:t>
            </a:r>
            <a:r>
              <a:rPr lang="en-US" dirty="0"/>
              <a:t> get entire child structure.</a:t>
            </a:r>
          </a:p>
          <a:p>
            <a:pPr lvl="1"/>
            <a:r>
              <a:rPr lang="en-US" dirty="0">
                <a:hlinkClick r:id="rId3"/>
              </a:rPr>
              <a:t>ChildEventListener</a:t>
            </a:r>
            <a:r>
              <a:rPr lang="en-US" dirty="0"/>
              <a:t> </a:t>
            </a:r>
            <a:r>
              <a:rPr lang="mr-IN" dirty="0"/>
              <a:t>–</a:t>
            </a:r>
            <a:r>
              <a:rPr lang="en-US" dirty="0"/>
              <a:t> get only the child that got changed / added or deleted.</a:t>
            </a:r>
          </a:p>
          <a:p>
            <a:r>
              <a:rPr lang="en-US" dirty="0"/>
              <a:t>Attach these listeners to </a:t>
            </a:r>
            <a:r>
              <a:rPr lang="en-US" dirty="0">
                <a:hlinkClick r:id="rId4"/>
              </a:rPr>
              <a:t>Database reference</a:t>
            </a:r>
            <a:r>
              <a:rPr lang="en-US" dirty="0"/>
              <a:t> we saw earlier.</a:t>
            </a:r>
          </a:p>
          <a:p>
            <a:r>
              <a:rPr lang="en-US" dirty="0"/>
              <a:t>Both of these listeners are called once, so app can get the data and prepare UI</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17</a:t>
            </a:fld>
            <a:endParaRPr lang="uk-UA" dirty="0"/>
          </a:p>
        </p:txBody>
      </p:sp>
    </p:spTree>
    <p:extLst>
      <p:ext uri="{BB962C8B-B14F-4D97-AF65-F5344CB8AC3E}">
        <p14:creationId xmlns:p14="http://schemas.microsoft.com/office/powerpoint/2010/main" val="20418510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Data Listeners</a:t>
            </a:r>
          </a:p>
        </p:txBody>
      </p:sp>
      <p:sp>
        <p:nvSpPr>
          <p:cNvPr id="3" name="Content Placeholder 2"/>
          <p:cNvSpPr>
            <a:spLocks noGrp="1"/>
          </p:cNvSpPr>
          <p:nvPr>
            <p:ph idx="1"/>
          </p:nvPr>
        </p:nvSpPr>
        <p:spPr>
          <a:xfrm>
            <a:off x="396623" y="843558"/>
            <a:ext cx="8330135" cy="4299943"/>
          </a:xfrm>
        </p:spPr>
        <p:txBody>
          <a:bodyPr>
            <a:normAutofit/>
          </a:bodyPr>
          <a:lstStyle/>
          <a:p>
            <a:r>
              <a:rPr lang="en-US" dirty="0" err="1"/>
              <a:t>ValueEventListeners</a:t>
            </a:r>
            <a:r>
              <a:rPr lang="en-US" dirty="0"/>
              <a:t> can be added in 2 ways:</a:t>
            </a:r>
          </a:p>
          <a:p>
            <a:pPr lvl="1"/>
            <a:r>
              <a:rPr lang="en-US" b="1" dirty="0" err="1">
                <a:solidFill>
                  <a:srgbClr val="008000"/>
                </a:solidFill>
              </a:rPr>
              <a:t>addListenerForSingleValueEvent</a:t>
            </a:r>
            <a:r>
              <a:rPr lang="en-US" b="1" dirty="0">
                <a:solidFill>
                  <a:srgbClr val="008000"/>
                </a:solidFill>
              </a:rPr>
              <a:t> </a:t>
            </a:r>
            <a:r>
              <a:rPr lang="en-US" dirty="0">
                <a:solidFill>
                  <a:srgbClr val="008000"/>
                </a:solidFill>
              </a:rPr>
              <a:t>(</a:t>
            </a:r>
            <a:r>
              <a:rPr lang="en-US" dirty="0" err="1">
                <a:solidFill>
                  <a:srgbClr val="008000"/>
                </a:solidFill>
              </a:rPr>
              <a:t>valEvListener</a:t>
            </a:r>
            <a:r>
              <a:rPr lang="en-US" dirty="0">
                <a:solidFill>
                  <a:srgbClr val="008000"/>
                </a:solidFill>
              </a:rPr>
              <a:t>); </a:t>
            </a:r>
            <a:r>
              <a:rPr lang="en-US" sz="1800" dirty="0">
                <a:solidFill>
                  <a:srgbClr val="008000"/>
                </a:solidFill>
              </a:rPr>
              <a:t>//next slide</a:t>
            </a:r>
            <a:endParaRPr lang="en-US" dirty="0">
              <a:solidFill>
                <a:srgbClr val="008000"/>
              </a:solidFill>
            </a:endParaRPr>
          </a:p>
          <a:p>
            <a:pPr lvl="2"/>
            <a:r>
              <a:rPr lang="en-US" i="1" dirty="0">
                <a:solidFill>
                  <a:schemeClr val="tx1"/>
                </a:solidFill>
              </a:rPr>
              <a:t>Get the entire data snapshot only once</a:t>
            </a:r>
          </a:p>
          <a:p>
            <a:pPr lvl="1"/>
            <a:r>
              <a:rPr lang="en-US" b="1" dirty="0" err="1">
                <a:solidFill>
                  <a:srgbClr val="008000"/>
                </a:solidFill>
              </a:rPr>
              <a:t>addValueEventListener</a:t>
            </a:r>
            <a:r>
              <a:rPr lang="en-US" dirty="0">
                <a:solidFill>
                  <a:srgbClr val="008000"/>
                </a:solidFill>
              </a:rPr>
              <a:t>(</a:t>
            </a:r>
            <a:r>
              <a:rPr lang="en-US" dirty="0" err="1">
                <a:solidFill>
                  <a:srgbClr val="008000"/>
                </a:solidFill>
              </a:rPr>
              <a:t>valEvListener</a:t>
            </a:r>
            <a:r>
              <a:rPr lang="en-US" dirty="0">
                <a:solidFill>
                  <a:srgbClr val="008000"/>
                </a:solidFill>
              </a:rPr>
              <a:t>);</a:t>
            </a:r>
          </a:p>
          <a:p>
            <a:pPr lvl="2"/>
            <a:r>
              <a:rPr lang="en-US" i="1" dirty="0">
                <a:solidFill>
                  <a:srgbClr val="000000"/>
                </a:solidFill>
              </a:rPr>
              <a:t>Get entire data snapshot whenever there is a change in any of the child nodes</a:t>
            </a:r>
          </a:p>
          <a:p>
            <a:r>
              <a:rPr lang="en-US" dirty="0"/>
              <a:t>ChildEventListener can be added in only one way:</a:t>
            </a:r>
          </a:p>
          <a:p>
            <a:pPr lvl="1"/>
            <a:r>
              <a:rPr lang="en-US" b="1" dirty="0" err="1">
                <a:solidFill>
                  <a:srgbClr val="008000"/>
                </a:solidFill>
              </a:rPr>
              <a:t>addChildEventListener</a:t>
            </a:r>
            <a:r>
              <a:rPr lang="en-US" dirty="0">
                <a:solidFill>
                  <a:srgbClr val="008000"/>
                </a:solidFill>
              </a:rPr>
              <a:t>(</a:t>
            </a:r>
            <a:r>
              <a:rPr lang="en-US" dirty="0" err="1">
                <a:solidFill>
                  <a:srgbClr val="008000"/>
                </a:solidFill>
              </a:rPr>
              <a:t>childEvListener</a:t>
            </a:r>
            <a:r>
              <a:rPr lang="en-US" dirty="0">
                <a:solidFill>
                  <a:srgbClr val="008000"/>
                </a:solidFill>
              </a:rPr>
              <a:t>)</a:t>
            </a:r>
          </a:p>
          <a:p>
            <a:pPr lvl="2"/>
            <a:r>
              <a:rPr lang="en-US" i="1" dirty="0">
                <a:solidFill>
                  <a:srgbClr val="000000"/>
                </a:solidFill>
              </a:rPr>
              <a:t>Get updates as child nodes</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18</a:t>
            </a:fld>
            <a:endParaRPr lang="uk-UA" dirty="0"/>
          </a:p>
        </p:txBody>
      </p:sp>
    </p:spTree>
    <p:extLst>
      <p:ext uri="{BB962C8B-B14F-4D97-AF65-F5344CB8AC3E}">
        <p14:creationId xmlns:p14="http://schemas.microsoft.com/office/powerpoint/2010/main" val="107513764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Data As POJO</a:t>
            </a:r>
          </a:p>
        </p:txBody>
      </p:sp>
      <p:sp>
        <p:nvSpPr>
          <p:cNvPr id="3" name="Content Placeholder 2"/>
          <p:cNvSpPr>
            <a:spLocks noGrp="1"/>
          </p:cNvSpPr>
          <p:nvPr>
            <p:ph idx="1"/>
          </p:nvPr>
        </p:nvSpPr>
        <p:spPr/>
        <p:txBody>
          <a:bodyPr>
            <a:noAutofit/>
          </a:bodyPr>
          <a:lstStyle/>
          <a:p>
            <a:pPr marL="0" indent="0">
              <a:buNone/>
            </a:pPr>
            <a:r>
              <a:rPr lang="en-US" sz="1725" dirty="0"/>
              <a:t>public</a:t>
            </a:r>
            <a:r>
              <a:rPr lang="en-US" sz="1725" b="1" dirty="0"/>
              <a:t> </a:t>
            </a:r>
            <a:r>
              <a:rPr lang="en-US" sz="1725" dirty="0"/>
              <a:t>ChildEventListener </a:t>
            </a:r>
            <a:r>
              <a:rPr lang="en-US" sz="1725" b="1" dirty="0" err="1"/>
              <a:t>childEvListener</a:t>
            </a:r>
            <a:r>
              <a:rPr lang="en-US" sz="1725" b="1" dirty="0"/>
              <a:t> </a:t>
            </a:r>
            <a:r>
              <a:rPr lang="en-US" sz="1725" dirty="0"/>
              <a:t>= new</a:t>
            </a:r>
            <a:r>
              <a:rPr lang="en-US" sz="1725" b="1" dirty="0"/>
              <a:t> </a:t>
            </a:r>
            <a:r>
              <a:rPr lang="en-US" sz="1725" dirty="0"/>
              <a:t>ChildEventListener() {</a:t>
            </a:r>
            <a:br>
              <a:rPr lang="en-US" sz="1725" dirty="0"/>
            </a:br>
            <a:br>
              <a:rPr lang="en-US" sz="1725" dirty="0"/>
            </a:br>
            <a:r>
              <a:rPr lang="en-US" sz="1725" dirty="0"/>
              <a:t>    public void </a:t>
            </a:r>
            <a:r>
              <a:rPr lang="en-US" sz="1725" dirty="0" err="1"/>
              <a:t>onChildAdded</a:t>
            </a:r>
            <a:r>
              <a:rPr lang="en-US" sz="1725" dirty="0"/>
              <a:t>(</a:t>
            </a:r>
            <a:r>
              <a:rPr lang="en-US" sz="1725" dirty="0" err="1"/>
              <a:t>DataSnapshot</a:t>
            </a:r>
            <a:r>
              <a:rPr lang="en-US" sz="1725" dirty="0"/>
              <a:t> </a:t>
            </a:r>
            <a:r>
              <a:rPr lang="en-US" sz="1725" dirty="0" err="1"/>
              <a:t>dataSnapshot</a:t>
            </a:r>
            <a:r>
              <a:rPr lang="en-US" sz="1725" dirty="0"/>
              <a:t>, String s) {</a:t>
            </a:r>
            <a:br>
              <a:rPr lang="en-US" sz="1725" dirty="0"/>
            </a:br>
            <a:r>
              <a:rPr lang="en-US" sz="1725" dirty="0"/>
              <a:t>	</a:t>
            </a:r>
            <a:r>
              <a:rPr lang="en-US" sz="1725" dirty="0" err="1">
                <a:solidFill>
                  <a:srgbClr val="008000"/>
                </a:solidFill>
              </a:rPr>
              <a:t>MyPOJO</a:t>
            </a:r>
            <a:r>
              <a:rPr lang="en-US" sz="1725" dirty="0">
                <a:solidFill>
                  <a:srgbClr val="008000"/>
                </a:solidFill>
              </a:rPr>
              <a:t> m = </a:t>
            </a:r>
            <a:r>
              <a:rPr lang="en-US" sz="1725" dirty="0" err="1">
                <a:solidFill>
                  <a:srgbClr val="008000"/>
                </a:solidFill>
              </a:rPr>
              <a:t>dataSnapshot.getValue</a:t>
            </a:r>
            <a:r>
              <a:rPr lang="en-US" sz="1725" dirty="0">
                <a:solidFill>
                  <a:srgbClr val="008000"/>
                </a:solidFill>
              </a:rPr>
              <a:t>(</a:t>
            </a:r>
            <a:r>
              <a:rPr lang="en-US" sz="1725" dirty="0" err="1">
                <a:solidFill>
                  <a:srgbClr val="008000"/>
                </a:solidFill>
              </a:rPr>
              <a:t>MyPOJO.</a:t>
            </a:r>
            <a:r>
              <a:rPr lang="en-US" sz="1725" b="1" dirty="0" err="1">
                <a:solidFill>
                  <a:srgbClr val="008000"/>
                </a:solidFill>
              </a:rPr>
              <a:t>class</a:t>
            </a:r>
            <a:r>
              <a:rPr lang="en-US" sz="1725" dirty="0">
                <a:solidFill>
                  <a:srgbClr val="008000"/>
                </a:solidFill>
              </a:rPr>
              <a:t>);</a:t>
            </a:r>
          </a:p>
          <a:p>
            <a:pPr marL="0" indent="0">
              <a:buNone/>
            </a:pPr>
            <a:r>
              <a:rPr lang="en-US" sz="1725" dirty="0"/>
              <a:t>    }</a:t>
            </a:r>
            <a:br>
              <a:rPr lang="en-US" sz="1725" dirty="0"/>
            </a:br>
            <a:br>
              <a:rPr lang="en-US" sz="1725" dirty="0"/>
            </a:br>
            <a:r>
              <a:rPr lang="en-US" sz="1725" dirty="0"/>
              <a:t>    public void </a:t>
            </a:r>
            <a:r>
              <a:rPr lang="en-US" sz="1725" dirty="0" err="1"/>
              <a:t>onChildChanged</a:t>
            </a:r>
            <a:r>
              <a:rPr lang="en-US" sz="1725" dirty="0"/>
              <a:t>(</a:t>
            </a:r>
            <a:r>
              <a:rPr lang="en-US" sz="1725" dirty="0" err="1"/>
              <a:t>DataSnapshot</a:t>
            </a:r>
            <a:r>
              <a:rPr lang="en-US" sz="1725" dirty="0"/>
              <a:t> </a:t>
            </a:r>
            <a:r>
              <a:rPr lang="en-US" sz="1725" dirty="0" err="1"/>
              <a:t>dataSnapshot</a:t>
            </a:r>
            <a:r>
              <a:rPr lang="en-US" sz="1725" dirty="0"/>
              <a:t>, String s) {}</a:t>
            </a:r>
            <a:br>
              <a:rPr lang="en-US" sz="1725" dirty="0"/>
            </a:br>
            <a:br>
              <a:rPr lang="en-US" sz="1725" dirty="0"/>
            </a:br>
            <a:r>
              <a:rPr lang="en-US" sz="1725" dirty="0"/>
              <a:t>    public void </a:t>
            </a:r>
            <a:r>
              <a:rPr lang="en-US" sz="1725" dirty="0" err="1"/>
              <a:t>onChildRemoved</a:t>
            </a:r>
            <a:r>
              <a:rPr lang="en-US" sz="1725" dirty="0"/>
              <a:t>(</a:t>
            </a:r>
            <a:r>
              <a:rPr lang="en-US" sz="1725" dirty="0" err="1"/>
              <a:t>DataSnapshot</a:t>
            </a:r>
            <a:r>
              <a:rPr lang="en-US" sz="1725" dirty="0"/>
              <a:t> </a:t>
            </a:r>
            <a:r>
              <a:rPr lang="en-US" sz="1725" dirty="0" err="1"/>
              <a:t>dataSnapshot</a:t>
            </a:r>
            <a:r>
              <a:rPr lang="en-US" sz="1725" dirty="0"/>
              <a:t>) {}</a:t>
            </a:r>
            <a:br>
              <a:rPr lang="en-US" sz="1725" dirty="0"/>
            </a:br>
            <a:br>
              <a:rPr lang="en-US" sz="1725" dirty="0"/>
            </a:br>
            <a:r>
              <a:rPr lang="en-US" sz="1725" dirty="0"/>
              <a:t>    public void </a:t>
            </a:r>
            <a:r>
              <a:rPr lang="en-US" sz="1725" dirty="0" err="1"/>
              <a:t>onChildMoved</a:t>
            </a:r>
            <a:r>
              <a:rPr lang="en-US" sz="1725" dirty="0"/>
              <a:t>(</a:t>
            </a:r>
            <a:r>
              <a:rPr lang="en-US" sz="1725" dirty="0" err="1"/>
              <a:t>DataSnapshot</a:t>
            </a:r>
            <a:r>
              <a:rPr lang="en-US" sz="1725" dirty="0"/>
              <a:t> </a:t>
            </a:r>
            <a:r>
              <a:rPr lang="en-US" sz="1725" dirty="0" err="1"/>
              <a:t>dataSnapshot</a:t>
            </a:r>
            <a:r>
              <a:rPr lang="en-US" sz="1725" dirty="0"/>
              <a:t>, String s) {}</a:t>
            </a:r>
            <a:br>
              <a:rPr lang="en-US" sz="1725" dirty="0"/>
            </a:br>
            <a:br>
              <a:rPr lang="en-US" sz="1725" dirty="0"/>
            </a:br>
            <a:r>
              <a:rPr lang="en-US" sz="1725" dirty="0"/>
              <a:t>    public void </a:t>
            </a:r>
            <a:r>
              <a:rPr lang="en-US" sz="1725" dirty="0" err="1"/>
              <a:t>onCancelled</a:t>
            </a:r>
            <a:r>
              <a:rPr lang="en-US" sz="1725" dirty="0"/>
              <a:t>(</a:t>
            </a:r>
            <a:r>
              <a:rPr lang="en-US" sz="1725" dirty="0" err="1"/>
              <a:t>DatabaseError</a:t>
            </a:r>
            <a:r>
              <a:rPr lang="en-US" sz="1725" dirty="0"/>
              <a:t> </a:t>
            </a:r>
            <a:r>
              <a:rPr lang="en-US" sz="1725" dirty="0" err="1"/>
              <a:t>databaseError</a:t>
            </a:r>
            <a:r>
              <a:rPr lang="en-US" sz="1725" dirty="0"/>
              <a:t>) {}</a:t>
            </a:r>
            <a:br>
              <a:rPr lang="en-US" sz="1725" dirty="0"/>
            </a:br>
            <a:r>
              <a:rPr lang="en-US" sz="1725" dirty="0"/>
              <a:t>};</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19</a:t>
            </a:fld>
            <a:endParaRPr lang="uk-UA" dirty="0"/>
          </a:p>
        </p:txBody>
      </p:sp>
    </p:spTree>
    <p:extLst>
      <p:ext uri="{BB962C8B-B14F-4D97-AF65-F5344CB8AC3E}">
        <p14:creationId xmlns:p14="http://schemas.microsoft.com/office/powerpoint/2010/main" val="40571712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IE"/>
              <a:t>Firebase Database</a:t>
            </a:r>
            <a:endParaRPr lang="en-IE" dirty="0"/>
          </a:p>
        </p:txBody>
      </p:sp>
      <p:sp>
        <p:nvSpPr>
          <p:cNvPr id="6" name="Rectangle 4"/>
          <p:cNvSpPr txBox="1">
            <a:spLocks noChangeArrowheads="1"/>
          </p:cNvSpPr>
          <p:nvPr/>
        </p:nvSpPr>
        <p:spPr>
          <a:xfrm>
            <a:off x="1218523" y="1129342"/>
            <a:ext cx="6514769" cy="923274"/>
          </a:xfrm>
          <a:prstGeom prst="rect">
            <a:avLst/>
          </a:prstGeom>
        </p:spPr>
        <p:txBody>
          <a:bodyPr vert="horz" lIns="81623" tIns="40811" rIns="81623" bIns="40811" anchor="t">
            <a:noAutofit/>
          </a:bodyPr>
          <a:lstStyle/>
          <a:p>
            <a:pPr>
              <a:spcBef>
                <a:spcPct val="0"/>
              </a:spcBef>
              <a:defRPr/>
            </a:pPr>
            <a:r>
              <a:rPr lang="en-IE" sz="4275" b="1" spc="-89" dirty="0">
                <a:solidFill>
                  <a:srgbClr val="008000"/>
                </a:solidFill>
                <a:latin typeface="+mj-lt"/>
                <a:ea typeface="+mj-ea"/>
                <a:cs typeface="+mj-cs"/>
              </a:rPr>
              <a:t>Firebase Realtime Database</a:t>
            </a:r>
            <a:endParaRPr lang="en-US" sz="4275" b="1" spc="-89" dirty="0">
              <a:solidFill>
                <a:srgbClr val="008000"/>
              </a:solidFill>
              <a:latin typeface="+mj-lt"/>
              <a:ea typeface="+mj-ea"/>
              <a:cs typeface="+mj-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005" y="2702379"/>
            <a:ext cx="1313471" cy="1313471"/>
          </a:xfrm>
          <a:prstGeom prst="rect">
            <a:avLst/>
          </a:prstGeom>
        </p:spPr>
      </p:pic>
      <p:sp>
        <p:nvSpPr>
          <p:cNvPr id="7" name="Rectangle 4"/>
          <p:cNvSpPr txBox="1">
            <a:spLocks noChangeArrowheads="1"/>
          </p:cNvSpPr>
          <p:nvPr/>
        </p:nvSpPr>
        <p:spPr>
          <a:xfrm>
            <a:off x="1222535" y="4166239"/>
            <a:ext cx="6514769" cy="631280"/>
          </a:xfrm>
          <a:prstGeom prst="rect">
            <a:avLst/>
          </a:prstGeom>
        </p:spPr>
        <p:txBody>
          <a:bodyPr vert="horz" lIns="81623" tIns="40811" rIns="81623" bIns="40811" anchor="t">
            <a:noAutofit/>
          </a:bodyPr>
          <a:lstStyle/>
          <a:p>
            <a:pPr>
              <a:spcBef>
                <a:spcPct val="0"/>
              </a:spcBef>
              <a:defRPr/>
            </a:pPr>
            <a:r>
              <a:rPr lang="en-IE" sz="3000" b="1" spc="-89" dirty="0">
                <a:solidFill>
                  <a:srgbClr val="008000"/>
                </a:solidFill>
                <a:latin typeface="+mj-lt"/>
                <a:ea typeface="+mj-ea"/>
                <a:cs typeface="+mj-cs"/>
              </a:rPr>
              <a:t>Goodbye RDBMS</a:t>
            </a:r>
            <a:r>
              <a:rPr lang="mr-IN" sz="3000" b="1" spc="-89" dirty="0">
                <a:solidFill>
                  <a:srgbClr val="008000"/>
                </a:solidFill>
                <a:latin typeface="+mj-lt"/>
                <a:ea typeface="+mj-ea"/>
                <a:cs typeface="+mj-cs"/>
              </a:rPr>
              <a:t>…</a:t>
            </a:r>
            <a:endParaRPr lang="en-US" sz="3000" b="1" spc="-89" dirty="0">
              <a:solidFill>
                <a:srgbClr val="008000"/>
              </a:solidFill>
              <a:latin typeface="+mj-lt"/>
              <a:ea typeface="+mj-ea"/>
              <a:cs typeface="+mj-cs"/>
            </a:endParaRPr>
          </a:p>
        </p:txBody>
      </p:sp>
      <p:sp>
        <p:nvSpPr>
          <p:cNvPr id="2" name="Slide Number Placeholder 1"/>
          <p:cNvSpPr>
            <a:spLocks noGrp="1"/>
          </p:cNvSpPr>
          <p:nvPr>
            <p:ph type="sldNum" sz="quarter" idx="2"/>
          </p:nvPr>
        </p:nvSpPr>
        <p:spPr/>
        <p:txBody>
          <a:bodyPr/>
          <a:lstStyle/>
          <a:p>
            <a:pPr lvl="0"/>
            <a:fld id="{86CB4B4D-7CA3-9044-876B-883B54F8677D}" type="slidenum">
              <a:rPr lang="uk-UA" smtClean="0"/>
              <a:t>2</a:t>
            </a:fld>
            <a:endParaRPr lang="uk-UA" dirty="0"/>
          </a:p>
        </p:txBody>
      </p:sp>
      <p:pic>
        <p:nvPicPr>
          <p:cNvPr id="3" name="Picture 2" descr="firebase.databa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 y="0"/>
            <a:ext cx="9141619" cy="5142161"/>
          </a:xfrm>
          <a:prstGeom prst="rect">
            <a:avLst/>
          </a:prstGeom>
        </p:spPr>
      </p:pic>
    </p:spTree>
    <p:extLst>
      <p:ext uri="{BB962C8B-B14F-4D97-AF65-F5344CB8AC3E}">
        <p14:creationId xmlns:p14="http://schemas.microsoft.com/office/powerpoint/2010/main" val="178538675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Data As POJO</a:t>
            </a:r>
          </a:p>
        </p:txBody>
      </p:sp>
      <p:sp>
        <p:nvSpPr>
          <p:cNvPr id="3" name="Content Placeholder 2"/>
          <p:cNvSpPr>
            <a:spLocks noGrp="1"/>
          </p:cNvSpPr>
          <p:nvPr>
            <p:ph idx="1"/>
          </p:nvPr>
        </p:nvSpPr>
        <p:spPr/>
        <p:txBody>
          <a:bodyPr>
            <a:noAutofit/>
          </a:bodyPr>
          <a:lstStyle/>
          <a:p>
            <a:pPr marL="0" indent="0">
              <a:buNone/>
            </a:pPr>
            <a:r>
              <a:rPr lang="en-US" sz="1875" dirty="0"/>
              <a:t>public</a:t>
            </a:r>
            <a:r>
              <a:rPr lang="en-US" sz="1875" b="1" dirty="0"/>
              <a:t> </a:t>
            </a:r>
            <a:r>
              <a:rPr lang="en-US" sz="1875" dirty="0"/>
              <a:t>ValueEventListener </a:t>
            </a:r>
            <a:r>
              <a:rPr lang="en-US" sz="1875" b="1" dirty="0" err="1"/>
              <a:t>valEvListener</a:t>
            </a:r>
            <a:r>
              <a:rPr lang="en-US" sz="1875" b="1" dirty="0"/>
              <a:t> </a:t>
            </a:r>
            <a:r>
              <a:rPr lang="en-US" sz="1875" dirty="0"/>
              <a:t>= new</a:t>
            </a:r>
            <a:r>
              <a:rPr lang="en-US" sz="1875" b="1" dirty="0"/>
              <a:t> </a:t>
            </a:r>
            <a:r>
              <a:rPr lang="en-US" sz="1875" dirty="0"/>
              <a:t>ValueEventListener() {</a:t>
            </a:r>
            <a:br>
              <a:rPr lang="en-US" sz="1875" dirty="0"/>
            </a:br>
            <a:r>
              <a:rPr lang="en-US" sz="1875" dirty="0"/>
              <a:t>    @Override</a:t>
            </a:r>
            <a:br>
              <a:rPr lang="en-US" sz="1875" dirty="0"/>
            </a:br>
            <a:r>
              <a:rPr lang="en-US" sz="1875" dirty="0"/>
              <a:t>    public void </a:t>
            </a:r>
            <a:r>
              <a:rPr lang="en-US" sz="1875" dirty="0" err="1"/>
              <a:t>onDataChange</a:t>
            </a:r>
            <a:r>
              <a:rPr lang="en-US" sz="1875" dirty="0"/>
              <a:t>(</a:t>
            </a:r>
            <a:r>
              <a:rPr lang="en-US" sz="1875" dirty="0" err="1"/>
              <a:t>DataSnapshot</a:t>
            </a:r>
            <a:r>
              <a:rPr lang="en-US" sz="1875" dirty="0"/>
              <a:t> </a:t>
            </a:r>
            <a:r>
              <a:rPr lang="en-US" sz="1875" dirty="0" err="1"/>
              <a:t>dataSnapshot</a:t>
            </a:r>
            <a:r>
              <a:rPr lang="en-US" sz="1875" dirty="0"/>
              <a:t>) {</a:t>
            </a:r>
            <a:br>
              <a:rPr lang="en-US" sz="1875" dirty="0"/>
            </a:br>
            <a:r>
              <a:rPr lang="en-US" sz="1875" dirty="0">
                <a:solidFill>
                  <a:srgbClr val="008000"/>
                </a:solidFill>
              </a:rPr>
              <a:t>        </a:t>
            </a:r>
            <a:r>
              <a:rPr lang="en-US" sz="1875" dirty="0" err="1">
                <a:solidFill>
                  <a:srgbClr val="008000"/>
                </a:solidFill>
              </a:rPr>
              <a:t>MyPOJO</a:t>
            </a:r>
            <a:r>
              <a:rPr lang="en-US" sz="1875" dirty="0">
                <a:solidFill>
                  <a:srgbClr val="008000"/>
                </a:solidFill>
              </a:rPr>
              <a:t> m = </a:t>
            </a:r>
            <a:r>
              <a:rPr lang="en-US" sz="1875" dirty="0" err="1">
                <a:solidFill>
                  <a:srgbClr val="008000"/>
                </a:solidFill>
              </a:rPr>
              <a:t>dataSnapshot.getValue</a:t>
            </a:r>
            <a:r>
              <a:rPr lang="en-US" sz="1875" dirty="0">
                <a:solidFill>
                  <a:srgbClr val="008000"/>
                </a:solidFill>
              </a:rPr>
              <a:t>(</a:t>
            </a:r>
            <a:r>
              <a:rPr lang="en-US" sz="1875" dirty="0" err="1">
                <a:solidFill>
                  <a:srgbClr val="008000"/>
                </a:solidFill>
              </a:rPr>
              <a:t>MyPOJO.</a:t>
            </a:r>
            <a:r>
              <a:rPr lang="en-US" sz="1875" b="1" dirty="0" err="1">
                <a:solidFill>
                  <a:srgbClr val="008000"/>
                </a:solidFill>
              </a:rPr>
              <a:t>class</a:t>
            </a:r>
            <a:r>
              <a:rPr lang="en-US" sz="1875" dirty="0">
                <a:solidFill>
                  <a:srgbClr val="008000"/>
                </a:solidFill>
              </a:rPr>
              <a:t>);</a:t>
            </a:r>
            <a:br>
              <a:rPr lang="en-US" sz="1875" dirty="0"/>
            </a:br>
            <a:r>
              <a:rPr lang="en-US" sz="1875" dirty="0"/>
              <a:t>    }</a:t>
            </a:r>
            <a:br>
              <a:rPr lang="en-US" sz="1875" dirty="0"/>
            </a:br>
            <a:br>
              <a:rPr lang="en-US" sz="1875" dirty="0"/>
            </a:br>
            <a:r>
              <a:rPr lang="en-US" sz="1875" dirty="0"/>
              <a:t>    @Override</a:t>
            </a:r>
            <a:br>
              <a:rPr lang="en-US" sz="1875" dirty="0"/>
            </a:br>
            <a:r>
              <a:rPr lang="en-US" sz="1875" dirty="0"/>
              <a:t>    public void </a:t>
            </a:r>
            <a:r>
              <a:rPr lang="en-US" sz="1875" dirty="0" err="1"/>
              <a:t>onCancelled</a:t>
            </a:r>
            <a:r>
              <a:rPr lang="en-US" sz="1875" dirty="0"/>
              <a:t>(</a:t>
            </a:r>
            <a:r>
              <a:rPr lang="en-US" sz="1875" dirty="0" err="1"/>
              <a:t>DatabaseError</a:t>
            </a:r>
            <a:r>
              <a:rPr lang="en-US" sz="1875" dirty="0"/>
              <a:t> </a:t>
            </a:r>
            <a:r>
              <a:rPr lang="en-US" sz="1875" dirty="0" err="1"/>
              <a:t>databaseError</a:t>
            </a:r>
            <a:r>
              <a:rPr lang="en-US" sz="1875" dirty="0"/>
              <a:t>) {}</a:t>
            </a:r>
            <a:br>
              <a:rPr lang="en-US" sz="1875" dirty="0"/>
            </a:br>
            <a:r>
              <a:rPr lang="en-US" sz="1875" dirty="0"/>
              <a:t>};</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20</a:t>
            </a:fld>
            <a:endParaRPr lang="uk-UA" dirty="0"/>
          </a:p>
        </p:txBody>
      </p:sp>
    </p:spTree>
    <p:extLst>
      <p:ext uri="{BB962C8B-B14F-4D97-AF65-F5344CB8AC3E}">
        <p14:creationId xmlns:p14="http://schemas.microsoft.com/office/powerpoint/2010/main" val="8739155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a:t>
            </a:r>
          </a:p>
        </p:txBody>
      </p:sp>
      <p:sp>
        <p:nvSpPr>
          <p:cNvPr id="3" name="Content Placeholder 2"/>
          <p:cNvSpPr>
            <a:spLocks noGrp="1"/>
          </p:cNvSpPr>
          <p:nvPr>
            <p:ph idx="1"/>
          </p:nvPr>
        </p:nvSpPr>
        <p:spPr>
          <a:xfrm>
            <a:off x="458272" y="841707"/>
            <a:ext cx="8684538" cy="3858871"/>
          </a:xfrm>
        </p:spPr>
        <p:txBody>
          <a:bodyPr>
            <a:normAutofit/>
          </a:bodyPr>
          <a:lstStyle/>
          <a:p>
            <a:r>
              <a:rPr lang="en-US" dirty="0"/>
              <a:t>Set </a:t>
            </a:r>
            <a:r>
              <a:rPr lang="en-US" dirty="0">
                <a:hlinkClick r:id="rId3"/>
              </a:rPr>
              <a:t>DatabaseReference</a:t>
            </a:r>
            <a:r>
              <a:rPr lang="en-US" dirty="0"/>
              <a:t> to the right parent node.</a:t>
            </a:r>
          </a:p>
          <a:p>
            <a:pPr lvl="1"/>
            <a:r>
              <a:rPr lang="en-US" sz="2250" dirty="0" err="1">
                <a:solidFill>
                  <a:srgbClr val="008000"/>
                </a:solidFill>
              </a:rPr>
              <a:t>Db</a:t>
            </a:r>
            <a:r>
              <a:rPr lang="en-US" sz="2250" dirty="0">
                <a:solidFill>
                  <a:srgbClr val="008000"/>
                </a:solidFill>
              </a:rPr>
              <a:t> = </a:t>
            </a:r>
            <a:r>
              <a:rPr lang="en-US" sz="2250" dirty="0" err="1">
                <a:solidFill>
                  <a:srgbClr val="008000"/>
                </a:solidFill>
              </a:rPr>
              <a:t>base.child</a:t>
            </a:r>
            <a:r>
              <a:rPr lang="en-US" sz="2250" dirty="0">
                <a:solidFill>
                  <a:srgbClr val="008000"/>
                </a:solidFill>
              </a:rPr>
              <a:t>(‘Institute’).child(‘year’)</a:t>
            </a:r>
            <a:r>
              <a:rPr lang="en-US" dirty="0"/>
              <a:t>;</a:t>
            </a:r>
          </a:p>
          <a:p>
            <a:r>
              <a:rPr lang="en-US" dirty="0"/>
              <a:t>To get all students with major = ‘Computing’.</a:t>
            </a:r>
          </a:p>
          <a:p>
            <a:pPr lvl="1"/>
            <a:r>
              <a:rPr lang="en-US" dirty="0"/>
              <a:t>Set </a:t>
            </a:r>
            <a:r>
              <a:rPr lang="en-US" dirty="0" err="1"/>
              <a:t>orderByChild</a:t>
            </a:r>
            <a:r>
              <a:rPr lang="en-US" dirty="0"/>
              <a:t>(‘</a:t>
            </a:r>
            <a:r>
              <a:rPr lang="en-US" dirty="0">
                <a:solidFill>
                  <a:srgbClr val="008000"/>
                </a:solidFill>
              </a:rPr>
              <a:t>major’)</a:t>
            </a:r>
            <a:r>
              <a:rPr lang="en-US" dirty="0"/>
              <a:t>.</a:t>
            </a:r>
          </a:p>
          <a:p>
            <a:pPr lvl="1"/>
            <a:r>
              <a:rPr lang="en-US" dirty="0"/>
              <a:t>Set </a:t>
            </a:r>
            <a:r>
              <a:rPr lang="en-US" dirty="0" err="1"/>
              <a:t>equalTo</a:t>
            </a:r>
            <a:r>
              <a:rPr lang="en-US" dirty="0"/>
              <a:t>(‘</a:t>
            </a:r>
            <a:r>
              <a:rPr lang="en-US" dirty="0">
                <a:solidFill>
                  <a:srgbClr val="008000"/>
                </a:solidFill>
              </a:rPr>
              <a:t>Computing</a:t>
            </a:r>
            <a:r>
              <a:rPr lang="en-US" dirty="0"/>
              <a:t>’);</a:t>
            </a:r>
          </a:p>
          <a:p>
            <a:pPr lvl="1"/>
            <a:r>
              <a:rPr lang="en-US" dirty="0"/>
              <a:t>Add listeners</a:t>
            </a:r>
          </a:p>
          <a:p>
            <a:pPr marL="0" indent="0">
              <a:buNone/>
            </a:pPr>
            <a:endParaRPr lang="en-US" dirty="0"/>
          </a:p>
          <a:p>
            <a:pPr marL="0" indent="0">
              <a:buNone/>
            </a:pPr>
            <a:r>
              <a:rPr lang="en-US" sz="2250" dirty="0" err="1">
                <a:solidFill>
                  <a:srgbClr val="008000"/>
                </a:solidFill>
              </a:rPr>
              <a:t>Db.orderByChild</a:t>
            </a:r>
            <a:r>
              <a:rPr lang="en-US" sz="2250" dirty="0">
                <a:solidFill>
                  <a:srgbClr val="008000"/>
                </a:solidFill>
              </a:rPr>
              <a:t>(‘major’).</a:t>
            </a:r>
            <a:r>
              <a:rPr lang="en-US" sz="2250" dirty="0" err="1">
                <a:solidFill>
                  <a:srgbClr val="008000"/>
                </a:solidFill>
              </a:rPr>
              <a:t>equalTo</a:t>
            </a:r>
            <a:r>
              <a:rPr lang="en-US" sz="2250" dirty="0">
                <a:solidFill>
                  <a:srgbClr val="008000"/>
                </a:solidFill>
              </a:rPr>
              <a:t>(‘</a:t>
            </a:r>
            <a:r>
              <a:rPr lang="en-US" sz="2100" dirty="0">
                <a:solidFill>
                  <a:srgbClr val="008000"/>
                </a:solidFill>
              </a:rPr>
              <a:t>Computing</a:t>
            </a:r>
            <a:r>
              <a:rPr lang="en-US" sz="2250" dirty="0">
                <a:solidFill>
                  <a:srgbClr val="008000"/>
                </a:solidFill>
              </a:rPr>
              <a:t>’)</a:t>
            </a:r>
          </a:p>
          <a:p>
            <a:pPr marL="0" indent="0">
              <a:buNone/>
            </a:pPr>
            <a:r>
              <a:rPr lang="en-US" sz="2250" dirty="0">
                <a:solidFill>
                  <a:srgbClr val="008000"/>
                </a:solidFill>
              </a:rPr>
              <a:t>.</a:t>
            </a:r>
            <a:r>
              <a:rPr lang="en-US" sz="2250" dirty="0" err="1">
                <a:solidFill>
                  <a:srgbClr val="008000"/>
                </a:solidFill>
              </a:rPr>
              <a:t>addChildEventListener</a:t>
            </a:r>
            <a:r>
              <a:rPr lang="en-US" sz="2250" dirty="0">
                <a:solidFill>
                  <a:srgbClr val="008000"/>
                </a:solidFill>
              </a:rPr>
              <a:t>(</a:t>
            </a:r>
            <a:r>
              <a:rPr lang="en-US" sz="2250" dirty="0" err="1">
                <a:solidFill>
                  <a:srgbClr val="008000"/>
                </a:solidFill>
              </a:rPr>
              <a:t>childEvListener</a:t>
            </a:r>
            <a:r>
              <a:rPr lang="en-US" sz="2250" dirty="0">
                <a:solidFill>
                  <a:srgbClr val="008000"/>
                </a:solidFill>
              </a:rPr>
              <a:t>);</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21</a:t>
            </a:fld>
            <a:endParaRPr lang="uk-UA" dirty="0"/>
          </a:p>
        </p:txBody>
      </p:sp>
    </p:spTree>
    <p:extLst>
      <p:ext uri="{BB962C8B-B14F-4D97-AF65-F5344CB8AC3E}">
        <p14:creationId xmlns:p14="http://schemas.microsoft.com/office/powerpoint/2010/main" val="42621945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Pagination</a:t>
            </a:r>
          </a:p>
        </p:txBody>
      </p:sp>
      <p:sp>
        <p:nvSpPr>
          <p:cNvPr id="3" name="Content Placeholder 2"/>
          <p:cNvSpPr>
            <a:spLocks noGrp="1"/>
          </p:cNvSpPr>
          <p:nvPr>
            <p:ph idx="1"/>
          </p:nvPr>
        </p:nvSpPr>
        <p:spPr>
          <a:xfrm>
            <a:off x="447830" y="843558"/>
            <a:ext cx="8483754" cy="4299943"/>
          </a:xfrm>
        </p:spPr>
        <p:txBody>
          <a:bodyPr>
            <a:normAutofit/>
          </a:bodyPr>
          <a:lstStyle/>
          <a:p>
            <a:r>
              <a:rPr lang="en-US" dirty="0"/>
              <a:t>Create a </a:t>
            </a:r>
            <a:r>
              <a:rPr lang="en-US" dirty="0">
                <a:hlinkClick r:id="rId3"/>
              </a:rPr>
              <a:t>Query</a:t>
            </a:r>
            <a:r>
              <a:rPr lang="en-US" dirty="0"/>
              <a:t> object or keep using </a:t>
            </a:r>
            <a:r>
              <a:rPr lang="en-US" dirty="0">
                <a:hlinkClick r:id="rId4"/>
              </a:rPr>
              <a:t>DatabaseReference</a:t>
            </a:r>
            <a:r>
              <a:rPr lang="en-US" dirty="0"/>
              <a:t>. Query is super class of  </a:t>
            </a:r>
            <a:r>
              <a:rPr lang="en-US" dirty="0" err="1"/>
              <a:t>DatabaseReference</a:t>
            </a:r>
            <a:r>
              <a:rPr lang="en-US" dirty="0"/>
              <a:t> class.</a:t>
            </a:r>
          </a:p>
          <a:p>
            <a:r>
              <a:rPr lang="en-US" dirty="0"/>
              <a:t>Set </a:t>
            </a:r>
            <a:r>
              <a:rPr lang="en-US" dirty="0" err="1">
                <a:solidFill>
                  <a:srgbClr val="008000"/>
                </a:solidFill>
              </a:rPr>
              <a:t>orderBy</a:t>
            </a:r>
            <a:r>
              <a:rPr lang="en-US" dirty="0">
                <a:solidFill>
                  <a:srgbClr val="008000"/>
                </a:solidFill>
              </a:rPr>
              <a:t> </a:t>
            </a:r>
            <a:r>
              <a:rPr lang="en-US" dirty="0"/>
              <a:t>some child key (and filter if needed)</a:t>
            </a:r>
          </a:p>
          <a:p>
            <a:r>
              <a:rPr lang="en-US" dirty="0"/>
              <a:t>Set limits (</a:t>
            </a:r>
            <a:r>
              <a:rPr lang="en-US" dirty="0" err="1"/>
              <a:t>startAt</a:t>
            </a:r>
            <a:r>
              <a:rPr lang="en-US" dirty="0"/>
              <a:t>, limit etc.)</a:t>
            </a:r>
          </a:p>
          <a:p>
            <a:r>
              <a:rPr lang="en-US" dirty="0"/>
              <a:t>Attach data listeners</a:t>
            </a:r>
          </a:p>
          <a:p>
            <a:r>
              <a:rPr lang="en-US" dirty="0"/>
              <a:t>And done. Appropriate callback will be called when operation is complete.</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22</a:t>
            </a:fld>
            <a:endParaRPr lang="uk-UA" dirty="0"/>
          </a:p>
        </p:txBody>
      </p:sp>
    </p:spTree>
    <p:extLst>
      <p:ext uri="{BB962C8B-B14F-4D97-AF65-F5344CB8AC3E}">
        <p14:creationId xmlns:p14="http://schemas.microsoft.com/office/powerpoint/2010/main" val="112569570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Pagination Code</a:t>
            </a:r>
          </a:p>
        </p:txBody>
      </p:sp>
      <p:sp>
        <p:nvSpPr>
          <p:cNvPr id="3" name="Content Placeholder 2"/>
          <p:cNvSpPr>
            <a:spLocks noGrp="1"/>
          </p:cNvSpPr>
          <p:nvPr>
            <p:ph idx="1"/>
          </p:nvPr>
        </p:nvSpPr>
        <p:spPr>
          <a:xfrm>
            <a:off x="396623" y="843558"/>
            <a:ext cx="8746187" cy="4299943"/>
          </a:xfrm>
        </p:spPr>
        <p:txBody>
          <a:bodyPr>
            <a:normAutofit fontScale="92500" lnSpcReduction="10000"/>
          </a:bodyPr>
          <a:lstStyle/>
          <a:p>
            <a:pPr marL="0" indent="0">
              <a:buNone/>
            </a:pPr>
            <a:r>
              <a:rPr lang="en-US" dirty="0">
                <a:solidFill>
                  <a:srgbClr val="008000"/>
                </a:solidFill>
              </a:rPr>
              <a:t>// class level</a:t>
            </a:r>
          </a:p>
          <a:p>
            <a:pPr marL="0" indent="0">
              <a:buNone/>
            </a:pPr>
            <a:r>
              <a:rPr lang="en-US" dirty="0">
                <a:solidFill>
                  <a:srgbClr val="008000"/>
                </a:solidFill>
              </a:rPr>
              <a:t>final </a:t>
            </a:r>
            <a:r>
              <a:rPr lang="en-US" dirty="0" err="1">
                <a:solidFill>
                  <a:srgbClr val="008000"/>
                </a:solidFill>
              </a:rPr>
              <a:t>int</a:t>
            </a:r>
            <a:r>
              <a:rPr lang="en-US" dirty="0">
                <a:solidFill>
                  <a:srgbClr val="008000"/>
                </a:solidFill>
              </a:rPr>
              <a:t> </a:t>
            </a:r>
            <a:r>
              <a:rPr lang="en-US" dirty="0">
                <a:solidFill>
                  <a:srgbClr val="FF0000"/>
                </a:solidFill>
              </a:rPr>
              <a:t>limit </a:t>
            </a:r>
            <a:r>
              <a:rPr lang="en-US" dirty="0">
                <a:solidFill>
                  <a:srgbClr val="008000"/>
                </a:solidFill>
              </a:rPr>
              <a:t>= 50;</a:t>
            </a:r>
          </a:p>
          <a:p>
            <a:pPr marL="0" indent="0">
              <a:buNone/>
            </a:pPr>
            <a:r>
              <a:rPr lang="en-US" dirty="0" err="1">
                <a:solidFill>
                  <a:srgbClr val="008000"/>
                </a:solidFill>
              </a:rPr>
              <a:t>int</a:t>
            </a:r>
            <a:r>
              <a:rPr lang="en-US" dirty="0">
                <a:solidFill>
                  <a:srgbClr val="008000"/>
                </a:solidFill>
              </a:rPr>
              <a:t> </a:t>
            </a:r>
            <a:r>
              <a:rPr lang="en-US" dirty="0">
                <a:solidFill>
                  <a:srgbClr val="FF0000"/>
                </a:solidFill>
              </a:rPr>
              <a:t>start</a:t>
            </a:r>
            <a:r>
              <a:rPr lang="en-US" dirty="0">
                <a:solidFill>
                  <a:srgbClr val="008000"/>
                </a:solidFill>
              </a:rPr>
              <a:t> = 0;</a:t>
            </a:r>
          </a:p>
          <a:p>
            <a:pPr marL="0" indent="0">
              <a:buNone/>
            </a:pPr>
            <a:endParaRPr lang="en-US" dirty="0">
              <a:solidFill>
                <a:srgbClr val="008000"/>
              </a:solidFill>
            </a:endParaRPr>
          </a:p>
          <a:p>
            <a:pPr marL="0" indent="0">
              <a:buNone/>
            </a:pPr>
            <a:r>
              <a:rPr lang="en-US" dirty="0">
                <a:solidFill>
                  <a:srgbClr val="008000"/>
                </a:solidFill>
              </a:rPr>
              <a:t>// event level</a:t>
            </a:r>
          </a:p>
          <a:p>
            <a:pPr marL="0" indent="0">
              <a:buNone/>
            </a:pPr>
            <a:r>
              <a:rPr lang="en-US" dirty="0">
                <a:solidFill>
                  <a:srgbClr val="008000"/>
                </a:solidFill>
              </a:rPr>
              <a:t>Query </a:t>
            </a:r>
            <a:r>
              <a:rPr lang="en-US" dirty="0" err="1">
                <a:solidFill>
                  <a:srgbClr val="008000"/>
                </a:solidFill>
              </a:rPr>
              <a:t>userListQuery</a:t>
            </a:r>
            <a:r>
              <a:rPr lang="en-US" dirty="0">
                <a:solidFill>
                  <a:srgbClr val="008000"/>
                </a:solidFill>
              </a:rPr>
              <a:t> = </a:t>
            </a:r>
            <a:r>
              <a:rPr lang="en-US" dirty="0" err="1">
                <a:solidFill>
                  <a:srgbClr val="008000"/>
                </a:solidFill>
              </a:rPr>
              <a:t>userDBRef.orderByChild</a:t>
            </a:r>
            <a:r>
              <a:rPr lang="en-US" dirty="0">
                <a:solidFill>
                  <a:srgbClr val="008000"/>
                </a:solidFill>
              </a:rPr>
              <a:t>("email")</a:t>
            </a:r>
          </a:p>
          <a:p>
            <a:pPr marL="0" indent="0">
              <a:buNone/>
            </a:pPr>
            <a:r>
              <a:rPr lang="en-US" dirty="0">
                <a:solidFill>
                  <a:srgbClr val="008000"/>
                </a:solidFill>
              </a:rPr>
              <a:t>.</a:t>
            </a:r>
            <a:r>
              <a:rPr lang="en-US" dirty="0" err="1">
                <a:solidFill>
                  <a:srgbClr val="008000"/>
                </a:solidFill>
              </a:rPr>
              <a:t>limitToFirst</a:t>
            </a:r>
            <a:r>
              <a:rPr lang="en-US" dirty="0">
                <a:solidFill>
                  <a:srgbClr val="008000"/>
                </a:solidFill>
              </a:rPr>
              <a:t>(</a:t>
            </a:r>
            <a:r>
              <a:rPr lang="en-US" dirty="0">
                <a:solidFill>
                  <a:srgbClr val="FF0000"/>
                </a:solidFill>
              </a:rPr>
              <a:t>limit</a:t>
            </a:r>
            <a:r>
              <a:rPr lang="en-US" dirty="0">
                <a:solidFill>
                  <a:srgbClr val="008000"/>
                </a:solidFill>
              </a:rPr>
              <a:t>).</a:t>
            </a:r>
            <a:r>
              <a:rPr lang="en-US" dirty="0" err="1">
                <a:solidFill>
                  <a:srgbClr val="008000"/>
                </a:solidFill>
              </a:rPr>
              <a:t>startAt</a:t>
            </a:r>
            <a:r>
              <a:rPr lang="en-US" dirty="0">
                <a:solidFill>
                  <a:srgbClr val="008000"/>
                </a:solidFill>
              </a:rPr>
              <a:t>(</a:t>
            </a:r>
            <a:r>
              <a:rPr lang="en-US" dirty="0">
                <a:solidFill>
                  <a:srgbClr val="FF0000"/>
                </a:solidFill>
              </a:rPr>
              <a:t>start</a:t>
            </a:r>
            <a:r>
              <a:rPr lang="en-US" dirty="0">
                <a:solidFill>
                  <a:srgbClr val="008000"/>
                </a:solidFill>
              </a:rPr>
              <a:t>);</a:t>
            </a:r>
          </a:p>
          <a:p>
            <a:pPr marL="0" indent="0">
              <a:buNone/>
            </a:pPr>
            <a:r>
              <a:rPr lang="en-US" dirty="0" err="1">
                <a:solidFill>
                  <a:srgbClr val="008000"/>
                </a:solidFill>
              </a:rPr>
              <a:t>userListQuery.addValueEventListener</a:t>
            </a:r>
            <a:r>
              <a:rPr lang="en-US" dirty="0">
                <a:solidFill>
                  <a:srgbClr val="008000"/>
                </a:solidFill>
              </a:rPr>
              <a:t>(new ValueEventListener() {</a:t>
            </a:r>
          </a:p>
          <a:p>
            <a:pPr marL="0" indent="0">
              <a:buNone/>
            </a:pPr>
            <a:r>
              <a:rPr lang="en-US" dirty="0">
                <a:solidFill>
                  <a:srgbClr val="008000"/>
                </a:solidFill>
              </a:rPr>
              <a:t>    @Override</a:t>
            </a:r>
          </a:p>
          <a:p>
            <a:pPr marL="0" indent="0">
              <a:buNone/>
            </a:pPr>
            <a:r>
              <a:rPr lang="en-US" dirty="0">
                <a:solidFill>
                  <a:srgbClr val="008000"/>
                </a:solidFill>
              </a:rPr>
              <a:t>     public void </a:t>
            </a:r>
            <a:r>
              <a:rPr lang="en-US" dirty="0" err="1">
                <a:solidFill>
                  <a:srgbClr val="008000"/>
                </a:solidFill>
              </a:rPr>
              <a:t>onDataChange</a:t>
            </a:r>
            <a:r>
              <a:rPr lang="en-US" dirty="0">
                <a:solidFill>
                  <a:srgbClr val="008000"/>
                </a:solidFill>
              </a:rPr>
              <a:t>(</a:t>
            </a:r>
            <a:r>
              <a:rPr lang="en-US" dirty="0" err="1">
                <a:solidFill>
                  <a:srgbClr val="008000"/>
                </a:solidFill>
              </a:rPr>
              <a:t>DataSnapshot</a:t>
            </a:r>
            <a:r>
              <a:rPr lang="en-US" dirty="0">
                <a:solidFill>
                  <a:srgbClr val="008000"/>
                </a:solidFill>
              </a:rPr>
              <a:t> d) {</a:t>
            </a:r>
          </a:p>
          <a:p>
            <a:pPr marL="0" indent="0">
              <a:buNone/>
            </a:pPr>
            <a:r>
              <a:rPr lang="en-US" dirty="0">
                <a:solidFill>
                  <a:srgbClr val="008000"/>
                </a:solidFill>
              </a:rPr>
              <a:t>	// Do something</a:t>
            </a:r>
          </a:p>
          <a:p>
            <a:pPr marL="0" indent="0">
              <a:buNone/>
            </a:pPr>
            <a:r>
              <a:rPr lang="mr-IN" dirty="0">
                <a:solidFill>
                  <a:srgbClr val="008000"/>
                </a:solidFill>
              </a:rPr>
              <a:t>        </a:t>
            </a:r>
            <a:r>
              <a:rPr lang="mr-IN" dirty="0">
                <a:solidFill>
                  <a:srgbClr val="FF0000"/>
                </a:solidFill>
              </a:rPr>
              <a:t>start</a:t>
            </a:r>
            <a:r>
              <a:rPr lang="mr-IN" dirty="0">
                <a:solidFill>
                  <a:srgbClr val="008000"/>
                </a:solidFill>
              </a:rPr>
              <a:t> += (</a:t>
            </a:r>
            <a:r>
              <a:rPr lang="mr-IN" dirty="0">
                <a:solidFill>
                  <a:srgbClr val="FF0000"/>
                </a:solidFill>
              </a:rPr>
              <a:t>limit</a:t>
            </a:r>
            <a:r>
              <a:rPr lang="mr-IN" dirty="0">
                <a:solidFill>
                  <a:srgbClr val="008000"/>
                </a:solidFill>
              </a:rPr>
              <a:t>+1);</a:t>
            </a:r>
            <a:endParaRPr lang="en-US" dirty="0">
              <a:solidFill>
                <a:srgbClr val="008000"/>
              </a:solidFill>
              <a:latin typeface="Avenir Light"/>
              <a:cs typeface="Avenir Light"/>
            </a:endParaRP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23</a:t>
            </a:fld>
            <a:endParaRPr lang="uk-UA" dirty="0"/>
          </a:p>
        </p:txBody>
      </p:sp>
    </p:spTree>
    <p:extLst>
      <p:ext uri="{BB962C8B-B14F-4D97-AF65-F5344CB8AC3E}">
        <p14:creationId xmlns:p14="http://schemas.microsoft.com/office/powerpoint/2010/main" val="10482057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IE"/>
              <a:t>Firebase Database</a:t>
            </a:r>
            <a:endParaRPr lang="en-IE" dirty="0"/>
          </a:p>
        </p:txBody>
      </p:sp>
      <p:sp>
        <p:nvSpPr>
          <p:cNvPr id="6" name="Rectangle 4"/>
          <p:cNvSpPr txBox="1">
            <a:spLocks noChangeArrowheads="1"/>
          </p:cNvSpPr>
          <p:nvPr/>
        </p:nvSpPr>
        <p:spPr>
          <a:xfrm>
            <a:off x="1218523" y="1129342"/>
            <a:ext cx="6514769" cy="923274"/>
          </a:xfrm>
          <a:prstGeom prst="rect">
            <a:avLst/>
          </a:prstGeom>
        </p:spPr>
        <p:txBody>
          <a:bodyPr vert="horz" lIns="81623" tIns="40811" rIns="81623" bIns="40811" anchor="t">
            <a:noAutofit/>
          </a:bodyPr>
          <a:lstStyle/>
          <a:p>
            <a:pPr>
              <a:spcBef>
                <a:spcPct val="0"/>
              </a:spcBef>
              <a:defRPr/>
            </a:pPr>
            <a:r>
              <a:rPr lang="en-IE" sz="4275" b="1" spc="-89" dirty="0">
                <a:solidFill>
                  <a:srgbClr val="008000"/>
                </a:solidFill>
                <a:latin typeface="+mj-lt"/>
                <a:ea typeface="+mj-ea"/>
                <a:cs typeface="+mj-cs"/>
              </a:rPr>
              <a:t>Firebase Realtime Database</a:t>
            </a:r>
            <a:endParaRPr lang="en-US" sz="4275" b="1" spc="-89" dirty="0">
              <a:solidFill>
                <a:srgbClr val="008000"/>
              </a:solidFill>
              <a:latin typeface="+mj-lt"/>
              <a:ea typeface="+mj-ea"/>
              <a:cs typeface="+mj-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005" y="2702379"/>
            <a:ext cx="1313471" cy="1313471"/>
          </a:xfrm>
          <a:prstGeom prst="rect">
            <a:avLst/>
          </a:prstGeom>
        </p:spPr>
      </p:pic>
      <p:sp>
        <p:nvSpPr>
          <p:cNvPr id="7" name="Rectangle 4"/>
          <p:cNvSpPr txBox="1">
            <a:spLocks noChangeArrowheads="1"/>
          </p:cNvSpPr>
          <p:nvPr/>
        </p:nvSpPr>
        <p:spPr>
          <a:xfrm>
            <a:off x="1222535" y="4166239"/>
            <a:ext cx="6514769" cy="631280"/>
          </a:xfrm>
          <a:prstGeom prst="rect">
            <a:avLst/>
          </a:prstGeom>
        </p:spPr>
        <p:txBody>
          <a:bodyPr vert="horz" lIns="81623" tIns="40811" rIns="81623" bIns="40811" anchor="t">
            <a:noAutofit/>
          </a:bodyPr>
          <a:lstStyle/>
          <a:p>
            <a:pPr>
              <a:spcBef>
                <a:spcPct val="0"/>
              </a:spcBef>
              <a:defRPr/>
            </a:pPr>
            <a:r>
              <a:rPr lang="en-US" sz="3000" b="1" spc="-89" dirty="0">
                <a:solidFill>
                  <a:srgbClr val="008000"/>
                </a:solidFill>
                <a:latin typeface="+mj-lt"/>
                <a:ea typeface="+mj-ea"/>
                <a:cs typeface="+mj-cs"/>
              </a:rPr>
              <a:t>Quick DEMO</a:t>
            </a:r>
            <a:r>
              <a:rPr lang="mr-IN" sz="3000" b="1" spc="-89" dirty="0">
                <a:solidFill>
                  <a:srgbClr val="008000"/>
                </a:solidFill>
                <a:latin typeface="+mj-lt"/>
                <a:ea typeface="+mj-ea"/>
                <a:cs typeface="+mj-cs"/>
              </a:rPr>
              <a:t>…</a:t>
            </a:r>
            <a:endParaRPr lang="en-US" sz="3000" b="1" spc="-89" dirty="0">
              <a:solidFill>
                <a:srgbClr val="008000"/>
              </a:solidFill>
              <a:latin typeface="+mj-lt"/>
              <a:ea typeface="+mj-ea"/>
              <a:cs typeface="+mj-cs"/>
            </a:endParaRPr>
          </a:p>
        </p:txBody>
      </p:sp>
      <p:sp>
        <p:nvSpPr>
          <p:cNvPr id="2" name="Slide Number Placeholder 1"/>
          <p:cNvSpPr>
            <a:spLocks noGrp="1"/>
          </p:cNvSpPr>
          <p:nvPr>
            <p:ph type="sldNum" sz="quarter" idx="2"/>
          </p:nvPr>
        </p:nvSpPr>
        <p:spPr/>
        <p:txBody>
          <a:bodyPr/>
          <a:lstStyle/>
          <a:p>
            <a:pPr lvl="0"/>
            <a:fld id="{86CB4B4D-7CA3-9044-876B-883B54F8677D}" type="slidenum">
              <a:rPr lang="uk-UA" smtClean="0"/>
              <a:t>24</a:t>
            </a:fld>
            <a:endParaRPr lang="uk-UA" dirty="0"/>
          </a:p>
        </p:txBody>
      </p:sp>
    </p:spTree>
    <p:extLst>
      <p:ext uri="{BB962C8B-B14F-4D97-AF65-F5344CB8AC3E}">
        <p14:creationId xmlns:p14="http://schemas.microsoft.com/office/powerpoint/2010/main" val="1840235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IE"/>
              <a:t>Firebase Database</a:t>
            </a:r>
            <a:endParaRPr lang="en-IE" dirty="0"/>
          </a:p>
        </p:txBody>
      </p:sp>
      <p:sp>
        <p:nvSpPr>
          <p:cNvPr id="6" name="Rectangle 4"/>
          <p:cNvSpPr txBox="1">
            <a:spLocks noChangeArrowheads="1"/>
          </p:cNvSpPr>
          <p:nvPr/>
        </p:nvSpPr>
        <p:spPr>
          <a:xfrm>
            <a:off x="1218523" y="1129342"/>
            <a:ext cx="6514769" cy="923274"/>
          </a:xfrm>
          <a:prstGeom prst="rect">
            <a:avLst/>
          </a:prstGeom>
        </p:spPr>
        <p:txBody>
          <a:bodyPr vert="horz" lIns="81623" tIns="40811" rIns="81623" bIns="40811" anchor="t">
            <a:noAutofit/>
          </a:bodyPr>
          <a:lstStyle/>
          <a:p>
            <a:pPr>
              <a:spcBef>
                <a:spcPct val="0"/>
              </a:spcBef>
              <a:defRPr/>
            </a:pPr>
            <a:r>
              <a:rPr lang="en-IE" sz="4275" b="1" spc="-89" dirty="0">
                <a:solidFill>
                  <a:srgbClr val="008000"/>
                </a:solidFill>
                <a:latin typeface="+mj-lt"/>
                <a:ea typeface="+mj-ea"/>
                <a:cs typeface="+mj-cs"/>
              </a:rPr>
              <a:t>Firebase Realtime Database</a:t>
            </a:r>
            <a:endParaRPr lang="en-US" sz="4275" b="1" spc="-89" dirty="0">
              <a:solidFill>
                <a:srgbClr val="008000"/>
              </a:solidFill>
              <a:latin typeface="+mj-lt"/>
              <a:ea typeface="+mj-ea"/>
              <a:cs typeface="+mj-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005" y="2702379"/>
            <a:ext cx="1313471" cy="1313471"/>
          </a:xfrm>
          <a:prstGeom prst="rect">
            <a:avLst/>
          </a:prstGeom>
        </p:spPr>
      </p:pic>
      <p:sp>
        <p:nvSpPr>
          <p:cNvPr id="7" name="Rectangle 4"/>
          <p:cNvSpPr txBox="1">
            <a:spLocks noChangeArrowheads="1"/>
          </p:cNvSpPr>
          <p:nvPr/>
        </p:nvSpPr>
        <p:spPr>
          <a:xfrm>
            <a:off x="1222535" y="4166239"/>
            <a:ext cx="6514769" cy="631280"/>
          </a:xfrm>
          <a:prstGeom prst="rect">
            <a:avLst/>
          </a:prstGeom>
        </p:spPr>
        <p:txBody>
          <a:bodyPr vert="horz" lIns="81623" tIns="40811" rIns="81623" bIns="40811" anchor="t">
            <a:noAutofit/>
          </a:bodyPr>
          <a:lstStyle/>
          <a:p>
            <a:pPr>
              <a:spcBef>
                <a:spcPct val="0"/>
              </a:spcBef>
              <a:defRPr/>
            </a:pPr>
            <a:r>
              <a:rPr lang="en-IE" sz="3000" b="1" spc="-89" dirty="0">
                <a:solidFill>
                  <a:srgbClr val="008000"/>
                </a:solidFill>
                <a:latin typeface="+mj-lt"/>
                <a:ea typeface="+mj-ea"/>
                <a:cs typeface="+mj-cs"/>
              </a:rPr>
              <a:t>Goodbye RDBMS</a:t>
            </a:r>
            <a:r>
              <a:rPr lang="mr-IN" sz="3000" b="1" spc="-89" dirty="0">
                <a:solidFill>
                  <a:srgbClr val="008000"/>
                </a:solidFill>
                <a:latin typeface="+mj-lt"/>
                <a:ea typeface="+mj-ea"/>
                <a:cs typeface="+mj-cs"/>
              </a:rPr>
              <a:t>…</a:t>
            </a:r>
            <a:endParaRPr lang="en-US" sz="3000" b="1" spc="-89" dirty="0">
              <a:solidFill>
                <a:srgbClr val="008000"/>
              </a:solidFill>
              <a:latin typeface="+mj-lt"/>
              <a:ea typeface="+mj-ea"/>
              <a:cs typeface="+mj-cs"/>
            </a:endParaRPr>
          </a:p>
        </p:txBody>
      </p:sp>
      <p:sp>
        <p:nvSpPr>
          <p:cNvPr id="2" name="Slide Number Placeholder 1"/>
          <p:cNvSpPr>
            <a:spLocks noGrp="1"/>
          </p:cNvSpPr>
          <p:nvPr>
            <p:ph type="sldNum" sz="quarter" idx="2"/>
          </p:nvPr>
        </p:nvSpPr>
        <p:spPr/>
        <p:txBody>
          <a:bodyPr/>
          <a:lstStyle/>
          <a:p>
            <a:pPr lvl="0"/>
            <a:fld id="{86CB4B4D-7CA3-9044-876B-883B54F8677D}" type="slidenum">
              <a:rPr lang="uk-UA" smtClean="0"/>
              <a:t>25</a:t>
            </a:fld>
            <a:endParaRPr lang="uk-U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 y="38356"/>
            <a:ext cx="9141618" cy="5142161"/>
          </a:xfrm>
          <a:prstGeom prst="rect">
            <a:avLst/>
          </a:prstGeom>
        </p:spPr>
      </p:pic>
    </p:spTree>
    <p:extLst>
      <p:ext uri="{BB962C8B-B14F-4D97-AF65-F5344CB8AC3E}">
        <p14:creationId xmlns:p14="http://schemas.microsoft.com/office/powerpoint/2010/main" val="34948080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26</a:t>
            </a:fld>
            <a:endParaRPr lang="uk-UA" dirty="0"/>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7" name="Title 1"/>
          <p:cNvSpPr>
            <a:spLocks noGrp="1"/>
          </p:cNvSpPr>
          <p:nvPr>
            <p:ph type="title"/>
          </p:nvPr>
        </p:nvSpPr>
        <p:spPr>
          <a:xfrm>
            <a:off x="396623" y="0"/>
            <a:ext cx="8746187" cy="761815"/>
          </a:xfrm>
        </p:spPr>
        <p:txBody>
          <a:bodyPr/>
          <a:lstStyle/>
          <a:p>
            <a:r>
              <a:rPr lang="en-US" dirty="0">
                <a:solidFill>
                  <a:srgbClr val="008000"/>
                </a:solidFill>
              </a:rPr>
              <a:t>Firebase Console – Cloud </a:t>
            </a:r>
            <a:r>
              <a:rPr lang="en-US" dirty="0" err="1">
                <a:solidFill>
                  <a:srgbClr val="008000"/>
                </a:solidFill>
              </a:rPr>
              <a:t>Firestore</a:t>
            </a:r>
            <a:endParaRPr lang="en-US" dirty="0">
              <a:solidFill>
                <a:srgbClr val="008000"/>
              </a:solidFill>
            </a:endParaRPr>
          </a:p>
        </p:txBody>
      </p:sp>
      <p:pic>
        <p:nvPicPr>
          <p:cNvPr id="3" name="Picture 2">
            <a:extLst>
              <a:ext uri="{FF2B5EF4-FFF2-40B4-BE49-F238E27FC236}">
                <a16:creationId xmlns:a16="http://schemas.microsoft.com/office/drawing/2014/main" id="{29CB0843-EFE1-B341-A756-9D2297E3B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18" y="839430"/>
            <a:ext cx="8155194" cy="3941375"/>
          </a:xfrm>
          <a:prstGeom prst="rect">
            <a:avLst/>
          </a:prstGeom>
        </p:spPr>
      </p:pic>
      <p:sp>
        <p:nvSpPr>
          <p:cNvPr id="8" name="Rounded Rectangle 7">
            <a:extLst>
              <a:ext uri="{FF2B5EF4-FFF2-40B4-BE49-F238E27FC236}">
                <a16:creationId xmlns:a16="http://schemas.microsoft.com/office/drawing/2014/main" id="{729C12B8-1FC0-F54B-9A0C-1089C29D86AF}"/>
              </a:ext>
            </a:extLst>
          </p:cNvPr>
          <p:cNvSpPr/>
          <p:nvPr/>
        </p:nvSpPr>
        <p:spPr>
          <a:xfrm>
            <a:off x="2885309" y="1796079"/>
            <a:ext cx="1856225" cy="391597"/>
          </a:xfrm>
          <a:prstGeom prst="roundRect">
            <a:avLst/>
          </a:prstGeom>
          <a:noFill/>
          <a:ln w="25400" cap="flat">
            <a:solidFill>
              <a:srgbClr val="FF0000"/>
            </a:solidFill>
            <a:miter lim="400000"/>
          </a:ln>
          <a:effectLst>
            <a:outerShdw blurRad="50800" dist="38100" dir="2700000" algn="tl" rotWithShape="0">
              <a:srgbClr val="000000">
                <a:alpha val="43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438150" rtl="0" latinLnBrk="1" hangingPunct="0"/>
            <a:endParaRPr lang="en-US" sz="1800">
              <a:solidFill>
                <a:srgbClr val="FFFFFF"/>
              </a:solidFill>
            </a:endParaRPr>
          </a:p>
        </p:txBody>
      </p:sp>
    </p:spTree>
    <p:extLst>
      <p:ext uri="{BB962C8B-B14F-4D97-AF65-F5344CB8AC3E}">
        <p14:creationId xmlns:p14="http://schemas.microsoft.com/office/powerpoint/2010/main" val="1803781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9BEF-75A0-3048-847A-42422F762541}"/>
              </a:ext>
            </a:extLst>
          </p:cNvPr>
          <p:cNvSpPr>
            <a:spLocks noGrp="1"/>
          </p:cNvSpPr>
          <p:nvPr>
            <p:ph type="title"/>
          </p:nvPr>
        </p:nvSpPr>
        <p:spPr/>
        <p:txBody>
          <a:bodyPr/>
          <a:lstStyle/>
          <a:p>
            <a:r>
              <a:rPr lang="en-US" dirty="0"/>
              <a:t>What is it?</a:t>
            </a:r>
          </a:p>
        </p:txBody>
      </p:sp>
      <p:sp>
        <p:nvSpPr>
          <p:cNvPr id="3" name="Text Placeholder 2">
            <a:extLst>
              <a:ext uri="{FF2B5EF4-FFF2-40B4-BE49-F238E27FC236}">
                <a16:creationId xmlns:a16="http://schemas.microsoft.com/office/drawing/2014/main" id="{32EAEC24-9CB0-C347-99A6-52A608970D0C}"/>
              </a:ext>
            </a:extLst>
          </p:cNvPr>
          <p:cNvSpPr>
            <a:spLocks noGrp="1"/>
          </p:cNvSpPr>
          <p:nvPr>
            <p:ph type="body" idx="1"/>
          </p:nvPr>
        </p:nvSpPr>
        <p:spPr/>
        <p:txBody>
          <a:bodyPr/>
          <a:lstStyle/>
          <a:p>
            <a:pPr algn="l"/>
            <a:r>
              <a:rPr lang="en-IE" dirty="0"/>
              <a:t>Cloud </a:t>
            </a:r>
            <a:r>
              <a:rPr lang="en-IE" dirty="0" err="1"/>
              <a:t>Firestore</a:t>
            </a:r>
            <a:r>
              <a:rPr lang="en-IE" dirty="0"/>
              <a:t> is a NoSQL document database that lets you easily store, sync, and query data for your mobile and web apps — at a global scale.</a:t>
            </a:r>
          </a:p>
          <a:p>
            <a:pPr algn="l"/>
            <a:r>
              <a:rPr lang="en-IE" dirty="0"/>
              <a:t>Though this may sound like something similar to the </a:t>
            </a:r>
            <a:r>
              <a:rPr lang="en-IE" b="1" dirty="0"/>
              <a:t>Realtime Database</a:t>
            </a:r>
            <a:r>
              <a:rPr lang="en-IE" dirty="0"/>
              <a:t>, </a:t>
            </a:r>
            <a:r>
              <a:rPr lang="en-IE" dirty="0" err="1"/>
              <a:t>Firestore</a:t>
            </a:r>
            <a:r>
              <a:rPr lang="en-IE" dirty="0"/>
              <a:t> brings many new things to the platform that makes it into something completely different from Realtime Database.</a:t>
            </a:r>
          </a:p>
          <a:p>
            <a:pPr algn="l"/>
            <a:endParaRPr lang="en-US" dirty="0"/>
          </a:p>
        </p:txBody>
      </p:sp>
      <p:sp>
        <p:nvSpPr>
          <p:cNvPr id="4" name="Slide Number Placeholder 3">
            <a:extLst>
              <a:ext uri="{FF2B5EF4-FFF2-40B4-BE49-F238E27FC236}">
                <a16:creationId xmlns:a16="http://schemas.microsoft.com/office/drawing/2014/main" id="{3837C59F-AC9E-AE4C-9808-2B9040FA2E4F}"/>
              </a:ext>
            </a:extLst>
          </p:cNvPr>
          <p:cNvSpPr>
            <a:spLocks noGrp="1"/>
          </p:cNvSpPr>
          <p:nvPr>
            <p:ph type="sldNum" sz="quarter" idx="2"/>
          </p:nvPr>
        </p:nvSpPr>
        <p:spPr/>
        <p:txBody>
          <a:bodyPr/>
          <a:lstStyle/>
          <a:p>
            <a:pPr lvl="0"/>
            <a:fld id="{86CB4B4D-7CA3-9044-876B-883B54F8677D}" type="slidenum">
              <a:rPr lang="en-IE" smtClean="0"/>
              <a:t>27</a:t>
            </a:fld>
            <a:endParaRPr lang="en-IE" dirty="0"/>
          </a:p>
        </p:txBody>
      </p:sp>
      <p:sp>
        <p:nvSpPr>
          <p:cNvPr id="5" name="Footer Placeholder 4">
            <a:extLst>
              <a:ext uri="{FF2B5EF4-FFF2-40B4-BE49-F238E27FC236}">
                <a16:creationId xmlns:a16="http://schemas.microsoft.com/office/drawing/2014/main" id="{5AB3AE36-4AC8-684D-B0D1-8A3058EFD3F4}"/>
              </a:ext>
            </a:extLst>
          </p:cNvPr>
          <p:cNvSpPr>
            <a:spLocks noGrp="1"/>
          </p:cNvSpPr>
          <p:nvPr>
            <p:ph type="ftr" sz="quarter" idx="3"/>
          </p:nvPr>
        </p:nvSpPr>
        <p:spPr/>
        <p:txBody>
          <a:bodyPr/>
          <a:lstStyle/>
          <a:p>
            <a:r>
              <a:rPr lang="en-IE"/>
              <a:t>Firebase Database</a:t>
            </a:r>
            <a:endParaRPr lang="en-IE" dirty="0"/>
          </a:p>
        </p:txBody>
      </p:sp>
    </p:spTree>
    <p:extLst>
      <p:ext uri="{BB962C8B-B14F-4D97-AF65-F5344CB8AC3E}">
        <p14:creationId xmlns:p14="http://schemas.microsoft.com/office/powerpoint/2010/main" val="144329361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ECE4-A43C-C749-B26D-D875F2C1565D}"/>
              </a:ext>
            </a:extLst>
          </p:cNvPr>
          <p:cNvSpPr>
            <a:spLocks noGrp="1"/>
          </p:cNvSpPr>
          <p:nvPr>
            <p:ph type="title"/>
          </p:nvPr>
        </p:nvSpPr>
        <p:spPr/>
        <p:txBody>
          <a:bodyPr/>
          <a:lstStyle/>
          <a:p>
            <a:r>
              <a:rPr lang="en-IE" b="1" dirty="0"/>
              <a:t>Improved Querying and Data Structure</a:t>
            </a:r>
            <a:endParaRPr lang="en-US" dirty="0"/>
          </a:p>
        </p:txBody>
      </p:sp>
      <p:sp>
        <p:nvSpPr>
          <p:cNvPr id="3" name="Text Placeholder 2">
            <a:extLst>
              <a:ext uri="{FF2B5EF4-FFF2-40B4-BE49-F238E27FC236}">
                <a16:creationId xmlns:a16="http://schemas.microsoft.com/office/drawing/2014/main" id="{D783A1F9-0DC9-C04A-8C58-40954F7EF305}"/>
              </a:ext>
            </a:extLst>
          </p:cNvPr>
          <p:cNvSpPr>
            <a:spLocks noGrp="1"/>
          </p:cNvSpPr>
          <p:nvPr>
            <p:ph type="body" idx="1"/>
          </p:nvPr>
        </p:nvSpPr>
        <p:spPr>
          <a:xfrm>
            <a:off x="396623" y="843558"/>
            <a:ext cx="8209949" cy="4299943"/>
          </a:xfrm>
        </p:spPr>
        <p:txBody>
          <a:bodyPr/>
          <a:lstStyle/>
          <a:p>
            <a:r>
              <a:rPr lang="en-IE" dirty="0"/>
              <a:t>Where Realtime Database stores data in the form of a giant JSON tree, Cloud </a:t>
            </a:r>
            <a:r>
              <a:rPr lang="en-IE" dirty="0" err="1"/>
              <a:t>Firestore</a:t>
            </a:r>
            <a:r>
              <a:rPr lang="en-IE" dirty="0"/>
              <a:t> takes a much more structured approach. </a:t>
            </a:r>
          </a:p>
          <a:p>
            <a:r>
              <a:rPr lang="en-IE" dirty="0" err="1"/>
              <a:t>Firestore</a:t>
            </a:r>
            <a:r>
              <a:rPr lang="en-IE" dirty="0"/>
              <a:t> keeps its data inside objects called </a:t>
            </a:r>
            <a:r>
              <a:rPr lang="en-IE" b="1" dirty="0"/>
              <a:t>documents</a:t>
            </a:r>
            <a:r>
              <a:rPr lang="en-IE" dirty="0"/>
              <a:t>. These documents consist of key-value pairs and can contain any kind of data, from strings to binary data to even objects that resemble JSON trees (</a:t>
            </a:r>
            <a:r>
              <a:rPr lang="en-IE" dirty="0" err="1"/>
              <a:t>Firestore</a:t>
            </a:r>
            <a:r>
              <a:rPr lang="en-IE" dirty="0"/>
              <a:t> calls it maps). </a:t>
            </a:r>
          </a:p>
          <a:p>
            <a:pPr marL="0" indent="0">
              <a:buNone/>
            </a:pPr>
            <a:endParaRPr lang="en-IE" sz="1800" dirty="0"/>
          </a:p>
          <a:p>
            <a:pPr marL="0" indent="0" algn="ctr">
              <a:buNone/>
            </a:pPr>
            <a:r>
              <a:rPr lang="en-IE" sz="1800" dirty="0"/>
              <a:t>(Sounds a bit like </a:t>
            </a:r>
            <a:r>
              <a:rPr lang="en-IE" sz="1800" dirty="0" err="1"/>
              <a:t>mongodb</a:t>
            </a:r>
            <a:r>
              <a:rPr lang="en-IE" sz="1800" dirty="0"/>
              <a:t> to me </a:t>
            </a:r>
            <a:r>
              <a:rPr lang="en-IE" sz="1800" dirty="0">
                <a:sym typeface="Wingdings" pitchFamily="2" charset="2"/>
              </a:rPr>
              <a:t>)</a:t>
            </a:r>
            <a:endParaRPr lang="en-US" sz="1800" dirty="0"/>
          </a:p>
        </p:txBody>
      </p:sp>
      <p:sp>
        <p:nvSpPr>
          <p:cNvPr id="4" name="Slide Number Placeholder 3">
            <a:extLst>
              <a:ext uri="{FF2B5EF4-FFF2-40B4-BE49-F238E27FC236}">
                <a16:creationId xmlns:a16="http://schemas.microsoft.com/office/drawing/2014/main" id="{51625AFA-43E9-C140-8BB8-85016BCEB200}"/>
              </a:ext>
            </a:extLst>
          </p:cNvPr>
          <p:cNvSpPr>
            <a:spLocks noGrp="1"/>
          </p:cNvSpPr>
          <p:nvPr>
            <p:ph type="sldNum" sz="quarter" idx="2"/>
          </p:nvPr>
        </p:nvSpPr>
        <p:spPr/>
        <p:txBody>
          <a:bodyPr/>
          <a:lstStyle/>
          <a:p>
            <a:pPr lvl="0"/>
            <a:fld id="{86CB4B4D-7CA3-9044-876B-883B54F8677D}" type="slidenum">
              <a:rPr lang="en-IE" smtClean="0"/>
              <a:t>28</a:t>
            </a:fld>
            <a:endParaRPr lang="en-IE" dirty="0"/>
          </a:p>
        </p:txBody>
      </p:sp>
      <p:sp>
        <p:nvSpPr>
          <p:cNvPr id="5" name="Footer Placeholder 4">
            <a:extLst>
              <a:ext uri="{FF2B5EF4-FFF2-40B4-BE49-F238E27FC236}">
                <a16:creationId xmlns:a16="http://schemas.microsoft.com/office/drawing/2014/main" id="{55D6D98F-BC2C-B643-A9FC-947225B08116}"/>
              </a:ext>
            </a:extLst>
          </p:cNvPr>
          <p:cNvSpPr>
            <a:spLocks noGrp="1"/>
          </p:cNvSpPr>
          <p:nvPr>
            <p:ph type="ftr" sz="quarter" idx="3"/>
          </p:nvPr>
        </p:nvSpPr>
        <p:spPr/>
        <p:txBody>
          <a:bodyPr/>
          <a:lstStyle/>
          <a:p>
            <a:r>
              <a:rPr lang="en-IE"/>
              <a:t>Firebase Database</a:t>
            </a:r>
            <a:endParaRPr lang="en-IE" dirty="0"/>
          </a:p>
        </p:txBody>
      </p:sp>
    </p:spTree>
    <p:extLst>
      <p:ext uri="{BB962C8B-B14F-4D97-AF65-F5344CB8AC3E}">
        <p14:creationId xmlns:p14="http://schemas.microsoft.com/office/powerpoint/2010/main" val="179964739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ECE4-A43C-C749-B26D-D875F2C1565D}"/>
              </a:ext>
            </a:extLst>
          </p:cNvPr>
          <p:cNvSpPr>
            <a:spLocks noGrp="1"/>
          </p:cNvSpPr>
          <p:nvPr>
            <p:ph type="title"/>
          </p:nvPr>
        </p:nvSpPr>
        <p:spPr/>
        <p:txBody>
          <a:bodyPr/>
          <a:lstStyle/>
          <a:p>
            <a:r>
              <a:rPr lang="en-IE" b="1" dirty="0"/>
              <a:t>Improved Querying and Data Structure</a:t>
            </a:r>
            <a:endParaRPr lang="en-US" dirty="0"/>
          </a:p>
        </p:txBody>
      </p:sp>
      <p:sp>
        <p:nvSpPr>
          <p:cNvPr id="4" name="Slide Number Placeholder 3">
            <a:extLst>
              <a:ext uri="{FF2B5EF4-FFF2-40B4-BE49-F238E27FC236}">
                <a16:creationId xmlns:a16="http://schemas.microsoft.com/office/drawing/2014/main" id="{51625AFA-43E9-C140-8BB8-85016BCEB200}"/>
              </a:ext>
            </a:extLst>
          </p:cNvPr>
          <p:cNvSpPr>
            <a:spLocks noGrp="1"/>
          </p:cNvSpPr>
          <p:nvPr>
            <p:ph type="sldNum" sz="quarter" idx="2"/>
          </p:nvPr>
        </p:nvSpPr>
        <p:spPr/>
        <p:txBody>
          <a:bodyPr/>
          <a:lstStyle/>
          <a:p>
            <a:pPr lvl="0"/>
            <a:fld id="{86CB4B4D-7CA3-9044-876B-883B54F8677D}" type="slidenum">
              <a:rPr lang="en-IE" smtClean="0"/>
              <a:t>29</a:t>
            </a:fld>
            <a:endParaRPr lang="en-IE" dirty="0"/>
          </a:p>
        </p:txBody>
      </p:sp>
      <p:sp>
        <p:nvSpPr>
          <p:cNvPr id="5" name="Footer Placeholder 4">
            <a:extLst>
              <a:ext uri="{FF2B5EF4-FFF2-40B4-BE49-F238E27FC236}">
                <a16:creationId xmlns:a16="http://schemas.microsoft.com/office/drawing/2014/main" id="{55D6D98F-BC2C-B643-A9FC-947225B08116}"/>
              </a:ext>
            </a:extLst>
          </p:cNvPr>
          <p:cNvSpPr>
            <a:spLocks noGrp="1"/>
          </p:cNvSpPr>
          <p:nvPr>
            <p:ph type="ftr" sz="quarter" idx="3"/>
          </p:nvPr>
        </p:nvSpPr>
        <p:spPr/>
        <p:txBody>
          <a:bodyPr/>
          <a:lstStyle/>
          <a:p>
            <a:r>
              <a:rPr lang="en-IE"/>
              <a:t>Firebase Database</a:t>
            </a:r>
            <a:endParaRPr lang="en-IE" dirty="0"/>
          </a:p>
        </p:txBody>
      </p:sp>
      <p:sp>
        <p:nvSpPr>
          <p:cNvPr id="8" name="Text Placeholder 2">
            <a:extLst>
              <a:ext uri="{FF2B5EF4-FFF2-40B4-BE49-F238E27FC236}">
                <a16:creationId xmlns:a16="http://schemas.microsoft.com/office/drawing/2014/main" id="{7DA7D95A-FEA2-A540-8F5F-E0922AF50FF9}"/>
              </a:ext>
            </a:extLst>
          </p:cNvPr>
          <p:cNvSpPr>
            <a:spLocks noGrp="1"/>
          </p:cNvSpPr>
          <p:nvPr>
            <p:ph type="body" idx="1"/>
          </p:nvPr>
        </p:nvSpPr>
        <p:spPr>
          <a:xfrm>
            <a:off x="396623" y="843558"/>
            <a:ext cx="8209949" cy="4299943"/>
          </a:xfrm>
        </p:spPr>
        <p:txBody>
          <a:bodyPr/>
          <a:lstStyle/>
          <a:p>
            <a:r>
              <a:rPr lang="en-IE" dirty="0"/>
              <a:t>The documents, in turn, are grouped into </a:t>
            </a:r>
            <a:r>
              <a:rPr lang="en-IE" b="1" dirty="0"/>
              <a:t>collections</a:t>
            </a:r>
            <a:r>
              <a:rPr lang="en-IE" dirty="0"/>
              <a:t>.</a:t>
            </a:r>
          </a:p>
          <a:p>
            <a:endParaRPr lang="en-IE" dirty="0"/>
          </a:p>
          <a:p>
            <a:endParaRPr lang="en-IE" dirty="0"/>
          </a:p>
          <a:p>
            <a:endParaRPr lang="en-IE" dirty="0"/>
          </a:p>
          <a:p>
            <a:endParaRPr lang="en-IE" dirty="0"/>
          </a:p>
          <a:p>
            <a:endParaRPr lang="en-IE" dirty="0"/>
          </a:p>
          <a:p>
            <a:r>
              <a:rPr lang="en-IE" dirty="0" err="1"/>
              <a:t>Firestore</a:t>
            </a:r>
            <a:r>
              <a:rPr lang="en-IE" dirty="0"/>
              <a:t> database can consist of multiple collections that can contain documents pointing towards sub-collections.</a:t>
            </a:r>
          </a:p>
          <a:p>
            <a:r>
              <a:rPr lang="en-IE" dirty="0"/>
              <a:t>These sub-collections can again contain documents that point to other sub-collections, and so on.</a:t>
            </a:r>
          </a:p>
        </p:txBody>
      </p:sp>
      <p:pic>
        <p:nvPicPr>
          <p:cNvPr id="10" name="Picture 9" descr="A close up of a logo&#13;&#10;&#13;&#10;Description automatically generated">
            <a:extLst>
              <a:ext uri="{FF2B5EF4-FFF2-40B4-BE49-F238E27FC236}">
                <a16:creationId xmlns:a16="http://schemas.microsoft.com/office/drawing/2014/main" id="{D8D15DD3-4880-DA48-98F0-42A02ACBC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373" y="1427119"/>
            <a:ext cx="3890878" cy="1822407"/>
          </a:xfrm>
          <a:prstGeom prst="rect">
            <a:avLst/>
          </a:prstGeom>
        </p:spPr>
      </p:pic>
    </p:spTree>
    <p:extLst>
      <p:ext uri="{BB962C8B-B14F-4D97-AF65-F5344CB8AC3E}">
        <p14:creationId xmlns:p14="http://schemas.microsoft.com/office/powerpoint/2010/main" val="16468476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What is it?</a:t>
            </a:r>
          </a:p>
        </p:txBody>
      </p:sp>
      <p:sp>
        <p:nvSpPr>
          <p:cNvPr id="3" name="Content Placeholder 2"/>
          <p:cNvSpPr>
            <a:spLocks noGrp="1"/>
          </p:cNvSpPr>
          <p:nvPr>
            <p:ph idx="1"/>
          </p:nvPr>
        </p:nvSpPr>
        <p:spPr>
          <a:xfrm>
            <a:off x="458272" y="851950"/>
            <a:ext cx="8227457" cy="3881415"/>
          </a:xfrm>
        </p:spPr>
        <p:txBody>
          <a:bodyPr/>
          <a:lstStyle/>
          <a:p>
            <a:r>
              <a:rPr lang="en-US" dirty="0"/>
              <a:t>The </a:t>
            </a:r>
            <a:r>
              <a:rPr lang="en-US" b="1" dirty="0"/>
              <a:t>Firebase Realtime Database </a:t>
            </a:r>
            <a:r>
              <a:rPr lang="en-US" dirty="0"/>
              <a:t>is a cloud-hosted database </a:t>
            </a:r>
          </a:p>
          <a:p>
            <a:r>
              <a:rPr lang="en-US" dirty="0"/>
              <a:t>Data is stored as JSON (NOSQL </a:t>
            </a:r>
            <a:r>
              <a:rPr lang="en-US" dirty="0" err="1"/>
              <a:t>db</a:t>
            </a:r>
            <a:r>
              <a:rPr lang="en-US" dirty="0"/>
              <a:t>) and synchronized in </a:t>
            </a:r>
            <a:r>
              <a:rPr lang="en-US" b="1" i="1" dirty="0"/>
              <a:t>real-time</a:t>
            </a:r>
            <a:r>
              <a:rPr lang="en-US" dirty="0"/>
              <a:t> to every connected client </a:t>
            </a:r>
          </a:p>
          <a:p>
            <a:r>
              <a:rPr lang="en-US" dirty="0"/>
              <a:t>When you build cross-platform apps with their iOS, Android, and JavaScript SDKs, all of your clients share one Realtime Database instance and automatically receive updates with the newest data</a:t>
            </a:r>
          </a:p>
          <a:p>
            <a:r>
              <a:rPr lang="en-IE" dirty="0"/>
              <a:t> Data even remains available when your app goes offline</a:t>
            </a:r>
            <a:endParaRPr lang="en-US" dirty="0"/>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3</a:t>
            </a:fld>
            <a:endParaRPr lang="uk-UA" dirty="0"/>
          </a:p>
        </p:txBody>
      </p:sp>
    </p:spTree>
    <p:extLst>
      <p:ext uri="{BB962C8B-B14F-4D97-AF65-F5344CB8AC3E}">
        <p14:creationId xmlns:p14="http://schemas.microsoft.com/office/powerpoint/2010/main" val="229814375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8EEA81-B560-4245-B2FE-3C1BE471C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920" y="2292264"/>
            <a:ext cx="6030024" cy="2496940"/>
          </a:xfrm>
          <a:prstGeom prst="rect">
            <a:avLst/>
          </a:prstGeom>
        </p:spPr>
      </p:pic>
      <p:sp>
        <p:nvSpPr>
          <p:cNvPr id="2" name="Title 1">
            <a:extLst>
              <a:ext uri="{FF2B5EF4-FFF2-40B4-BE49-F238E27FC236}">
                <a16:creationId xmlns:a16="http://schemas.microsoft.com/office/drawing/2014/main" id="{F952ECE4-A43C-C749-B26D-D875F2C1565D}"/>
              </a:ext>
            </a:extLst>
          </p:cNvPr>
          <p:cNvSpPr>
            <a:spLocks noGrp="1"/>
          </p:cNvSpPr>
          <p:nvPr>
            <p:ph type="title"/>
          </p:nvPr>
        </p:nvSpPr>
        <p:spPr/>
        <p:txBody>
          <a:bodyPr/>
          <a:lstStyle/>
          <a:p>
            <a:r>
              <a:rPr lang="en-IE" b="1" dirty="0"/>
              <a:t>Improved Querying and Data Structure</a:t>
            </a:r>
            <a:endParaRPr lang="en-US" dirty="0"/>
          </a:p>
        </p:txBody>
      </p:sp>
      <p:sp>
        <p:nvSpPr>
          <p:cNvPr id="4" name="Slide Number Placeholder 3">
            <a:extLst>
              <a:ext uri="{FF2B5EF4-FFF2-40B4-BE49-F238E27FC236}">
                <a16:creationId xmlns:a16="http://schemas.microsoft.com/office/drawing/2014/main" id="{51625AFA-43E9-C140-8BB8-85016BCEB200}"/>
              </a:ext>
            </a:extLst>
          </p:cNvPr>
          <p:cNvSpPr>
            <a:spLocks noGrp="1"/>
          </p:cNvSpPr>
          <p:nvPr>
            <p:ph type="sldNum" sz="quarter" idx="2"/>
          </p:nvPr>
        </p:nvSpPr>
        <p:spPr/>
        <p:txBody>
          <a:bodyPr/>
          <a:lstStyle/>
          <a:p>
            <a:pPr lvl="0"/>
            <a:fld id="{86CB4B4D-7CA3-9044-876B-883B54F8677D}" type="slidenum">
              <a:rPr lang="en-IE" smtClean="0"/>
              <a:t>30</a:t>
            </a:fld>
            <a:endParaRPr lang="en-IE" dirty="0"/>
          </a:p>
        </p:txBody>
      </p:sp>
      <p:sp>
        <p:nvSpPr>
          <p:cNvPr id="5" name="Footer Placeholder 4">
            <a:extLst>
              <a:ext uri="{FF2B5EF4-FFF2-40B4-BE49-F238E27FC236}">
                <a16:creationId xmlns:a16="http://schemas.microsoft.com/office/drawing/2014/main" id="{55D6D98F-BC2C-B643-A9FC-947225B08116}"/>
              </a:ext>
            </a:extLst>
          </p:cNvPr>
          <p:cNvSpPr>
            <a:spLocks noGrp="1"/>
          </p:cNvSpPr>
          <p:nvPr>
            <p:ph type="ftr" sz="quarter" idx="3"/>
          </p:nvPr>
        </p:nvSpPr>
        <p:spPr/>
        <p:txBody>
          <a:bodyPr/>
          <a:lstStyle/>
          <a:p>
            <a:r>
              <a:rPr lang="en-IE"/>
              <a:t>Firebase Database</a:t>
            </a:r>
            <a:endParaRPr lang="en-IE" dirty="0"/>
          </a:p>
        </p:txBody>
      </p:sp>
      <p:sp>
        <p:nvSpPr>
          <p:cNvPr id="8" name="Text Placeholder 2">
            <a:extLst>
              <a:ext uri="{FF2B5EF4-FFF2-40B4-BE49-F238E27FC236}">
                <a16:creationId xmlns:a16="http://schemas.microsoft.com/office/drawing/2014/main" id="{7DA7D95A-FEA2-A540-8F5F-E0922AF50FF9}"/>
              </a:ext>
            </a:extLst>
          </p:cNvPr>
          <p:cNvSpPr>
            <a:spLocks noGrp="1"/>
          </p:cNvSpPr>
          <p:nvPr>
            <p:ph type="body" idx="1"/>
          </p:nvPr>
        </p:nvSpPr>
        <p:spPr>
          <a:xfrm>
            <a:off x="396623" y="843558"/>
            <a:ext cx="8209949" cy="4299943"/>
          </a:xfrm>
        </p:spPr>
        <p:txBody>
          <a:bodyPr/>
          <a:lstStyle/>
          <a:p>
            <a:r>
              <a:rPr lang="en-IE" dirty="0"/>
              <a:t>You can build hierarchies to store related data and easily retrieve any data that you need using queries. All queries can scale with the size of your result set, so your app is ready to scale from day one.</a:t>
            </a:r>
          </a:p>
        </p:txBody>
      </p:sp>
    </p:spTree>
    <p:extLst>
      <p:ext uri="{BB962C8B-B14F-4D97-AF65-F5344CB8AC3E}">
        <p14:creationId xmlns:p14="http://schemas.microsoft.com/office/powerpoint/2010/main" val="90593777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E1A060-ACAB-524A-A977-92839A077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920" y="2292264"/>
            <a:ext cx="6030024" cy="2496940"/>
          </a:xfrm>
          <a:prstGeom prst="rect">
            <a:avLst/>
          </a:prstGeom>
        </p:spPr>
      </p:pic>
      <p:sp>
        <p:nvSpPr>
          <p:cNvPr id="2" name="Title 1">
            <a:extLst>
              <a:ext uri="{FF2B5EF4-FFF2-40B4-BE49-F238E27FC236}">
                <a16:creationId xmlns:a16="http://schemas.microsoft.com/office/drawing/2014/main" id="{F952ECE4-A43C-C749-B26D-D875F2C1565D}"/>
              </a:ext>
            </a:extLst>
          </p:cNvPr>
          <p:cNvSpPr>
            <a:spLocks noGrp="1"/>
          </p:cNvSpPr>
          <p:nvPr>
            <p:ph type="title"/>
          </p:nvPr>
        </p:nvSpPr>
        <p:spPr/>
        <p:txBody>
          <a:bodyPr/>
          <a:lstStyle/>
          <a:p>
            <a:r>
              <a:rPr lang="en-IE" b="1" dirty="0"/>
              <a:t>Improved Querying and Data Structure</a:t>
            </a:r>
            <a:endParaRPr lang="en-US" dirty="0"/>
          </a:p>
        </p:txBody>
      </p:sp>
      <p:sp>
        <p:nvSpPr>
          <p:cNvPr id="4" name="Slide Number Placeholder 3">
            <a:extLst>
              <a:ext uri="{FF2B5EF4-FFF2-40B4-BE49-F238E27FC236}">
                <a16:creationId xmlns:a16="http://schemas.microsoft.com/office/drawing/2014/main" id="{51625AFA-43E9-C140-8BB8-85016BCEB200}"/>
              </a:ext>
            </a:extLst>
          </p:cNvPr>
          <p:cNvSpPr>
            <a:spLocks noGrp="1"/>
          </p:cNvSpPr>
          <p:nvPr>
            <p:ph type="sldNum" sz="quarter" idx="2"/>
          </p:nvPr>
        </p:nvSpPr>
        <p:spPr/>
        <p:txBody>
          <a:bodyPr/>
          <a:lstStyle/>
          <a:p>
            <a:pPr lvl="0"/>
            <a:fld id="{86CB4B4D-7CA3-9044-876B-883B54F8677D}" type="slidenum">
              <a:rPr lang="en-IE" smtClean="0"/>
              <a:t>31</a:t>
            </a:fld>
            <a:endParaRPr lang="en-IE" dirty="0"/>
          </a:p>
        </p:txBody>
      </p:sp>
      <p:sp>
        <p:nvSpPr>
          <p:cNvPr id="5" name="Footer Placeholder 4">
            <a:extLst>
              <a:ext uri="{FF2B5EF4-FFF2-40B4-BE49-F238E27FC236}">
                <a16:creationId xmlns:a16="http://schemas.microsoft.com/office/drawing/2014/main" id="{55D6D98F-BC2C-B643-A9FC-947225B08116}"/>
              </a:ext>
            </a:extLst>
          </p:cNvPr>
          <p:cNvSpPr>
            <a:spLocks noGrp="1"/>
          </p:cNvSpPr>
          <p:nvPr>
            <p:ph type="ftr" sz="quarter" idx="3"/>
          </p:nvPr>
        </p:nvSpPr>
        <p:spPr/>
        <p:txBody>
          <a:bodyPr/>
          <a:lstStyle/>
          <a:p>
            <a:r>
              <a:rPr lang="en-IE"/>
              <a:t>Firebase Database</a:t>
            </a:r>
            <a:endParaRPr lang="en-IE" dirty="0"/>
          </a:p>
        </p:txBody>
      </p:sp>
      <p:pic>
        <p:nvPicPr>
          <p:cNvPr id="7" name="Picture 6">
            <a:extLst>
              <a:ext uri="{FF2B5EF4-FFF2-40B4-BE49-F238E27FC236}">
                <a16:creationId xmlns:a16="http://schemas.microsoft.com/office/drawing/2014/main" id="{5283EA79-F230-0B42-8FBD-063CC46F0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777" y="2268460"/>
            <a:ext cx="5951378" cy="2493260"/>
          </a:xfrm>
          <a:prstGeom prst="rect">
            <a:avLst/>
          </a:prstGeom>
        </p:spPr>
      </p:pic>
      <p:sp>
        <p:nvSpPr>
          <p:cNvPr id="8" name="Text Placeholder 2">
            <a:extLst>
              <a:ext uri="{FF2B5EF4-FFF2-40B4-BE49-F238E27FC236}">
                <a16:creationId xmlns:a16="http://schemas.microsoft.com/office/drawing/2014/main" id="{7DA7D95A-FEA2-A540-8F5F-E0922AF50FF9}"/>
              </a:ext>
            </a:extLst>
          </p:cNvPr>
          <p:cNvSpPr>
            <a:spLocks noGrp="1"/>
          </p:cNvSpPr>
          <p:nvPr>
            <p:ph type="body" idx="1"/>
          </p:nvPr>
        </p:nvSpPr>
        <p:spPr>
          <a:xfrm>
            <a:off x="396623" y="843558"/>
            <a:ext cx="8209949" cy="4299943"/>
          </a:xfrm>
        </p:spPr>
        <p:txBody>
          <a:bodyPr/>
          <a:lstStyle/>
          <a:p>
            <a:r>
              <a:rPr lang="en-IE" dirty="0" err="1"/>
              <a:t>Firestore’s</a:t>
            </a:r>
            <a:r>
              <a:rPr lang="en-IE" dirty="0"/>
              <a:t> queries are </a:t>
            </a:r>
            <a:r>
              <a:rPr lang="en-IE" b="1" i="1" dirty="0"/>
              <a:t>shallow</a:t>
            </a:r>
            <a:r>
              <a:rPr lang="en-IE" i="1" dirty="0"/>
              <a:t>. </a:t>
            </a:r>
            <a:r>
              <a:rPr lang="en-IE" dirty="0"/>
              <a:t>By this, I mean to say that in </a:t>
            </a:r>
            <a:r>
              <a:rPr lang="en-IE" dirty="0" err="1"/>
              <a:t>Firestore</a:t>
            </a:r>
            <a:r>
              <a:rPr lang="en-IE" dirty="0"/>
              <a:t>, you can simply fetch any document that you want without having to fetch all of the data that is contained in any of its linked sub-collections.</a:t>
            </a:r>
          </a:p>
        </p:txBody>
      </p:sp>
    </p:spTree>
    <p:extLst>
      <p:ext uri="{BB962C8B-B14F-4D97-AF65-F5344CB8AC3E}">
        <p14:creationId xmlns:p14="http://schemas.microsoft.com/office/powerpoint/2010/main" val="130400005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C766-9795-4744-9074-62AD5EA8FFA3}"/>
              </a:ext>
            </a:extLst>
          </p:cNvPr>
          <p:cNvSpPr>
            <a:spLocks noGrp="1"/>
          </p:cNvSpPr>
          <p:nvPr>
            <p:ph type="title"/>
          </p:nvPr>
        </p:nvSpPr>
        <p:spPr/>
        <p:txBody>
          <a:bodyPr/>
          <a:lstStyle/>
          <a:p>
            <a:r>
              <a:rPr lang="en-IE" b="1" dirty="0"/>
              <a:t>Better Scalability</a:t>
            </a:r>
            <a:endParaRPr lang="en-US" dirty="0"/>
          </a:p>
        </p:txBody>
      </p:sp>
      <p:sp>
        <p:nvSpPr>
          <p:cNvPr id="3" name="Text Placeholder 2">
            <a:extLst>
              <a:ext uri="{FF2B5EF4-FFF2-40B4-BE49-F238E27FC236}">
                <a16:creationId xmlns:a16="http://schemas.microsoft.com/office/drawing/2014/main" id="{8C84309E-FA59-EB48-805D-F2F0C11077EF}"/>
              </a:ext>
            </a:extLst>
          </p:cNvPr>
          <p:cNvSpPr>
            <a:spLocks noGrp="1"/>
          </p:cNvSpPr>
          <p:nvPr>
            <p:ph type="body" idx="1"/>
          </p:nvPr>
        </p:nvSpPr>
        <p:spPr/>
        <p:txBody>
          <a:bodyPr/>
          <a:lstStyle/>
          <a:p>
            <a:r>
              <a:rPr lang="en-IE" dirty="0"/>
              <a:t>Though Firebase’s Realtime Database is capable of scaling, things will start to get crazy when your app becomes really popular or if your database becomes really massive.</a:t>
            </a:r>
          </a:p>
          <a:p>
            <a:r>
              <a:rPr lang="en-IE" dirty="0"/>
              <a:t>Cloud </a:t>
            </a:r>
            <a:r>
              <a:rPr lang="en-IE" dirty="0" err="1"/>
              <a:t>Firestore</a:t>
            </a:r>
            <a:r>
              <a:rPr lang="en-IE" dirty="0"/>
              <a:t> is based on Googles Cloud infrastructure. This allows it to scale much more easily and to a greater capacity than the Realtime Database.</a:t>
            </a:r>
          </a:p>
          <a:p>
            <a:endParaRPr lang="en-US" dirty="0"/>
          </a:p>
        </p:txBody>
      </p:sp>
      <p:sp>
        <p:nvSpPr>
          <p:cNvPr id="4" name="Slide Number Placeholder 3">
            <a:extLst>
              <a:ext uri="{FF2B5EF4-FFF2-40B4-BE49-F238E27FC236}">
                <a16:creationId xmlns:a16="http://schemas.microsoft.com/office/drawing/2014/main" id="{8B9ADD15-83B1-7046-BBA1-1654684E7069}"/>
              </a:ext>
            </a:extLst>
          </p:cNvPr>
          <p:cNvSpPr>
            <a:spLocks noGrp="1"/>
          </p:cNvSpPr>
          <p:nvPr>
            <p:ph type="sldNum" sz="quarter" idx="2"/>
          </p:nvPr>
        </p:nvSpPr>
        <p:spPr/>
        <p:txBody>
          <a:bodyPr/>
          <a:lstStyle/>
          <a:p>
            <a:pPr lvl="0"/>
            <a:fld id="{86CB4B4D-7CA3-9044-876B-883B54F8677D}" type="slidenum">
              <a:rPr lang="en-IE" smtClean="0"/>
              <a:t>32</a:t>
            </a:fld>
            <a:endParaRPr lang="en-IE" dirty="0"/>
          </a:p>
        </p:txBody>
      </p:sp>
      <p:sp>
        <p:nvSpPr>
          <p:cNvPr id="5" name="Footer Placeholder 4">
            <a:extLst>
              <a:ext uri="{FF2B5EF4-FFF2-40B4-BE49-F238E27FC236}">
                <a16:creationId xmlns:a16="http://schemas.microsoft.com/office/drawing/2014/main" id="{CB79043D-38D2-1B4C-8A95-ADDE9A2EED90}"/>
              </a:ext>
            </a:extLst>
          </p:cNvPr>
          <p:cNvSpPr>
            <a:spLocks noGrp="1"/>
          </p:cNvSpPr>
          <p:nvPr>
            <p:ph type="ftr" sz="quarter" idx="3"/>
          </p:nvPr>
        </p:nvSpPr>
        <p:spPr/>
        <p:txBody>
          <a:bodyPr/>
          <a:lstStyle/>
          <a:p>
            <a:r>
              <a:rPr lang="en-IE"/>
              <a:t>Firebase Database</a:t>
            </a:r>
            <a:endParaRPr lang="en-IE" dirty="0"/>
          </a:p>
        </p:txBody>
      </p:sp>
    </p:spTree>
    <p:extLst>
      <p:ext uri="{BB962C8B-B14F-4D97-AF65-F5344CB8AC3E}">
        <p14:creationId xmlns:p14="http://schemas.microsoft.com/office/powerpoint/2010/main" val="112019478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BACC-D658-2342-8021-129FDB138C28}"/>
              </a:ext>
            </a:extLst>
          </p:cNvPr>
          <p:cNvSpPr>
            <a:spLocks noGrp="1"/>
          </p:cNvSpPr>
          <p:nvPr>
            <p:ph type="title"/>
          </p:nvPr>
        </p:nvSpPr>
        <p:spPr/>
        <p:txBody>
          <a:bodyPr/>
          <a:lstStyle/>
          <a:p>
            <a:r>
              <a:rPr lang="en-IE" b="1" dirty="0"/>
              <a:t>Multi-Region Database</a:t>
            </a:r>
            <a:endParaRPr lang="en-US" dirty="0"/>
          </a:p>
        </p:txBody>
      </p:sp>
      <p:sp>
        <p:nvSpPr>
          <p:cNvPr id="3" name="Text Placeholder 2">
            <a:extLst>
              <a:ext uri="{FF2B5EF4-FFF2-40B4-BE49-F238E27FC236}">
                <a16:creationId xmlns:a16="http://schemas.microsoft.com/office/drawing/2014/main" id="{8366E02F-FC76-E042-B6BF-D1D191DB41D5}"/>
              </a:ext>
            </a:extLst>
          </p:cNvPr>
          <p:cNvSpPr>
            <a:spLocks noGrp="1"/>
          </p:cNvSpPr>
          <p:nvPr>
            <p:ph type="body" idx="1"/>
          </p:nvPr>
        </p:nvSpPr>
        <p:spPr/>
        <p:txBody>
          <a:bodyPr/>
          <a:lstStyle/>
          <a:p>
            <a:r>
              <a:rPr lang="en-IE" dirty="0"/>
              <a:t>In </a:t>
            </a:r>
            <a:r>
              <a:rPr lang="en-IE" dirty="0" err="1"/>
              <a:t>Firestore</a:t>
            </a:r>
            <a:r>
              <a:rPr lang="en-IE" dirty="0"/>
              <a:t>, your data is automatically copied to various regions. So if one data </a:t>
            </a:r>
            <a:r>
              <a:rPr lang="en-IE" dirty="0" err="1"/>
              <a:t>center</a:t>
            </a:r>
            <a:r>
              <a:rPr lang="en-IE" dirty="0"/>
              <a:t> goes offline due to some unforeseen reason, you can be sure that your app’s data is still safe somewhere else.</a:t>
            </a:r>
          </a:p>
          <a:p>
            <a:r>
              <a:rPr lang="en-IE" dirty="0" err="1"/>
              <a:t>Firestore’s</a:t>
            </a:r>
            <a:r>
              <a:rPr lang="en-IE" dirty="0"/>
              <a:t> multi-region database also provides strong consistency. Any changes to your data will be mirrored across every copy of your database.</a:t>
            </a:r>
          </a:p>
          <a:p>
            <a:endParaRPr lang="en-US" dirty="0"/>
          </a:p>
        </p:txBody>
      </p:sp>
      <p:sp>
        <p:nvSpPr>
          <p:cNvPr id="4" name="Slide Number Placeholder 3">
            <a:extLst>
              <a:ext uri="{FF2B5EF4-FFF2-40B4-BE49-F238E27FC236}">
                <a16:creationId xmlns:a16="http://schemas.microsoft.com/office/drawing/2014/main" id="{DB4DD3D0-696C-5E42-BFE9-B83449DDFFED}"/>
              </a:ext>
            </a:extLst>
          </p:cNvPr>
          <p:cNvSpPr>
            <a:spLocks noGrp="1"/>
          </p:cNvSpPr>
          <p:nvPr>
            <p:ph type="sldNum" sz="quarter" idx="2"/>
          </p:nvPr>
        </p:nvSpPr>
        <p:spPr/>
        <p:txBody>
          <a:bodyPr/>
          <a:lstStyle/>
          <a:p>
            <a:pPr lvl="0"/>
            <a:fld id="{86CB4B4D-7CA3-9044-876B-883B54F8677D}" type="slidenum">
              <a:rPr lang="en-IE" smtClean="0"/>
              <a:t>33</a:t>
            </a:fld>
            <a:endParaRPr lang="en-IE" dirty="0"/>
          </a:p>
        </p:txBody>
      </p:sp>
      <p:sp>
        <p:nvSpPr>
          <p:cNvPr id="5" name="Footer Placeholder 4">
            <a:extLst>
              <a:ext uri="{FF2B5EF4-FFF2-40B4-BE49-F238E27FC236}">
                <a16:creationId xmlns:a16="http://schemas.microsoft.com/office/drawing/2014/main" id="{B2BC8E52-B24B-8E4E-BEE1-2F53F4A65618}"/>
              </a:ext>
            </a:extLst>
          </p:cNvPr>
          <p:cNvSpPr>
            <a:spLocks noGrp="1"/>
          </p:cNvSpPr>
          <p:nvPr>
            <p:ph type="ftr" sz="quarter" idx="3"/>
          </p:nvPr>
        </p:nvSpPr>
        <p:spPr/>
        <p:txBody>
          <a:bodyPr/>
          <a:lstStyle/>
          <a:p>
            <a:r>
              <a:rPr lang="en-IE"/>
              <a:t>Firebase Database</a:t>
            </a:r>
            <a:endParaRPr lang="en-IE" dirty="0"/>
          </a:p>
        </p:txBody>
      </p:sp>
    </p:spTree>
    <p:extLst>
      <p:ext uri="{BB962C8B-B14F-4D97-AF65-F5344CB8AC3E}">
        <p14:creationId xmlns:p14="http://schemas.microsoft.com/office/powerpoint/2010/main" val="279942852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F85C-B2D6-424D-B7EE-3141A8829E7A}"/>
              </a:ext>
            </a:extLst>
          </p:cNvPr>
          <p:cNvSpPr>
            <a:spLocks noGrp="1"/>
          </p:cNvSpPr>
          <p:nvPr>
            <p:ph type="title"/>
          </p:nvPr>
        </p:nvSpPr>
        <p:spPr/>
        <p:txBody>
          <a:bodyPr/>
          <a:lstStyle/>
          <a:p>
            <a:r>
              <a:rPr lang="en-IE" b="1" dirty="0"/>
              <a:t>Different Pricing Model</a:t>
            </a:r>
            <a:endParaRPr lang="en-US" dirty="0"/>
          </a:p>
        </p:txBody>
      </p:sp>
      <p:sp>
        <p:nvSpPr>
          <p:cNvPr id="3" name="Text Placeholder 2">
            <a:extLst>
              <a:ext uri="{FF2B5EF4-FFF2-40B4-BE49-F238E27FC236}">
                <a16:creationId xmlns:a16="http://schemas.microsoft.com/office/drawing/2014/main" id="{9D3810EC-1EFC-E141-8C6C-E16CB0D4F215}"/>
              </a:ext>
            </a:extLst>
          </p:cNvPr>
          <p:cNvSpPr>
            <a:spLocks noGrp="1"/>
          </p:cNvSpPr>
          <p:nvPr>
            <p:ph type="body" idx="1"/>
          </p:nvPr>
        </p:nvSpPr>
        <p:spPr/>
        <p:txBody>
          <a:bodyPr/>
          <a:lstStyle/>
          <a:p>
            <a:r>
              <a:rPr lang="en-IE" dirty="0"/>
              <a:t>The Realtime Database charges its users based on the amount of data that you have stored in the database.</a:t>
            </a:r>
          </a:p>
          <a:p>
            <a:r>
              <a:rPr lang="en-IE" dirty="0"/>
              <a:t>Cloud </a:t>
            </a:r>
            <a:r>
              <a:rPr lang="en-IE" dirty="0" err="1"/>
              <a:t>Firestore</a:t>
            </a:r>
            <a:r>
              <a:rPr lang="en-IE" dirty="0"/>
              <a:t> also charges you for the same, but the cost is significantly lower than that of Realtime Database and instead of basing the cost on the amount of data stored, </a:t>
            </a:r>
            <a:r>
              <a:rPr lang="en-IE" dirty="0" err="1"/>
              <a:t>Firestore’s</a:t>
            </a:r>
            <a:r>
              <a:rPr lang="en-IE"/>
              <a:t> pricing is driven by the number of reads/writes that you perform.</a:t>
            </a:r>
          </a:p>
          <a:p>
            <a:endParaRPr lang="en-US"/>
          </a:p>
        </p:txBody>
      </p:sp>
      <p:sp>
        <p:nvSpPr>
          <p:cNvPr id="4" name="Slide Number Placeholder 3">
            <a:extLst>
              <a:ext uri="{FF2B5EF4-FFF2-40B4-BE49-F238E27FC236}">
                <a16:creationId xmlns:a16="http://schemas.microsoft.com/office/drawing/2014/main" id="{87E317B5-A9EC-BC44-AE39-AEE02E7A2CC3}"/>
              </a:ext>
            </a:extLst>
          </p:cNvPr>
          <p:cNvSpPr>
            <a:spLocks noGrp="1"/>
          </p:cNvSpPr>
          <p:nvPr>
            <p:ph type="sldNum" sz="quarter" idx="2"/>
          </p:nvPr>
        </p:nvSpPr>
        <p:spPr/>
        <p:txBody>
          <a:bodyPr/>
          <a:lstStyle/>
          <a:p>
            <a:pPr lvl="0"/>
            <a:fld id="{86CB4B4D-7CA3-9044-876B-883B54F8677D}" type="slidenum">
              <a:rPr lang="en-IE" smtClean="0"/>
              <a:t>34</a:t>
            </a:fld>
            <a:endParaRPr lang="en-IE" dirty="0"/>
          </a:p>
        </p:txBody>
      </p:sp>
      <p:sp>
        <p:nvSpPr>
          <p:cNvPr id="5" name="Footer Placeholder 4">
            <a:extLst>
              <a:ext uri="{FF2B5EF4-FFF2-40B4-BE49-F238E27FC236}">
                <a16:creationId xmlns:a16="http://schemas.microsoft.com/office/drawing/2014/main" id="{25F25291-3D40-5A46-8B79-CA6192D07CC1}"/>
              </a:ext>
            </a:extLst>
          </p:cNvPr>
          <p:cNvSpPr>
            <a:spLocks noGrp="1"/>
          </p:cNvSpPr>
          <p:nvPr>
            <p:ph type="ftr" sz="quarter" idx="3"/>
          </p:nvPr>
        </p:nvSpPr>
        <p:spPr/>
        <p:txBody>
          <a:bodyPr/>
          <a:lstStyle/>
          <a:p>
            <a:r>
              <a:rPr lang="en-IE"/>
              <a:t>Firebase Database</a:t>
            </a:r>
            <a:endParaRPr lang="en-IE" dirty="0"/>
          </a:p>
        </p:txBody>
      </p:sp>
    </p:spTree>
    <p:extLst>
      <p:ext uri="{BB962C8B-B14F-4D97-AF65-F5344CB8AC3E}">
        <p14:creationId xmlns:p14="http://schemas.microsoft.com/office/powerpoint/2010/main" val="188015697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p>
        </p:txBody>
      </p:sp>
      <p:sp>
        <p:nvSpPr>
          <p:cNvPr id="3" name="Footer Placeholder 2"/>
          <p:cNvSpPr>
            <a:spLocks noGrp="1"/>
          </p:cNvSpPr>
          <p:nvPr>
            <p:ph type="ftr" sz="quarter" idx="3"/>
          </p:nvPr>
        </p:nvSpPr>
        <p:spPr/>
        <p:txBody>
          <a:bodyPr/>
          <a:lstStyle/>
          <a:p>
            <a:r>
              <a:rPr lang="en-IE"/>
              <a:t>Firebase Database</a:t>
            </a:r>
            <a:endParaRPr lang="en-IE"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35</a:t>
            </a:fld>
            <a:endParaRPr lang="uk-UA" dirty="0"/>
          </a:p>
        </p:txBody>
      </p:sp>
      <p:sp>
        <p:nvSpPr>
          <p:cNvPr id="7" name="Rectangle 6"/>
          <p:cNvSpPr/>
          <p:nvPr/>
        </p:nvSpPr>
        <p:spPr>
          <a:xfrm>
            <a:off x="1887782" y="341258"/>
            <a:ext cx="6654634" cy="352084"/>
          </a:xfrm>
          <a:prstGeom prst="rect">
            <a:avLst/>
          </a:prstGeom>
        </p:spPr>
        <p:txBody>
          <a:bodyPr wrap="square">
            <a:spAutoFit/>
          </a:bodyPr>
          <a:lstStyle/>
          <a:p>
            <a:r>
              <a:rPr lang="en-US" sz="1688" dirty="0"/>
              <a:t>https://</a:t>
            </a:r>
            <a:r>
              <a:rPr lang="en-US" sz="1688" dirty="0" err="1"/>
              <a:t>firebase.google.com</a:t>
            </a:r>
            <a:r>
              <a:rPr lang="en-US" sz="1688" dirty="0"/>
              <a:t>/pricing/</a:t>
            </a:r>
          </a:p>
        </p:txBody>
      </p:sp>
      <p:pic>
        <p:nvPicPr>
          <p:cNvPr id="6" name="Picture 5" descr="A screenshot of a cell phone&#13;&#10;&#13;&#10;Description automatically generated">
            <a:extLst>
              <a:ext uri="{FF2B5EF4-FFF2-40B4-BE49-F238E27FC236}">
                <a16:creationId xmlns:a16="http://schemas.microsoft.com/office/drawing/2014/main" id="{32FA4B2E-19EB-594F-9859-07D9D943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83" y="824750"/>
            <a:ext cx="6859246" cy="2509778"/>
          </a:xfrm>
          <a:prstGeom prst="rect">
            <a:avLst/>
          </a:prstGeom>
        </p:spPr>
      </p:pic>
      <p:pic>
        <p:nvPicPr>
          <p:cNvPr id="10" name="Picture 9">
            <a:extLst>
              <a:ext uri="{FF2B5EF4-FFF2-40B4-BE49-F238E27FC236}">
                <a16:creationId xmlns:a16="http://schemas.microsoft.com/office/drawing/2014/main" id="{0C72A66A-4ABC-8644-A4BA-6315C0106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83" y="3333770"/>
            <a:ext cx="6859246" cy="1274295"/>
          </a:xfrm>
          <a:prstGeom prst="rect">
            <a:avLst/>
          </a:prstGeom>
        </p:spPr>
      </p:pic>
    </p:spTree>
    <p:extLst>
      <p:ext uri="{BB962C8B-B14F-4D97-AF65-F5344CB8AC3E}">
        <p14:creationId xmlns:p14="http://schemas.microsoft.com/office/powerpoint/2010/main" val="65583874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p>
        </p:txBody>
      </p:sp>
      <p:sp>
        <p:nvSpPr>
          <p:cNvPr id="3" name="Footer Placeholder 2"/>
          <p:cNvSpPr>
            <a:spLocks noGrp="1"/>
          </p:cNvSpPr>
          <p:nvPr>
            <p:ph type="ftr" sz="quarter" idx="3"/>
          </p:nvPr>
        </p:nvSpPr>
        <p:spPr/>
        <p:txBody>
          <a:bodyPr/>
          <a:lstStyle/>
          <a:p>
            <a:r>
              <a:rPr lang="en-IE"/>
              <a:t>Firebase Database</a:t>
            </a:r>
            <a:endParaRPr lang="en-IE"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36</a:t>
            </a:fld>
            <a:endParaRPr lang="uk-UA" dirty="0"/>
          </a:p>
        </p:txBody>
      </p:sp>
      <p:sp>
        <p:nvSpPr>
          <p:cNvPr id="7" name="Rectangle 6"/>
          <p:cNvSpPr/>
          <p:nvPr/>
        </p:nvSpPr>
        <p:spPr>
          <a:xfrm>
            <a:off x="1887782" y="341258"/>
            <a:ext cx="6654634" cy="352084"/>
          </a:xfrm>
          <a:prstGeom prst="rect">
            <a:avLst/>
          </a:prstGeom>
        </p:spPr>
        <p:txBody>
          <a:bodyPr wrap="square">
            <a:spAutoFit/>
          </a:bodyPr>
          <a:lstStyle/>
          <a:p>
            <a:r>
              <a:rPr lang="en-US" sz="1688" dirty="0"/>
              <a:t>https://</a:t>
            </a:r>
            <a:r>
              <a:rPr lang="en-US" sz="1688" dirty="0" err="1"/>
              <a:t>firebase.google.com</a:t>
            </a:r>
            <a:r>
              <a:rPr lang="en-US" sz="1688" dirty="0"/>
              <a:t>/pricing/</a:t>
            </a:r>
          </a:p>
        </p:txBody>
      </p:sp>
      <p:pic>
        <p:nvPicPr>
          <p:cNvPr id="6" name="Picture 5" descr="A screenshot of a cell phone&#13;&#10;&#13;&#10;Description automatically generated">
            <a:extLst>
              <a:ext uri="{FF2B5EF4-FFF2-40B4-BE49-F238E27FC236}">
                <a16:creationId xmlns:a16="http://schemas.microsoft.com/office/drawing/2014/main" id="{32FA4B2E-19EB-594F-9859-07D9D943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83" y="824750"/>
            <a:ext cx="6859246" cy="2509778"/>
          </a:xfrm>
          <a:prstGeom prst="rect">
            <a:avLst/>
          </a:prstGeom>
        </p:spPr>
      </p:pic>
      <p:pic>
        <p:nvPicPr>
          <p:cNvPr id="10" name="Picture 9" descr="A screenshot of a cell phone&#13;&#10;&#13;&#10;Description automatically generated">
            <a:extLst>
              <a:ext uri="{FF2B5EF4-FFF2-40B4-BE49-F238E27FC236}">
                <a16:creationId xmlns:a16="http://schemas.microsoft.com/office/drawing/2014/main" id="{0C72A66A-4ABC-8644-A4BA-6315C0106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378" y="3324208"/>
            <a:ext cx="6859246" cy="1443731"/>
          </a:xfrm>
          <a:prstGeom prst="rect">
            <a:avLst/>
          </a:prstGeom>
        </p:spPr>
      </p:pic>
    </p:spTree>
    <p:extLst>
      <p:ext uri="{BB962C8B-B14F-4D97-AF65-F5344CB8AC3E}">
        <p14:creationId xmlns:p14="http://schemas.microsoft.com/office/powerpoint/2010/main" val="392622020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IE"/>
              <a:t>Firebase Database</a:t>
            </a:r>
            <a:endParaRPr lang="en-IE" dirty="0"/>
          </a:p>
        </p:txBody>
      </p:sp>
      <p:sp>
        <p:nvSpPr>
          <p:cNvPr id="6" name="Rectangle 4"/>
          <p:cNvSpPr txBox="1">
            <a:spLocks noChangeArrowheads="1"/>
          </p:cNvSpPr>
          <p:nvPr/>
        </p:nvSpPr>
        <p:spPr>
          <a:xfrm>
            <a:off x="1218523" y="1129342"/>
            <a:ext cx="6514769" cy="923274"/>
          </a:xfrm>
          <a:prstGeom prst="rect">
            <a:avLst/>
          </a:prstGeom>
        </p:spPr>
        <p:txBody>
          <a:bodyPr vert="horz" lIns="81623" tIns="40811" rIns="81623" bIns="40811" anchor="t">
            <a:noAutofit/>
          </a:bodyPr>
          <a:lstStyle/>
          <a:p>
            <a:pPr>
              <a:spcBef>
                <a:spcPct val="0"/>
              </a:spcBef>
              <a:defRPr/>
            </a:pPr>
            <a:r>
              <a:rPr lang="en-IE" sz="4275" b="1" spc="-89" dirty="0">
                <a:solidFill>
                  <a:srgbClr val="008000"/>
                </a:solidFill>
                <a:latin typeface="+mj-lt"/>
                <a:ea typeface="+mj-ea"/>
                <a:cs typeface="+mj-cs"/>
              </a:rPr>
              <a:t>Firebase Realtime Database</a:t>
            </a:r>
            <a:endParaRPr lang="en-US" sz="4275" b="1" spc="-89" dirty="0">
              <a:solidFill>
                <a:srgbClr val="008000"/>
              </a:solidFill>
              <a:latin typeface="+mj-lt"/>
              <a:ea typeface="+mj-ea"/>
              <a:cs typeface="+mj-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005" y="2702379"/>
            <a:ext cx="1313471" cy="1313471"/>
          </a:xfrm>
          <a:prstGeom prst="rect">
            <a:avLst/>
          </a:prstGeom>
        </p:spPr>
      </p:pic>
      <p:sp>
        <p:nvSpPr>
          <p:cNvPr id="7" name="Rectangle 4"/>
          <p:cNvSpPr txBox="1">
            <a:spLocks noChangeArrowheads="1"/>
          </p:cNvSpPr>
          <p:nvPr/>
        </p:nvSpPr>
        <p:spPr>
          <a:xfrm>
            <a:off x="1222535" y="4166239"/>
            <a:ext cx="6514769" cy="631280"/>
          </a:xfrm>
          <a:prstGeom prst="rect">
            <a:avLst/>
          </a:prstGeom>
        </p:spPr>
        <p:txBody>
          <a:bodyPr vert="horz" lIns="81623" tIns="40811" rIns="81623" bIns="40811" anchor="t">
            <a:noAutofit/>
          </a:bodyPr>
          <a:lstStyle/>
          <a:p>
            <a:pPr>
              <a:spcBef>
                <a:spcPct val="0"/>
              </a:spcBef>
              <a:defRPr/>
            </a:pPr>
            <a:r>
              <a:rPr lang="en-IE" sz="3000" b="1" spc="-89" dirty="0">
                <a:solidFill>
                  <a:srgbClr val="008000"/>
                </a:solidFill>
                <a:latin typeface="+mj-lt"/>
                <a:ea typeface="+mj-ea"/>
                <a:cs typeface="+mj-cs"/>
              </a:rPr>
              <a:t>Goodbye RDBMS</a:t>
            </a:r>
            <a:r>
              <a:rPr lang="mr-IN" sz="3000" b="1" spc="-89" dirty="0">
                <a:solidFill>
                  <a:srgbClr val="008000"/>
                </a:solidFill>
                <a:latin typeface="+mj-lt"/>
                <a:ea typeface="+mj-ea"/>
                <a:cs typeface="+mj-cs"/>
              </a:rPr>
              <a:t>…</a:t>
            </a:r>
            <a:endParaRPr lang="en-US" sz="3000" b="1" spc="-89" dirty="0">
              <a:solidFill>
                <a:srgbClr val="008000"/>
              </a:solidFill>
              <a:latin typeface="+mj-lt"/>
              <a:ea typeface="+mj-ea"/>
              <a:cs typeface="+mj-cs"/>
            </a:endParaRPr>
          </a:p>
        </p:txBody>
      </p:sp>
      <p:sp>
        <p:nvSpPr>
          <p:cNvPr id="2" name="Slide Number Placeholder 1"/>
          <p:cNvSpPr>
            <a:spLocks noGrp="1"/>
          </p:cNvSpPr>
          <p:nvPr>
            <p:ph type="sldNum" sz="quarter" idx="2"/>
          </p:nvPr>
        </p:nvSpPr>
        <p:spPr/>
        <p:txBody>
          <a:bodyPr/>
          <a:lstStyle/>
          <a:p>
            <a:pPr lvl="0"/>
            <a:fld id="{86CB4B4D-7CA3-9044-876B-883B54F8677D}" type="slidenum">
              <a:rPr lang="uk-UA" smtClean="0"/>
              <a:t>37</a:t>
            </a:fld>
            <a:endParaRPr lang="uk-U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 y="133582"/>
            <a:ext cx="9141618" cy="4951709"/>
          </a:xfrm>
          <a:prstGeom prst="rect">
            <a:avLst/>
          </a:prstGeom>
        </p:spPr>
      </p:pic>
    </p:spTree>
    <p:extLst>
      <p:ext uri="{BB962C8B-B14F-4D97-AF65-F5344CB8AC3E}">
        <p14:creationId xmlns:p14="http://schemas.microsoft.com/office/powerpoint/2010/main" val="363634748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ing Android"/>
          <p:cNvSpPr>
            <a:spLocks noGrp="1"/>
          </p:cNvSpPr>
          <p:nvPr>
            <p:ph type="ctrTitle"/>
          </p:nvPr>
        </p:nvSpPr>
        <p:spPr>
          <a:prstGeom prst="rect">
            <a:avLst/>
          </a:prstGeom>
        </p:spPr>
        <p:txBody>
          <a:bodyPr/>
          <a:lstStyle/>
          <a:p>
            <a:r>
              <a:rPr lang="en-IE" dirty="0"/>
              <a:t>References</a:t>
            </a:r>
            <a:endParaRPr dirty="0"/>
          </a:p>
        </p:txBody>
      </p:sp>
      <p:sp>
        <p:nvSpPr>
          <p:cNvPr id="161" name="Body"/>
          <p:cNvSpPr>
            <a:spLocks noGrp="1"/>
          </p:cNvSpPr>
          <p:nvPr>
            <p:ph type="subTitle" sz="quarter" idx="1"/>
          </p:nvPr>
        </p:nvSpPr>
        <p:spPr>
          <a:xfrm>
            <a:off x="1850881" y="2654128"/>
            <a:ext cx="7197324" cy="2037417"/>
          </a:xfrm>
          <a:prstGeom prst="rect">
            <a:avLst/>
          </a:prstGeom>
        </p:spPr>
        <p:txBody>
          <a:bodyPr>
            <a:normAutofit fontScale="77500" lnSpcReduction="20000"/>
          </a:bodyPr>
          <a:lstStyle/>
          <a:p>
            <a:pPr marL="1119188" indent="-1111250" algn="l"/>
            <a:r>
              <a:rPr lang="en-IE" sz="2800" dirty="0">
                <a:hlinkClick r:id="rId2"/>
              </a:rPr>
              <a:t>https://console.firebase.google.com/</a:t>
            </a:r>
            <a:endParaRPr lang="en-IE" sz="2800" dirty="0"/>
          </a:p>
          <a:p>
            <a:pPr marL="1119188" indent="-1111250" algn="l"/>
            <a:r>
              <a:rPr lang="en-IE" sz="2800" dirty="0">
                <a:hlinkClick r:id="rId3"/>
              </a:rPr>
              <a:t>https://firebase.google.com/</a:t>
            </a:r>
            <a:endParaRPr lang="en-IE" sz="2800" dirty="0"/>
          </a:p>
          <a:p>
            <a:pPr marL="1119188" indent="-1111250" algn="l"/>
            <a:r>
              <a:rPr lang="en-IE" sz="2800" dirty="0">
                <a:hlinkClick r:id="rId4"/>
              </a:rPr>
              <a:t>https://github.com/firebase/quickstart-android</a:t>
            </a:r>
            <a:endParaRPr lang="en-IE" sz="2800" dirty="0"/>
          </a:p>
          <a:p>
            <a:pPr marL="1119188" indent="-1111250" algn="l"/>
            <a:endParaRPr lang="en-IE" sz="2800" dirty="0"/>
          </a:p>
          <a:p>
            <a:pPr marL="1119188" indent="-1111250" algn="l"/>
            <a:r>
              <a:rPr lang="en-IE" sz="2800" dirty="0"/>
              <a:t>	</a:t>
            </a:r>
          </a:p>
          <a:p>
            <a:pPr marL="1119188" indent="-1111250" algn="l"/>
            <a:br>
              <a:rPr lang="en-IE" sz="2800" dirty="0"/>
            </a:br>
            <a:endParaRPr lang="en-IE" sz="2800" dirty="0"/>
          </a:p>
          <a:p>
            <a:pPr marL="1119188" indent="-1111250" algn="l"/>
            <a:endParaRPr sz="2800" dirty="0"/>
          </a:p>
        </p:txBody>
      </p:sp>
      <p:pic>
        <p:nvPicPr>
          <p:cNvPr id="3" name="Picture 2">
            <a:extLst>
              <a:ext uri="{FF2B5EF4-FFF2-40B4-BE49-F238E27FC236}">
                <a16:creationId xmlns:a16="http://schemas.microsoft.com/office/drawing/2014/main" id="{9B12A63B-B287-4EBA-9101-C769DC4B1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021" y="122225"/>
            <a:ext cx="2022359" cy="2303859"/>
          </a:xfrm>
          <a:prstGeom prst="rect">
            <a:avLst/>
          </a:prstGeom>
        </p:spPr>
      </p:pic>
    </p:spTree>
    <p:extLst>
      <p:ext uri="{BB962C8B-B14F-4D97-AF65-F5344CB8AC3E}">
        <p14:creationId xmlns:p14="http://schemas.microsoft.com/office/powerpoint/2010/main" val="986567806"/>
      </p:ext>
    </p:extLst>
  </p:cSld>
  <p:clrMapOvr>
    <a:masterClrMapping/>
  </p:clrMapOvr>
  <p:transition spd="med" advTm="833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a:t>Firebase Database</a:t>
            </a:r>
            <a:endParaRPr lang="en-IE" dirty="0"/>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39</a:t>
            </a:fld>
            <a:endParaRPr lang="en-IE" dirty="0"/>
          </a:p>
        </p:txBody>
      </p:sp>
      <p:sp>
        <p:nvSpPr>
          <p:cNvPr id="11" name="Rectangle 10">
            <a:extLst>
              <a:ext uri="{FF2B5EF4-FFF2-40B4-BE49-F238E27FC236}">
                <a16:creationId xmlns:a16="http://schemas.microsoft.com/office/drawing/2014/main" id="{F5AB67AF-015B-2846-8B7A-3031844DF159}"/>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F264B2-EA08-474E-B2ED-8D8132085C7C}"/>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drawing of a face&#10;&#10;Description automatically generated">
            <a:extLst>
              <a:ext uri="{FF2B5EF4-FFF2-40B4-BE49-F238E27FC236}">
                <a16:creationId xmlns:a16="http://schemas.microsoft.com/office/drawing/2014/main" id="{292E7EAF-2823-F14B-8986-270C66A8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0"/>
            <a:ext cx="9144000" cy="4834939"/>
          </a:xfrm>
          <a:prstGeom prst="rect">
            <a:avLst/>
          </a:prstGeom>
        </p:spPr>
      </p:pic>
    </p:spTree>
    <p:extLst>
      <p:ext uri="{BB962C8B-B14F-4D97-AF65-F5344CB8AC3E}">
        <p14:creationId xmlns:p14="http://schemas.microsoft.com/office/powerpoint/2010/main" val="6234132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Key Capabilities</a:t>
            </a:r>
          </a:p>
        </p:txBody>
      </p:sp>
      <p:sp>
        <p:nvSpPr>
          <p:cNvPr id="3" name="Content Placeholder 2"/>
          <p:cNvSpPr>
            <a:spLocks noGrp="1"/>
          </p:cNvSpPr>
          <p:nvPr>
            <p:ph idx="1"/>
          </p:nvPr>
        </p:nvSpPr>
        <p:spPr>
          <a:xfrm>
            <a:off x="458272" y="851950"/>
            <a:ext cx="8227457" cy="3613637"/>
          </a:xfrm>
        </p:spPr>
        <p:txBody>
          <a:bodyPr/>
          <a:lstStyle/>
          <a:p>
            <a:r>
              <a:rPr lang="en-US" dirty="0"/>
              <a:t>Realtime</a:t>
            </a:r>
          </a:p>
          <a:p>
            <a:pPr lvl="1"/>
            <a:r>
              <a:rPr lang="en-IE" sz="2000" dirty="0"/>
              <a:t>Instead of typical HTTP requests, the Firebase Realtime Database uses data synchronization—every time data changes, any connected device receives that update within milliseconds. Provide collaborative and immersive experiences without thinking about networking code</a:t>
            </a:r>
          </a:p>
          <a:p>
            <a:r>
              <a:rPr lang="en-US" dirty="0"/>
              <a:t>Offline</a:t>
            </a:r>
          </a:p>
          <a:p>
            <a:pPr lvl="1"/>
            <a:r>
              <a:rPr lang="en-US" sz="2000" dirty="0"/>
              <a:t>Firebase apps remain responsive even when offline because the Firebase Realtime Database SDK persists your data to disk. Once connectivity is reestablished, the client device receives any changes it missed, synchronizing it with the current server state</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4</a:t>
            </a:fld>
            <a:endParaRPr lang="uk-UA" dirty="0"/>
          </a:p>
        </p:txBody>
      </p:sp>
    </p:spTree>
    <p:extLst>
      <p:ext uri="{BB962C8B-B14F-4D97-AF65-F5344CB8AC3E}">
        <p14:creationId xmlns:p14="http://schemas.microsoft.com/office/powerpoint/2010/main" val="10336882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Key Capabilities</a:t>
            </a:r>
          </a:p>
        </p:txBody>
      </p:sp>
      <p:sp>
        <p:nvSpPr>
          <p:cNvPr id="3" name="Content Placeholder 2"/>
          <p:cNvSpPr>
            <a:spLocks noGrp="1"/>
          </p:cNvSpPr>
          <p:nvPr>
            <p:ph idx="1"/>
          </p:nvPr>
        </p:nvSpPr>
        <p:spPr>
          <a:xfrm>
            <a:off x="458272" y="851950"/>
            <a:ext cx="8227457" cy="4023962"/>
          </a:xfrm>
        </p:spPr>
        <p:txBody>
          <a:bodyPr/>
          <a:lstStyle/>
          <a:p>
            <a:r>
              <a:rPr lang="en-US" dirty="0"/>
              <a:t>Accessible from Client Devices</a:t>
            </a:r>
          </a:p>
          <a:p>
            <a:pPr lvl="1"/>
            <a:r>
              <a:rPr lang="en-IE" sz="2000" dirty="0"/>
              <a:t>The Firebase Realtime Database can be accessed directly from a mobile device or web browser; there’s no need for an application server. Security and data validation are available through the Firebase Realtime Database Security Rules, expression-based rules that are executed when data is read or written.</a:t>
            </a:r>
          </a:p>
          <a:p>
            <a:r>
              <a:rPr lang="en-US" dirty="0"/>
              <a:t>Scale across multiple Databases </a:t>
            </a:r>
            <a:r>
              <a:rPr lang="en-US" sz="2000" dirty="0"/>
              <a:t>(Blaze Pricing Plan)</a:t>
            </a:r>
          </a:p>
          <a:p>
            <a:pPr lvl="1"/>
            <a:r>
              <a:rPr lang="en-US" sz="2000" dirty="0"/>
              <a:t>Support your app's data needs at scale by splitting your data across multiple database instances in the same Project. Streamline authentication with Firebase Auth on your project and authenticate users across your database instances. Control access to the data in each database with custom Rules for each database instance.</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5</a:t>
            </a:fld>
            <a:endParaRPr lang="uk-UA" dirty="0"/>
          </a:p>
        </p:txBody>
      </p:sp>
    </p:spTree>
    <p:extLst>
      <p:ext uri="{BB962C8B-B14F-4D97-AF65-F5344CB8AC3E}">
        <p14:creationId xmlns:p14="http://schemas.microsoft.com/office/powerpoint/2010/main" val="19339672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How it Works</a:t>
            </a:r>
          </a:p>
        </p:txBody>
      </p:sp>
      <p:sp>
        <p:nvSpPr>
          <p:cNvPr id="3" name="Content Placeholder 2"/>
          <p:cNvSpPr>
            <a:spLocks noGrp="1"/>
          </p:cNvSpPr>
          <p:nvPr>
            <p:ph idx="1"/>
          </p:nvPr>
        </p:nvSpPr>
        <p:spPr>
          <a:xfrm>
            <a:off x="458272" y="851950"/>
            <a:ext cx="8227457" cy="4023962"/>
          </a:xfrm>
        </p:spPr>
        <p:txBody>
          <a:bodyPr/>
          <a:lstStyle/>
          <a:p>
            <a:r>
              <a:rPr lang="en-US" dirty="0"/>
              <a:t>The Firebase Realtime Database lets you build rich, collaborative applications by allowing secure access to the database directly from client-side code </a:t>
            </a:r>
          </a:p>
          <a:p>
            <a:r>
              <a:rPr lang="en-US" dirty="0"/>
              <a:t>Data is persisted locally, and even while offline, real-time events continue to fire, giving the end user a responsive experience</a:t>
            </a:r>
          </a:p>
          <a:p>
            <a:r>
              <a:rPr lang="en-US" dirty="0"/>
              <a:t>When the device regains connection, the Realtime Database synchronizes the local data changes with the remote updates that occurred while the client was offline, merging any conflicts automatically</a:t>
            </a:r>
            <a:endParaRPr lang="en-IE" sz="2000" dirty="0"/>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6</a:t>
            </a:fld>
            <a:endParaRPr lang="uk-UA" dirty="0"/>
          </a:p>
        </p:txBody>
      </p:sp>
    </p:spTree>
    <p:extLst>
      <p:ext uri="{BB962C8B-B14F-4D97-AF65-F5344CB8AC3E}">
        <p14:creationId xmlns:p14="http://schemas.microsoft.com/office/powerpoint/2010/main" val="5311751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Nutshell</a:t>
            </a:r>
          </a:p>
        </p:txBody>
      </p:sp>
      <p:sp>
        <p:nvSpPr>
          <p:cNvPr id="3" name="Content Placeholder 2"/>
          <p:cNvSpPr>
            <a:spLocks noGrp="1"/>
          </p:cNvSpPr>
          <p:nvPr>
            <p:ph idx="1"/>
          </p:nvPr>
        </p:nvSpPr>
        <p:spPr/>
        <p:txBody>
          <a:bodyPr>
            <a:normAutofit/>
          </a:bodyPr>
          <a:lstStyle/>
          <a:p>
            <a:r>
              <a:rPr lang="en-US" dirty="0"/>
              <a:t>Unlike RDBMS, data is stored as JSON. It is a no-SQL JSON database</a:t>
            </a:r>
          </a:p>
          <a:p>
            <a:r>
              <a:rPr lang="en-US" dirty="0"/>
              <a:t>What makes it real time it its ability to notify listeners of any change in data</a:t>
            </a:r>
          </a:p>
          <a:p>
            <a:r>
              <a:rPr lang="en-US" dirty="0"/>
              <a:t>Whenever any change is made in the JSON database structure, the firebase SDK notifies all connected devices</a:t>
            </a:r>
          </a:p>
          <a:p>
            <a:r>
              <a:rPr lang="en-US" dirty="0"/>
              <a:t>You can forget about REST API calls, connectivity checks, 3</a:t>
            </a:r>
            <a:r>
              <a:rPr lang="en-US" baseline="30000" dirty="0"/>
              <a:t>rd</a:t>
            </a:r>
            <a:r>
              <a:rPr lang="en-US" dirty="0"/>
              <a:t> party libraries and polling</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6" name="Slide Number Placeholder 5"/>
          <p:cNvSpPr>
            <a:spLocks noGrp="1"/>
          </p:cNvSpPr>
          <p:nvPr>
            <p:ph type="sldNum" sz="quarter" idx="2"/>
          </p:nvPr>
        </p:nvSpPr>
        <p:spPr/>
        <p:txBody>
          <a:bodyPr/>
          <a:lstStyle/>
          <a:p>
            <a:pPr lvl="0"/>
            <a:fld id="{86CB4B4D-7CA3-9044-876B-883B54F8677D}" type="slidenum">
              <a:rPr lang="uk-UA" smtClean="0"/>
              <a:t>7</a:t>
            </a:fld>
            <a:endParaRPr lang="uk-UA" dirty="0"/>
          </a:p>
        </p:txBody>
      </p:sp>
    </p:spTree>
    <p:extLst>
      <p:ext uri="{BB962C8B-B14F-4D97-AF65-F5344CB8AC3E}">
        <p14:creationId xmlns:p14="http://schemas.microsoft.com/office/powerpoint/2010/main" val="4035410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3" name="Title 2"/>
          <p:cNvSpPr>
            <a:spLocks noGrp="1"/>
          </p:cNvSpPr>
          <p:nvPr>
            <p:ph type="title"/>
          </p:nvPr>
        </p:nvSpPr>
        <p:spPr/>
        <p:txBody>
          <a:bodyPr>
            <a:normAutofit/>
          </a:bodyPr>
          <a:lstStyle/>
          <a:p>
            <a:br>
              <a:rPr lang="en-US" sz="3000" dirty="0"/>
            </a:br>
            <a:r>
              <a:rPr lang="en-US" sz="3000" dirty="0"/>
              <a:t>Firebase Database</a:t>
            </a:r>
          </a:p>
        </p:txBody>
      </p:sp>
      <p:pic>
        <p:nvPicPr>
          <p:cNvPr id="6" name="Picture 5">
            <a:extLst>
              <a:ext uri="{FF2B5EF4-FFF2-40B4-BE49-F238E27FC236}">
                <a16:creationId xmlns:a16="http://schemas.microsoft.com/office/drawing/2014/main" id="{82F45AA8-5FBB-F747-8444-4764D0399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878" y="696516"/>
            <a:ext cx="3529043" cy="3529043"/>
          </a:xfrm>
          <a:prstGeom prst="rect">
            <a:avLst/>
          </a:prstGeom>
        </p:spPr>
      </p:pic>
    </p:spTree>
    <p:extLst>
      <p:ext uri="{BB962C8B-B14F-4D97-AF65-F5344CB8AC3E}">
        <p14:creationId xmlns:p14="http://schemas.microsoft.com/office/powerpoint/2010/main" val="10701690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E99904-2AF5-8044-BAA1-7B8DBEECC7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5579" y="707394"/>
            <a:ext cx="6399092" cy="4420789"/>
          </a:xfrm>
          <a:prstGeom prst="rect">
            <a:avLst/>
          </a:prstGeom>
        </p:spPr>
      </p:pic>
      <p:sp>
        <p:nvSpPr>
          <p:cNvPr id="2" name="Title 1"/>
          <p:cNvSpPr>
            <a:spLocks noGrp="1"/>
          </p:cNvSpPr>
          <p:nvPr>
            <p:ph type="title"/>
          </p:nvPr>
        </p:nvSpPr>
        <p:spPr>
          <a:xfrm>
            <a:off x="396624" y="0"/>
            <a:ext cx="7954060" cy="761815"/>
          </a:xfrm>
        </p:spPr>
        <p:txBody>
          <a:bodyPr/>
          <a:lstStyle/>
          <a:p>
            <a:r>
              <a:rPr lang="en-US" dirty="0">
                <a:solidFill>
                  <a:srgbClr val="008000"/>
                </a:solidFill>
              </a:rPr>
              <a:t>1. Create your Firebase Project</a:t>
            </a:r>
          </a:p>
        </p:txBody>
      </p:sp>
      <p:sp>
        <p:nvSpPr>
          <p:cNvPr id="5" name="Footer Placeholder 4"/>
          <p:cNvSpPr>
            <a:spLocks noGrp="1"/>
          </p:cNvSpPr>
          <p:nvPr>
            <p:ph type="ftr" sz="quarter" idx="3"/>
          </p:nvPr>
        </p:nvSpPr>
        <p:spPr/>
        <p:txBody>
          <a:bodyPr/>
          <a:lstStyle/>
          <a:p>
            <a:r>
              <a:rPr lang="en-IE"/>
              <a:t>Firebase Database</a:t>
            </a:r>
            <a:endParaRPr lang="en-IE" dirty="0"/>
          </a:p>
        </p:txBody>
      </p:sp>
      <p:sp>
        <p:nvSpPr>
          <p:cNvPr id="3" name="Slide Number Placeholder 2"/>
          <p:cNvSpPr>
            <a:spLocks noGrp="1"/>
          </p:cNvSpPr>
          <p:nvPr>
            <p:ph type="sldNum" sz="quarter" idx="2"/>
          </p:nvPr>
        </p:nvSpPr>
        <p:spPr/>
        <p:txBody>
          <a:bodyPr/>
          <a:lstStyle/>
          <a:p>
            <a:pPr lvl="0"/>
            <a:fld id="{86CB4B4D-7CA3-9044-876B-883B54F8677D}" type="slidenum">
              <a:rPr lang="uk-UA" smtClean="0"/>
              <a:t>9</a:t>
            </a:fld>
            <a:endParaRPr lang="uk-UA" dirty="0"/>
          </a:p>
        </p:txBody>
      </p:sp>
      <p:sp>
        <p:nvSpPr>
          <p:cNvPr id="8" name="Rounded Rectangle 7"/>
          <p:cNvSpPr/>
          <p:nvPr/>
        </p:nvSpPr>
        <p:spPr>
          <a:xfrm>
            <a:off x="1316839" y="1581480"/>
            <a:ext cx="869012" cy="1257514"/>
          </a:xfrm>
          <a:prstGeom prst="roundRect">
            <a:avLst/>
          </a:prstGeom>
          <a:noFill/>
          <a:ln w="254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438150" rtl="0" latinLnBrk="1" hangingPunct="0"/>
            <a:endParaRPr lang="en-US" sz="1800">
              <a:solidFill>
                <a:srgbClr val="FFFFFF"/>
              </a:solidFill>
            </a:endParaRPr>
          </a:p>
        </p:txBody>
      </p:sp>
    </p:spTree>
    <p:extLst>
      <p:ext uri="{BB962C8B-B14F-4D97-AF65-F5344CB8AC3E}">
        <p14:creationId xmlns:p14="http://schemas.microsoft.com/office/powerpoint/2010/main" val="33571848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24566</TotalTime>
  <Words>1808</Words>
  <Application>Microsoft Macintosh PowerPoint</Application>
  <PresentationFormat>On-screen Show (16:9)</PresentationFormat>
  <Paragraphs>246</Paragraphs>
  <Slides>39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Avenir Light</vt:lpstr>
      <vt:lpstr>Avenir Roman</vt:lpstr>
      <vt:lpstr>Calibri</vt:lpstr>
      <vt:lpstr>Helvetica</vt:lpstr>
      <vt:lpstr>Helvetica Light</vt:lpstr>
      <vt:lpstr>Helvetica Neue</vt:lpstr>
      <vt:lpstr>Helvetica Neue Light</vt:lpstr>
      <vt:lpstr>Helvetica Neue UltraLight</vt:lpstr>
      <vt:lpstr>Wingdings</vt:lpstr>
      <vt:lpstr>White</vt:lpstr>
      <vt:lpstr>Mobile Application Development</vt:lpstr>
      <vt:lpstr>PowerPoint Presentation</vt:lpstr>
      <vt:lpstr>Overview – What is it?</vt:lpstr>
      <vt:lpstr>Overview – Key Capabilities</vt:lpstr>
      <vt:lpstr>Overview – Key Capabilities</vt:lpstr>
      <vt:lpstr>Overview – How it Works</vt:lpstr>
      <vt:lpstr>In a Nutshell</vt:lpstr>
      <vt:lpstr> Firebase Database</vt:lpstr>
      <vt:lpstr>1. Create your Firebase Project</vt:lpstr>
      <vt:lpstr>3. Setup Firebase in your App</vt:lpstr>
      <vt:lpstr>3. Setup Firebase in your App</vt:lpstr>
      <vt:lpstr>3. Setup Firebase in your App</vt:lpstr>
      <vt:lpstr>4. Introduce Authentication Flow</vt:lpstr>
      <vt:lpstr>The Core Magic Of Firebase *</vt:lpstr>
      <vt:lpstr>Saving Data In Firebase</vt:lpstr>
      <vt:lpstr>View Your Saved Data</vt:lpstr>
      <vt:lpstr>Retrieving Data</vt:lpstr>
      <vt:lpstr>Attaching Data Listeners</vt:lpstr>
      <vt:lpstr>Retrieving Data As POJO</vt:lpstr>
      <vt:lpstr>Retrieving Data As POJO</vt:lpstr>
      <vt:lpstr>Filtering Data</vt:lpstr>
      <vt:lpstr>Pagination</vt:lpstr>
      <vt:lpstr>Pagination Code</vt:lpstr>
      <vt:lpstr>PowerPoint Presentation</vt:lpstr>
      <vt:lpstr>PowerPoint Presentation</vt:lpstr>
      <vt:lpstr>Firebase Console – Cloud Firestore</vt:lpstr>
      <vt:lpstr>What is it?</vt:lpstr>
      <vt:lpstr>Improved Querying and Data Structure</vt:lpstr>
      <vt:lpstr>Improved Querying and Data Structure</vt:lpstr>
      <vt:lpstr>Improved Querying and Data Structure</vt:lpstr>
      <vt:lpstr>Improved Querying and Data Structure</vt:lpstr>
      <vt:lpstr>Better Scalability</vt:lpstr>
      <vt:lpstr>Multi-Region Database</vt:lpstr>
      <vt:lpstr>Different Pricing Model</vt:lpstr>
      <vt:lpstr>Pricing</vt:lpstr>
      <vt:lpstr>Pricing</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39</cp:revision>
  <dcterms:created xsi:type="dcterms:W3CDTF">2019-01-29T16:40:14Z</dcterms:created>
  <dcterms:modified xsi:type="dcterms:W3CDTF">2019-11-04T10:36:39Z</dcterms:modified>
</cp:coreProperties>
</file>