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656" r:id="rId4"/>
    <p:sldId id="494" r:id="rId5"/>
    <p:sldId id="658" r:id="rId6"/>
    <p:sldId id="657" r:id="rId7"/>
    <p:sldId id="660" r:id="rId8"/>
    <p:sldId id="661" r:id="rId9"/>
    <p:sldId id="662" r:id="rId10"/>
    <p:sldId id="663" r:id="rId11"/>
    <p:sldId id="664" r:id="rId12"/>
    <p:sldId id="654" r:id="rId13"/>
    <p:sldId id="659" r:id="rId14"/>
    <p:sldId id="516" r:id="rId15"/>
    <p:sldId id="447" r:id="rId16"/>
    <p:sldId id="446" r:id="rId17"/>
  </p:sldIdLst>
  <p:sldSz cx="9144000" cy="5143500" type="screen16x9"/>
  <p:notesSz cx="6858000" cy="9144000"/>
  <p:defaultTextStyle>
    <a:lvl1pPr algn="ctr" defTabSz="366737">
      <a:defRPr sz="2250">
        <a:latin typeface="+mn-lt"/>
        <a:ea typeface="+mn-ea"/>
        <a:cs typeface="+mn-cs"/>
        <a:sym typeface="Helvetica Light"/>
      </a:defRPr>
    </a:lvl1pPr>
    <a:lvl2pPr indent="143505" algn="ctr" defTabSz="366737">
      <a:defRPr sz="2250">
        <a:latin typeface="+mn-lt"/>
        <a:ea typeface="+mn-ea"/>
        <a:cs typeface="+mn-cs"/>
        <a:sym typeface="Helvetica Light"/>
      </a:defRPr>
    </a:lvl2pPr>
    <a:lvl3pPr indent="287012" algn="ctr" defTabSz="366737">
      <a:defRPr sz="2250">
        <a:latin typeface="+mn-lt"/>
        <a:ea typeface="+mn-ea"/>
        <a:cs typeface="+mn-cs"/>
        <a:sym typeface="Helvetica Light"/>
      </a:defRPr>
    </a:lvl3pPr>
    <a:lvl4pPr indent="430517" algn="ctr" defTabSz="366737">
      <a:defRPr sz="2250">
        <a:latin typeface="+mn-lt"/>
        <a:ea typeface="+mn-ea"/>
        <a:cs typeface="+mn-cs"/>
        <a:sym typeface="Helvetica Light"/>
      </a:defRPr>
    </a:lvl4pPr>
    <a:lvl5pPr indent="574022" algn="ctr" defTabSz="366737">
      <a:defRPr sz="2250">
        <a:latin typeface="+mn-lt"/>
        <a:ea typeface="+mn-ea"/>
        <a:cs typeface="+mn-cs"/>
        <a:sym typeface="Helvetica Light"/>
      </a:defRPr>
    </a:lvl5pPr>
    <a:lvl6pPr indent="717528" algn="ctr" defTabSz="366737">
      <a:defRPr sz="2250">
        <a:latin typeface="+mn-lt"/>
        <a:ea typeface="+mn-ea"/>
        <a:cs typeface="+mn-cs"/>
        <a:sym typeface="Helvetica Light"/>
      </a:defRPr>
    </a:lvl6pPr>
    <a:lvl7pPr indent="861034" algn="ctr" defTabSz="366737">
      <a:defRPr sz="2250">
        <a:latin typeface="+mn-lt"/>
        <a:ea typeface="+mn-ea"/>
        <a:cs typeface="+mn-cs"/>
        <a:sym typeface="Helvetica Light"/>
      </a:defRPr>
    </a:lvl7pPr>
    <a:lvl8pPr indent="1004539" algn="ctr" defTabSz="366737">
      <a:defRPr sz="2250">
        <a:latin typeface="+mn-lt"/>
        <a:ea typeface="+mn-ea"/>
        <a:cs typeface="+mn-cs"/>
        <a:sym typeface="Helvetica Light"/>
      </a:defRPr>
    </a:lvl8pPr>
    <a:lvl9pPr indent="1148045" algn="ctr" defTabSz="366737">
      <a:defRPr sz="225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103"/>
    <a:srgbClr val="0E9647"/>
    <a:srgbClr val="04BCD5"/>
    <a:srgbClr val="EDEDED"/>
    <a:srgbClr val="194699"/>
    <a:srgbClr val="FDE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84"/>
    <p:restoredTop sz="90272"/>
  </p:normalViewPr>
  <p:slideViewPr>
    <p:cSldViewPr snapToGrid="0" snapToObjects="1">
      <p:cViewPr varScale="1">
        <p:scale>
          <a:sx n="147" d="100"/>
          <a:sy n="147" d="100"/>
        </p:scale>
        <p:origin x="536" y="19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49E08-5597-3E45-8582-EEB58189C482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A69502-A57F-A84E-93AF-100B756C6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028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9514939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1pPr>
    <a:lvl2pPr indent="143505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2pPr>
    <a:lvl3pPr indent="287012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3pPr>
    <a:lvl4pPr indent="430517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4pPr>
    <a:lvl5pPr indent="574022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5pPr>
    <a:lvl6pPr indent="717528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6pPr>
    <a:lvl7pPr indent="861034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7pPr>
    <a:lvl8pPr indent="1004539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8pPr>
    <a:lvl9pPr indent="1148045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wit.ie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a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638641" y="2302808"/>
            <a:ext cx="7889578" cy="1"/>
          </a:xfrm>
          <a:prstGeom prst="line">
            <a:avLst/>
          </a:prstGeom>
          <a:ln w="3175">
            <a:solidFill>
              <a:srgbClr val="919191"/>
            </a:solidFill>
            <a:miter lim="400000"/>
          </a:ln>
        </p:spPr>
        <p:txBody>
          <a:bodyPr lIns="0" tIns="0" rIns="0" bIns="0" anchor="ctr"/>
          <a:lstStyle/>
          <a:p>
            <a:pPr lvl="0" algn="l" defTabSz="286973"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endParaRPr sz="825"/>
          </a:p>
        </p:txBody>
      </p:sp>
      <p:sp>
        <p:nvSpPr>
          <p:cNvPr id="34" name="Shape 34"/>
          <p:cNvSpPr/>
          <p:nvPr/>
        </p:nvSpPr>
        <p:spPr>
          <a:xfrm>
            <a:off x="960162" y="2437733"/>
            <a:ext cx="1397819" cy="683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r">
              <a:lnSpc>
                <a:spcPct val="80000"/>
              </a:lnSpc>
              <a:defRPr sz="1800"/>
            </a:pPr>
            <a:r>
              <a:rPr sz="2775" dirty="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Produced</a:t>
            </a:r>
          </a:p>
          <a:p>
            <a:pPr lvl="0" algn="r">
              <a:lnSpc>
                <a:spcPct val="80000"/>
              </a:lnSpc>
              <a:defRPr sz="1800"/>
            </a:pPr>
            <a:r>
              <a:rPr sz="2775" dirty="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by</a:t>
            </a:r>
          </a:p>
        </p:txBody>
      </p:sp>
      <p:grpSp>
        <p:nvGrpSpPr>
          <p:cNvPr id="38" name="Group 38"/>
          <p:cNvGrpSpPr/>
          <p:nvPr/>
        </p:nvGrpSpPr>
        <p:grpSpPr>
          <a:xfrm>
            <a:off x="2606508" y="3489276"/>
            <a:ext cx="3241478" cy="557188"/>
            <a:chOff x="0" y="0"/>
            <a:chExt cx="4610101" cy="1056592"/>
          </a:xfrm>
        </p:grpSpPr>
        <p:sp>
          <p:nvSpPr>
            <p:cNvPr id="35" name="Shape 35"/>
            <p:cNvSpPr/>
            <p:nvPr/>
          </p:nvSpPr>
          <p:spPr>
            <a:xfrm>
              <a:off x="0" y="0"/>
              <a:ext cx="4610101" cy="7350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 algn="l">
                <a:lnSpc>
                  <a:spcPct val="120000"/>
                </a:lnSpc>
                <a:defRPr sz="1800"/>
              </a:pPr>
              <a:r>
                <a:rPr sz="975">
                  <a:solidFill>
                    <a:srgbClr val="133455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Department of Computing &amp; Mathematics</a:t>
              </a:r>
            </a:p>
            <a:p>
              <a:pPr lvl="0" algn="l">
                <a:lnSpc>
                  <a:spcPct val="120000"/>
                </a:lnSpc>
                <a:defRPr sz="1800"/>
              </a:pPr>
              <a:r>
                <a:rPr sz="975">
                  <a:solidFill>
                    <a:srgbClr val="133455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Waterford Institute of Technology</a:t>
              </a:r>
            </a:p>
          </p:txBody>
        </p:sp>
        <p:sp>
          <p:nvSpPr>
            <p:cNvPr id="36" name="Shape 36"/>
            <p:cNvSpPr/>
            <p:nvPr/>
          </p:nvSpPr>
          <p:spPr>
            <a:xfrm>
              <a:off x="0" y="754707"/>
              <a:ext cx="1361922" cy="3018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l">
                <a:defRPr sz="1200">
                  <a:solidFill>
                    <a:srgbClr val="006699"/>
                  </a:solidFill>
                  <a:uFill>
                    <a:solidFill>
                      <a:srgbClr val="006699"/>
                    </a:solidFill>
                  </a:uFill>
                  <a:latin typeface="Helvetica Neue"/>
                  <a:ea typeface="Helvetica Neue"/>
                  <a:cs typeface="Helvetica Neue"/>
                  <a:sym typeface="Helvetica Neue"/>
                  <a:hlinkClick r:id="rId2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750">
                  <a:solidFill>
                    <a:srgbClr val="006699"/>
                  </a:solidFill>
                  <a:uFill>
                    <a:solidFill>
                      <a:srgbClr val="006699"/>
                    </a:solidFill>
                  </a:uFill>
                  <a:hlinkClick r:id="rId2"/>
                </a:rPr>
                <a:t>http://www.wit.ie</a:t>
              </a:r>
            </a:p>
          </p:txBody>
        </p:sp>
      </p:grp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625078" y="1249041"/>
            <a:ext cx="7893844" cy="542479"/>
          </a:xfrm>
          <a:prstGeom prst="rect">
            <a:avLst/>
          </a:prstGeom>
        </p:spPr>
        <p:txBody>
          <a:bodyPr lIns="0" tIns="0" rIns="0" bIns="0" anchor="ctr"/>
          <a:lstStyle>
            <a:lvl1pPr defTabSz="366688"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2775"/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xfrm>
            <a:off x="2620863" y="2498081"/>
            <a:ext cx="4063008" cy="1044773"/>
          </a:xfrm>
          <a:prstGeom prst="rect">
            <a:avLst/>
          </a:prstGeom>
        </p:spPr>
        <p:txBody>
          <a:bodyPr lIns="0" tIns="0" rIns="0" bIns="0"/>
          <a:lstStyle>
            <a:lvl1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1" name="Picture 3">
            <a:extLst>
              <a:ext uri="{FF2B5EF4-FFF2-40B4-BE49-F238E27FC236}">
                <a16:creationId xmlns:a16="http://schemas.microsoft.com/office/drawing/2014/main" id="{42F35009-F845-1B4A-861B-AA2F12F000D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78" y="4332786"/>
            <a:ext cx="3250575" cy="730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A close up of a toy&#13;&#10;&#13;&#10;Description automatically generated">
            <a:extLst>
              <a:ext uri="{FF2B5EF4-FFF2-40B4-BE49-F238E27FC236}">
                <a16:creationId xmlns:a16="http://schemas.microsoft.com/office/drawing/2014/main" id="{86E5BA18-895F-6845-8431-5E9D0FB6082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971" y="4300772"/>
            <a:ext cx="628034" cy="77248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401836" y="2504778"/>
            <a:ext cx="8344755" cy="68"/>
          </a:xfrm>
          <a:prstGeom prst="rect">
            <a:avLst/>
          </a:prstGeom>
          <a:ln w="3175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286973"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endParaRPr sz="825"/>
          </a:p>
        </p:txBody>
      </p:sp>
      <p:sp>
        <p:nvSpPr>
          <p:cNvPr id="45" name="Shape 45"/>
          <p:cNvSpPr>
            <a:spLocks noGrp="1"/>
          </p:cNvSpPr>
          <p:nvPr>
            <p:ph type="title"/>
          </p:nvPr>
        </p:nvSpPr>
        <p:spPr>
          <a:xfrm>
            <a:off x="401836" y="696516"/>
            <a:ext cx="8340328" cy="167431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defTabSz="366688">
              <a:defRPr sz="2400"/>
            </a:lvl1pPr>
          </a:lstStyle>
          <a:p>
            <a:pPr lvl="0">
              <a:defRPr sz="1800"/>
            </a:pPr>
            <a:r>
              <a:rPr sz="2400"/>
              <a:t>Title Text</a:t>
            </a:r>
          </a:p>
        </p:txBody>
      </p:sp>
      <p:sp>
        <p:nvSpPr>
          <p:cNvPr id="46" name="Shape 46"/>
          <p:cNvSpPr>
            <a:spLocks noGrp="1"/>
          </p:cNvSpPr>
          <p:nvPr>
            <p:ph type="body" idx="1"/>
          </p:nvPr>
        </p:nvSpPr>
        <p:spPr>
          <a:xfrm>
            <a:off x="401836" y="2645421"/>
            <a:ext cx="8340328" cy="53578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143486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286973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430460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573946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Five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11" y="4902399"/>
            <a:ext cx="9143989" cy="241102"/>
          </a:xfrm>
          <a:prstGeom prst="rect">
            <a:avLst/>
          </a:prstGeom>
          <a:solidFill>
            <a:srgbClr val="0E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 userDrawn="1"/>
        </p:nvSpPr>
        <p:spPr>
          <a:xfrm>
            <a:off x="21" y="4867339"/>
            <a:ext cx="9143978" cy="35060"/>
          </a:xfrm>
          <a:prstGeom prst="rect">
            <a:avLst/>
          </a:prstGeom>
          <a:solidFill>
            <a:srgbClr val="FFA1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pPr lvl="0">
              <a:defRPr sz="1800"/>
            </a:pPr>
            <a:r>
              <a:rPr sz="2775" dirty="0"/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xfrm>
            <a:off x="6553201" y="4875912"/>
            <a:ext cx="1905000" cy="283023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4688" y="4895886"/>
            <a:ext cx="2430270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526" tIns="38263" rIns="76526" bIns="38263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latin typeface="Helvetica Neue Light"/>
                <a:cs typeface="Helvetica Neue Light"/>
              </a:defRPr>
            </a:lvl1pPr>
          </a:lstStyle>
          <a:p>
            <a:r>
              <a:rPr lang="en-IE"/>
              <a:t>Firebase Cloud Storage in Donation</a:t>
            </a:r>
            <a:endParaRPr lang="en-IE"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5924686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Body Level One…"/>
          <p:cNvSpPr>
            <a:spLocks noGrp="1"/>
          </p:cNvSpPr>
          <p:nvPr>
            <p:ph type="body" idx="1"/>
          </p:nvPr>
        </p:nvSpPr>
        <p:spPr>
          <a:xfrm>
            <a:off x="625078" y="468808"/>
            <a:ext cx="7884914" cy="41991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217239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" y="4902399"/>
            <a:ext cx="9143989" cy="241102"/>
          </a:xfrm>
          <a:prstGeom prst="rect">
            <a:avLst/>
          </a:prstGeom>
          <a:solidFill>
            <a:srgbClr val="0E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 userDrawn="1"/>
        </p:nvSpPr>
        <p:spPr>
          <a:xfrm>
            <a:off x="21" y="4867339"/>
            <a:ext cx="9143978" cy="35060"/>
          </a:xfrm>
          <a:prstGeom prst="rect">
            <a:avLst/>
          </a:prstGeom>
          <a:solidFill>
            <a:srgbClr val="FFA1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395536" y="0"/>
            <a:ext cx="7772401" cy="761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418" tIns="54418" rIns="54418" bIns="54418" anchor="b"/>
          <a:lstStyle/>
          <a:p>
            <a:pPr lvl="0">
              <a:defRPr sz="1800"/>
            </a:pPr>
            <a:r>
              <a:rPr sz="2775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395536" y="843558"/>
            <a:ext cx="7772401" cy="4299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418" tIns="54418" rIns="54418" bIns="54418"/>
          <a:lstStyle/>
          <a:p>
            <a:pPr lvl="0">
              <a:defRPr sz="1800"/>
            </a:pPr>
            <a:r>
              <a:rPr sz="2400" dirty="0"/>
              <a:t>Body Level One</a:t>
            </a:r>
          </a:p>
          <a:p>
            <a:pPr lvl="1">
              <a:defRPr sz="1800"/>
            </a:pPr>
            <a:r>
              <a:rPr sz="2400" dirty="0"/>
              <a:t>Body Level Two</a:t>
            </a:r>
          </a:p>
          <a:p>
            <a:pPr lvl="2">
              <a:defRPr sz="1800"/>
            </a:pPr>
            <a:r>
              <a:rPr sz="2400" dirty="0"/>
              <a:t>Body Level Three</a:t>
            </a:r>
          </a:p>
          <a:p>
            <a:pPr lvl="3">
              <a:defRPr sz="1800"/>
            </a:pPr>
            <a:r>
              <a:rPr sz="2400" dirty="0"/>
              <a:t>Body Level Four</a:t>
            </a:r>
          </a:p>
          <a:p>
            <a:pPr lvl="4">
              <a:defRPr sz="1800"/>
            </a:pPr>
            <a:r>
              <a:rPr sz="2400" dirty="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1" y="4870113"/>
            <a:ext cx="1905000" cy="283023"/>
          </a:xfrm>
          <a:prstGeom prst="rect">
            <a:avLst/>
          </a:prstGeom>
          <a:ln w="12700">
            <a:miter lim="400000"/>
          </a:ln>
        </p:spPr>
        <p:txBody>
          <a:bodyPr lIns="54418" tIns="54418" rIns="54418" bIns="54418" anchor="b">
            <a:spAutoFit/>
          </a:bodyPr>
          <a:lstStyle>
            <a:lvl1pPr algn="r" defTabSz="573946">
              <a:defRPr sz="1125">
                <a:solidFill>
                  <a:srgbClr val="FFFFFF"/>
                </a:solidFill>
                <a:latin typeface="+mn-lt"/>
                <a:ea typeface="Tahoma"/>
                <a:cs typeface="Tahoma"/>
                <a:sym typeface="Tahoma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hape 5"/>
          <p:cNvSpPr/>
          <p:nvPr/>
        </p:nvSpPr>
        <p:spPr>
          <a:xfrm>
            <a:off x="467545" y="789552"/>
            <a:ext cx="7128792" cy="1"/>
          </a:xfrm>
          <a:prstGeom prst="line">
            <a:avLst/>
          </a:prstGeom>
          <a:ln w="12700">
            <a:solidFill>
              <a:srgbClr val="94BBE7"/>
            </a:solidFill>
          </a:ln>
          <a:effectLst>
            <a:outerShdw blurRad="101600" dist="12700" dir="2700000" rotWithShape="0">
              <a:srgbClr val="003D62">
                <a:alpha val="20000"/>
              </a:srgbClr>
            </a:outerShdw>
          </a:effectLst>
        </p:spPr>
        <p:txBody>
          <a:bodyPr lIns="40814" tIns="40814" rIns="40814" bIns="40814"/>
          <a:lstStyle/>
          <a:p>
            <a:pPr lvl="0" algn="l" defTabSz="286973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 sz="1200"/>
          </a:p>
        </p:txBody>
      </p:sp>
      <p:sp>
        <p:nvSpPr>
          <p:cNvPr id="10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4688" y="4888982"/>
            <a:ext cx="2430270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526" tIns="38263" rIns="76526" bIns="38263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solidFill>
                  <a:schemeClr val="bg1"/>
                </a:solidFill>
                <a:latin typeface="Helvetica Neue Light"/>
                <a:cs typeface="Helvetica Neue Light"/>
              </a:defRPr>
            </a:lvl1pPr>
          </a:lstStyle>
          <a:p>
            <a:r>
              <a:rPr lang="en-IE"/>
              <a:t>Firebase Cloud Storage in Donation</a:t>
            </a:r>
            <a:endParaRPr lang="en-IE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28B9000-5AF4-474A-BEDD-DEEA56D45AE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52329" y="20153"/>
            <a:ext cx="529440" cy="529440"/>
          </a:xfrm>
          <a:prstGeom prst="rect">
            <a:avLst/>
          </a:prstGeom>
          <a:solidFill>
            <a:schemeClr val="bg1"/>
          </a:solidFill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6" r:id="rId4"/>
    <p:sldLayoutId id="2147483667" r:id="rId5"/>
  </p:sldLayoutIdLst>
  <p:transition spd="med"/>
  <p:hf hdr="0" dt="0"/>
  <p:txStyles>
    <p:titleStyle>
      <a:lvl1pPr>
        <a:defRPr sz="2775">
          <a:latin typeface="Helvetica Neue Light"/>
          <a:ea typeface="Helvetica Neue Light"/>
          <a:cs typeface="Helvetica Neue Light"/>
          <a:sym typeface="Helvetica Neue Light"/>
        </a:defRPr>
      </a:lvl1pPr>
      <a:lvl2pPr>
        <a:defRPr sz="2775">
          <a:latin typeface="Helvetica Neue Light"/>
          <a:ea typeface="Helvetica Neue Light"/>
          <a:cs typeface="Helvetica Neue Light"/>
          <a:sym typeface="Helvetica Neue Light"/>
        </a:defRPr>
      </a:lvl2pPr>
      <a:lvl3pPr>
        <a:defRPr sz="2775">
          <a:latin typeface="Helvetica Neue Light"/>
          <a:ea typeface="Helvetica Neue Light"/>
          <a:cs typeface="Helvetica Neue Light"/>
          <a:sym typeface="Helvetica Neue Light"/>
        </a:defRPr>
      </a:lvl3pPr>
      <a:lvl4pPr>
        <a:defRPr sz="2775">
          <a:latin typeface="Helvetica Neue Light"/>
          <a:ea typeface="Helvetica Neue Light"/>
          <a:cs typeface="Helvetica Neue Light"/>
          <a:sym typeface="Helvetica Neue Light"/>
        </a:defRPr>
      </a:lvl4pPr>
      <a:lvl5pPr>
        <a:defRPr sz="2775">
          <a:latin typeface="Helvetica Neue Light"/>
          <a:ea typeface="Helvetica Neue Light"/>
          <a:cs typeface="Helvetica Neue Light"/>
          <a:sym typeface="Helvetica Neue Light"/>
        </a:defRPr>
      </a:lvl5pPr>
      <a:lvl6pPr indent="286973">
        <a:defRPr sz="2775">
          <a:latin typeface="Helvetica Neue Light"/>
          <a:ea typeface="Helvetica Neue Light"/>
          <a:cs typeface="Helvetica Neue Light"/>
          <a:sym typeface="Helvetica Neue Light"/>
        </a:defRPr>
      </a:lvl6pPr>
      <a:lvl7pPr indent="573946">
        <a:defRPr sz="2775">
          <a:latin typeface="Helvetica Neue Light"/>
          <a:ea typeface="Helvetica Neue Light"/>
          <a:cs typeface="Helvetica Neue Light"/>
          <a:sym typeface="Helvetica Neue Light"/>
        </a:defRPr>
      </a:lvl7pPr>
      <a:lvl8pPr indent="860919">
        <a:defRPr sz="2775">
          <a:latin typeface="Helvetica Neue Light"/>
          <a:ea typeface="Helvetica Neue Light"/>
          <a:cs typeface="Helvetica Neue Light"/>
          <a:sym typeface="Helvetica Neue Light"/>
        </a:defRPr>
      </a:lvl8pPr>
      <a:lvl9pPr indent="1147892">
        <a:defRPr sz="2775">
          <a:latin typeface="Helvetica Neue Light"/>
          <a:ea typeface="Helvetica Neue Light"/>
          <a:cs typeface="Helvetica Neue Light"/>
          <a:sym typeface="Helvetica Neue Light"/>
        </a:defRPr>
      </a:lvl9pPr>
    </p:titleStyle>
    <p:bodyStyle>
      <a:lvl1pPr marL="292097" indent="-292097">
        <a:spcBef>
          <a:spcPts val="377"/>
        </a:spcBef>
        <a:buClr>
          <a:schemeClr val="accent2"/>
        </a:buClr>
        <a:buSzPct val="100000"/>
        <a:buFont typeface="Wingdings" pitchFamily="2" charset="2"/>
        <a:buChar char="q"/>
        <a:defRPr sz="2400">
          <a:latin typeface="Helvetica Neue Light"/>
          <a:ea typeface="Helvetica Neue Light"/>
          <a:cs typeface="Helvetica Neue Light"/>
          <a:sym typeface="Helvetica Neue Light"/>
        </a:defRPr>
      </a:lvl1pPr>
      <a:lvl2pPr marL="570956" indent="-283984">
        <a:spcBef>
          <a:spcPts val="377"/>
        </a:spcBef>
        <a:buClr>
          <a:srgbClr val="008000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2pPr>
      <a:lvl3pPr marL="846570" indent="-272624">
        <a:spcBef>
          <a:spcPts val="377"/>
        </a:spcBef>
        <a:buClr>
          <a:srgbClr val="008000"/>
        </a:buClr>
        <a:buSzPct val="95000"/>
        <a:buFont typeface="Wingdings"/>
        <a:buChar char="⬥"/>
        <a:defRPr sz="2400">
          <a:latin typeface="Helvetica Neue Light"/>
          <a:ea typeface="Helvetica Neue Light"/>
          <a:cs typeface="Helvetica Neue Light"/>
          <a:sym typeface="Helvetica Neue Light"/>
        </a:defRPr>
      </a:lvl3pPr>
      <a:lvl4pPr marL="1163835" indent="-302916">
        <a:spcBef>
          <a:spcPts val="377"/>
        </a:spcBef>
        <a:buClr>
          <a:srgbClr val="008000"/>
        </a:buClr>
        <a:buSzPct val="65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4pPr>
      <a:lvl5pPr marL="1450808" indent="-302916">
        <a:spcBef>
          <a:spcPts val="377"/>
        </a:spcBef>
        <a:buClr>
          <a:srgbClr val="008000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5pPr>
      <a:lvl6pPr marL="1737781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6pPr>
      <a:lvl7pPr marL="2024754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7pPr>
      <a:lvl8pPr marL="2311727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8pPr>
      <a:lvl9pPr marL="2598700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9pPr>
    </p:bodyStyle>
    <p:otherStyle>
      <a:lvl1pPr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1pPr>
      <a:lvl2pPr indent="286973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2pPr>
      <a:lvl3pPr indent="573946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3pPr>
      <a:lvl4pPr indent="860919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4pPr>
      <a:lvl5pPr indent="1147892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5pPr>
      <a:lvl6pPr indent="1434865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6pPr>
      <a:lvl7pPr indent="1721838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7pPr>
      <a:lvl8pPr indent="2008811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8pPr>
      <a:lvl9pPr indent="2295784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drohan@wit.i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firebase.google.com/" TargetMode="External"/><Relationship Id="rId2" Type="http://schemas.openxmlformats.org/officeDocument/2006/relationships/hyperlink" Target="https://console.firebase.google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hyperlink" Target="https://github.com/firebase/quickstart-android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irebase/quickstart-android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emf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title"/>
          </p:nvPr>
        </p:nvSpPr>
        <p:spPr>
          <a:xfrm>
            <a:off x="626106" y="1645425"/>
            <a:ext cx="7891789" cy="542479"/>
          </a:xfrm>
          <a:prstGeom prst="rect">
            <a:avLst/>
          </a:prstGeom>
        </p:spPr>
        <p:txBody>
          <a:bodyPr/>
          <a:lstStyle>
            <a:lvl1pPr defTabSz="830862">
              <a:defRPr sz="38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lang="ga-IE" sz="2400" dirty="0"/>
              <a:t>Mobile Application </a:t>
            </a:r>
            <a:r>
              <a:rPr sz="2400" dirty="0"/>
              <a:t>Development</a:t>
            </a:r>
          </a:p>
        </p:txBody>
      </p:sp>
      <p:sp>
        <p:nvSpPr>
          <p:cNvPr id="76" name="Shape 76"/>
          <p:cNvSpPr>
            <a:spLocks noGrp="1"/>
          </p:cNvSpPr>
          <p:nvPr>
            <p:ph type="body" idx="1"/>
          </p:nvPr>
        </p:nvSpPr>
        <p:spPr>
          <a:xfrm>
            <a:off x="2621372" y="2531567"/>
            <a:ext cx="4061950" cy="1044773"/>
          </a:xfrm>
          <a:prstGeom prst="rect">
            <a:avLst/>
          </a:prstGeom>
        </p:spPr>
        <p:txBody>
          <a:bodyPr/>
          <a:lstStyle/>
          <a:p>
            <a:pPr defTabSz="521511"/>
            <a:r>
              <a:rPr dirty="0"/>
              <a:t>David Drohan (</a:t>
            </a:r>
            <a:r>
              <a:rPr dirty="0">
                <a:solidFill>
                  <a:srgbClr val="006699"/>
                </a:solidFill>
                <a:uFill>
                  <a:solidFill>
                    <a:srgbClr val="006699"/>
                  </a:solidFill>
                </a:uFill>
                <a:hlinkClick r:id="rId2"/>
              </a:rPr>
              <a:t>ddrohan@wit.ie</a:t>
            </a:r>
            <a:r>
              <a:rPr dirty="0"/>
              <a:t>)</a:t>
            </a:r>
            <a:endParaRPr lang="en-IE" dirty="0"/>
          </a:p>
          <a:p>
            <a:pPr defTabSz="521511"/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4006F6-5927-FB4D-882A-24D53FB64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789" y="0"/>
            <a:ext cx="6297433" cy="51435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10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Firebase Cloud Storage in Donation</a:t>
            </a:r>
            <a:endParaRPr lang="en-IE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AA5EE84-E7D2-C247-892A-5902E2E21AC9}"/>
              </a:ext>
            </a:extLst>
          </p:cNvPr>
          <p:cNvCxnSpPr>
            <a:cxnSpLocks/>
          </p:cNvCxnSpPr>
          <p:nvPr/>
        </p:nvCxnSpPr>
        <p:spPr>
          <a:xfrm flipH="1" flipV="1">
            <a:off x="6043749" y="853441"/>
            <a:ext cx="1454331" cy="409302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54DC7C1-42E8-D246-8CE3-7E49C4F7DAF5}"/>
              </a:ext>
            </a:extLst>
          </p:cNvPr>
          <p:cNvCxnSpPr>
            <a:cxnSpLocks/>
          </p:cNvCxnSpPr>
          <p:nvPr/>
        </p:nvCxnSpPr>
        <p:spPr>
          <a:xfrm>
            <a:off x="2674143" y="2056831"/>
            <a:ext cx="1081089" cy="474349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5871AA9-EB8C-6E45-9760-8568BA4C2CCA}"/>
              </a:ext>
            </a:extLst>
          </p:cNvPr>
          <p:cNvCxnSpPr>
            <a:cxnSpLocks/>
          </p:cNvCxnSpPr>
          <p:nvPr/>
        </p:nvCxnSpPr>
        <p:spPr>
          <a:xfrm>
            <a:off x="2860207" y="3294029"/>
            <a:ext cx="1303447" cy="0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FAE930D5-8340-BD43-B729-FA40DCA80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418014"/>
            <a:ext cx="7772401" cy="761815"/>
          </a:xfrm>
        </p:spPr>
        <p:txBody>
          <a:bodyPr/>
          <a:lstStyle/>
          <a:p>
            <a:r>
              <a:rPr lang="en-US" dirty="0"/>
              <a:t>Introduce Photo</a:t>
            </a:r>
            <a:br>
              <a:rPr lang="en-US" dirty="0"/>
            </a:br>
            <a:r>
              <a:rPr lang="en-US" dirty="0"/>
              <a:t>Validation Process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BADDEB1-3FF4-614A-B62E-DA7382971A2D}"/>
              </a:ext>
            </a:extLst>
          </p:cNvPr>
          <p:cNvCxnSpPr>
            <a:cxnSpLocks/>
          </p:cNvCxnSpPr>
          <p:nvPr/>
        </p:nvCxnSpPr>
        <p:spPr>
          <a:xfrm>
            <a:off x="2858227" y="3507389"/>
            <a:ext cx="1303447" cy="0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ED629B7-2C2A-B147-8196-960F7A1579A0}"/>
              </a:ext>
            </a:extLst>
          </p:cNvPr>
          <p:cNvCxnSpPr>
            <a:cxnSpLocks/>
          </p:cNvCxnSpPr>
          <p:nvPr/>
        </p:nvCxnSpPr>
        <p:spPr>
          <a:xfrm flipV="1">
            <a:off x="2769326" y="3744687"/>
            <a:ext cx="1392348" cy="261800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61798114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63C0E59-F35A-E24B-86A5-C76D993EF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231" y="0"/>
            <a:ext cx="5313917" cy="51435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11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Firebase Cloud Storage in Donation</a:t>
            </a:r>
            <a:endParaRPr lang="en-IE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AA5EE84-E7D2-C247-892A-5902E2E21AC9}"/>
              </a:ext>
            </a:extLst>
          </p:cNvPr>
          <p:cNvCxnSpPr>
            <a:cxnSpLocks/>
          </p:cNvCxnSpPr>
          <p:nvPr/>
        </p:nvCxnSpPr>
        <p:spPr>
          <a:xfrm>
            <a:off x="2624091" y="2080806"/>
            <a:ext cx="1471629" cy="1097823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54DC7C1-42E8-D246-8CE3-7E49C4F7DAF5}"/>
              </a:ext>
            </a:extLst>
          </p:cNvPr>
          <p:cNvCxnSpPr>
            <a:cxnSpLocks/>
          </p:cNvCxnSpPr>
          <p:nvPr/>
        </p:nvCxnSpPr>
        <p:spPr>
          <a:xfrm flipV="1">
            <a:off x="2624091" y="957942"/>
            <a:ext cx="1491322" cy="1105989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FAE930D5-8340-BD43-B729-FA40DCA80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418014"/>
            <a:ext cx="7772401" cy="761815"/>
          </a:xfrm>
        </p:spPr>
        <p:txBody>
          <a:bodyPr/>
          <a:lstStyle/>
          <a:p>
            <a:r>
              <a:rPr lang="en-US" dirty="0"/>
              <a:t>Introduce Photo</a:t>
            </a:r>
            <a:br>
              <a:rPr lang="en-US" dirty="0"/>
            </a:br>
            <a:r>
              <a:rPr lang="en-US" dirty="0"/>
              <a:t>Validation Process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ED629B7-2C2A-B147-8196-960F7A1579A0}"/>
              </a:ext>
            </a:extLst>
          </p:cNvPr>
          <p:cNvCxnSpPr>
            <a:cxnSpLocks/>
          </p:cNvCxnSpPr>
          <p:nvPr/>
        </p:nvCxnSpPr>
        <p:spPr>
          <a:xfrm>
            <a:off x="2780529" y="4270738"/>
            <a:ext cx="1315191" cy="620352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69628408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0132079-8FF6-E540-9C8F-C4113CB7F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992" y="1185924"/>
            <a:ext cx="6620709" cy="212559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94EAD8-CD36-034F-8770-B60D0A434B9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12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57137-61E0-064A-9449-BF64F70043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Firebase Cloud Storage in Donation</a:t>
            </a:r>
            <a:endParaRPr lang="en-IE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88C11E-5FE3-2D44-816A-DD997E76B7BC}"/>
              </a:ext>
            </a:extLst>
          </p:cNvPr>
          <p:cNvCxnSpPr>
            <a:cxnSpLocks/>
          </p:cNvCxnSpPr>
          <p:nvPr/>
        </p:nvCxnSpPr>
        <p:spPr>
          <a:xfrm>
            <a:off x="574770" y="2229396"/>
            <a:ext cx="746283" cy="418364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7801C03-2FF1-044C-9897-E5C337A17659}"/>
              </a:ext>
            </a:extLst>
          </p:cNvPr>
          <p:cNvCxnSpPr>
            <a:cxnSpLocks/>
          </p:cNvCxnSpPr>
          <p:nvPr/>
        </p:nvCxnSpPr>
        <p:spPr>
          <a:xfrm flipH="1">
            <a:off x="6876259" y="1148251"/>
            <a:ext cx="1258883" cy="592131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" name="Title 1">
            <a:extLst>
              <a:ext uri="{FF2B5EF4-FFF2-40B4-BE49-F238E27FC236}">
                <a16:creationId xmlns:a16="http://schemas.microsoft.com/office/drawing/2014/main" id="{3F859374-D6B9-B847-A0A9-BAAAA62F9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7772401" cy="761815"/>
          </a:xfrm>
        </p:spPr>
        <p:txBody>
          <a:bodyPr/>
          <a:lstStyle/>
          <a:p>
            <a:r>
              <a:rPr lang="en-US" dirty="0"/>
              <a:t>Introduce Photo Validation Process </a:t>
            </a:r>
          </a:p>
        </p:txBody>
      </p:sp>
    </p:spTree>
    <p:extLst>
      <p:ext uri="{BB962C8B-B14F-4D97-AF65-F5344CB8AC3E}">
        <p14:creationId xmlns:p14="http://schemas.microsoft.com/office/powerpoint/2010/main" val="90591945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B699DC3-D0B5-8C47-A29E-EE91691DD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39" y="908610"/>
            <a:ext cx="7323909" cy="38404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E08FB3-353E-4743-91D1-84731BD0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Respond to </a:t>
            </a:r>
            <a:r>
              <a:rPr lang="en-US" dirty="0" err="1"/>
              <a:t>ImageView</a:t>
            </a:r>
            <a:r>
              <a:rPr lang="en-US" dirty="0"/>
              <a:t> Click in Nav Drawer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94EAD8-CD36-034F-8770-B60D0A434B9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13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57137-61E0-064A-9449-BF64F70043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Firebase Cloud Storage in Donation</a:t>
            </a:r>
            <a:endParaRPr lang="en-IE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7801C03-2FF1-044C-9897-E5C337A17659}"/>
              </a:ext>
            </a:extLst>
          </p:cNvPr>
          <p:cNvCxnSpPr>
            <a:cxnSpLocks/>
          </p:cNvCxnSpPr>
          <p:nvPr/>
        </p:nvCxnSpPr>
        <p:spPr>
          <a:xfrm>
            <a:off x="531926" y="1969670"/>
            <a:ext cx="1088573" cy="0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4BA2836-2580-C040-B727-95401DD757F5}"/>
              </a:ext>
            </a:extLst>
          </p:cNvPr>
          <p:cNvCxnSpPr>
            <a:cxnSpLocks/>
          </p:cNvCxnSpPr>
          <p:nvPr/>
        </p:nvCxnSpPr>
        <p:spPr>
          <a:xfrm>
            <a:off x="709750" y="2156904"/>
            <a:ext cx="1088573" cy="0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2030C79-7F4D-5040-A6CA-4E67E8A805B6}"/>
              </a:ext>
            </a:extLst>
          </p:cNvPr>
          <p:cNvCxnSpPr>
            <a:cxnSpLocks/>
          </p:cNvCxnSpPr>
          <p:nvPr/>
        </p:nvCxnSpPr>
        <p:spPr>
          <a:xfrm>
            <a:off x="1620499" y="3293373"/>
            <a:ext cx="1088573" cy="0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67418045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Storage + Mobile App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14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Firebase Cloud Storage in Donation</a:t>
            </a:r>
            <a:endParaRPr lang="en-I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3C26A0-E0B4-5A43-BA37-04D6D0D9D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48057" y="820472"/>
            <a:ext cx="5024929" cy="33541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BE4039-0090-6042-9DD7-37697FD3CB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6048" y="834069"/>
            <a:ext cx="1783782" cy="36157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3D089F-2118-1948-A62C-2184531242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3850" y="1272352"/>
            <a:ext cx="1771730" cy="359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50331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Introducing Android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E" dirty="0"/>
              <a:t>References</a:t>
            </a:r>
            <a:endParaRPr dirty="0"/>
          </a:p>
        </p:txBody>
      </p:sp>
      <p:sp>
        <p:nvSpPr>
          <p:cNvPr id="161" name="Body"/>
          <p:cNvSpPr>
            <a:spLocks noGrp="1"/>
          </p:cNvSpPr>
          <p:nvPr>
            <p:ph type="subTitle" sz="quarter" idx="1"/>
          </p:nvPr>
        </p:nvSpPr>
        <p:spPr>
          <a:xfrm>
            <a:off x="1850881" y="2654128"/>
            <a:ext cx="7197324" cy="2037417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1119188" indent="-1111250" algn="l"/>
            <a:r>
              <a:rPr lang="en-IE" sz="2800" dirty="0">
                <a:hlinkClick r:id="rId2"/>
              </a:rPr>
              <a:t>https://console.firebase.google.com/</a:t>
            </a:r>
            <a:endParaRPr lang="en-IE" sz="2800" dirty="0"/>
          </a:p>
          <a:p>
            <a:pPr marL="1119188" indent="-1111250" algn="l"/>
            <a:r>
              <a:rPr lang="en-IE" sz="2800" dirty="0">
                <a:hlinkClick r:id="rId3"/>
              </a:rPr>
              <a:t>https://firebase.google.com/</a:t>
            </a:r>
            <a:endParaRPr lang="en-IE" sz="2800" dirty="0"/>
          </a:p>
          <a:p>
            <a:pPr marL="1119188" indent="-1111250" algn="l"/>
            <a:r>
              <a:rPr lang="en-IE" sz="2800" dirty="0">
                <a:hlinkClick r:id="rId4"/>
              </a:rPr>
              <a:t>https://github.com/firebase/quickstart-android</a:t>
            </a:r>
            <a:endParaRPr lang="en-IE" sz="2800" dirty="0"/>
          </a:p>
          <a:p>
            <a:pPr marL="1119188" indent="-1111250" algn="l"/>
            <a:endParaRPr lang="en-IE" sz="2800" dirty="0"/>
          </a:p>
          <a:p>
            <a:pPr marL="1119188" indent="-1111250" algn="l"/>
            <a:r>
              <a:rPr lang="en-IE" sz="2800" dirty="0"/>
              <a:t>	</a:t>
            </a:r>
          </a:p>
          <a:p>
            <a:pPr marL="1119188" indent="-1111250" algn="l"/>
            <a:br>
              <a:rPr lang="en-IE" sz="2800" dirty="0"/>
            </a:br>
            <a:endParaRPr lang="en-IE" sz="2800" dirty="0"/>
          </a:p>
          <a:p>
            <a:pPr marL="1119188" indent="-1111250" algn="l"/>
            <a:endParaRPr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12A63B-B287-4EBA-9101-C769DC4B17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021" y="122225"/>
            <a:ext cx="2022359" cy="230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567806"/>
      </p:ext>
    </p:extLst>
  </p:cSld>
  <p:clrMapOvr>
    <a:masterClrMapping/>
  </p:clrMapOvr>
  <p:transition spd="med" advTm="833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CEEA231-6D6B-5147-A9A7-1A48939EBD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Firebase Cloud Storage in Donation</a:t>
            </a:r>
            <a:endParaRPr lang="en-I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C390E6-CC43-F74C-B33A-47F17A86127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16</a:t>
            </a:fld>
            <a:endParaRPr lang="en-I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AB67AF-015B-2846-8B7A-3031844DF159}"/>
              </a:ext>
            </a:extLst>
          </p:cNvPr>
          <p:cNvSpPr/>
          <p:nvPr/>
        </p:nvSpPr>
        <p:spPr>
          <a:xfrm>
            <a:off x="11" y="4902399"/>
            <a:ext cx="9143989" cy="241102"/>
          </a:xfrm>
          <a:prstGeom prst="rect">
            <a:avLst/>
          </a:prstGeom>
          <a:solidFill>
            <a:srgbClr val="0E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F264B2-EA08-474E-B2ED-8D8132085C7C}"/>
              </a:ext>
            </a:extLst>
          </p:cNvPr>
          <p:cNvSpPr/>
          <p:nvPr/>
        </p:nvSpPr>
        <p:spPr>
          <a:xfrm>
            <a:off x="21" y="4867339"/>
            <a:ext cx="9143978" cy="35060"/>
          </a:xfrm>
          <a:prstGeom prst="rect">
            <a:avLst/>
          </a:prstGeom>
          <a:solidFill>
            <a:srgbClr val="FDE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drawing of a face&#10;&#10;Description automatically generated">
            <a:extLst>
              <a:ext uri="{FF2B5EF4-FFF2-40B4-BE49-F238E27FC236}">
                <a16:creationId xmlns:a16="http://schemas.microsoft.com/office/drawing/2014/main" id="{292E7EAF-2823-F14B-8986-270C66A8F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480"/>
            <a:ext cx="9144000" cy="483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1328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>
            <a:off x="4117215" y="3129586"/>
            <a:ext cx="892737" cy="66972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521511">
              <a:defRPr sz="34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sz="2550"/>
          </a:p>
        </p:txBody>
      </p:sp>
      <p:sp>
        <p:nvSpPr>
          <p:cNvPr id="81" name="Shape 81"/>
          <p:cNvSpPr/>
          <p:nvPr/>
        </p:nvSpPr>
        <p:spPr>
          <a:xfrm>
            <a:off x="8186846" y="3129586"/>
            <a:ext cx="892737" cy="66972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521511">
              <a:defRPr sz="34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sz="255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1836" y="566061"/>
            <a:ext cx="8340328" cy="1924590"/>
          </a:xfrm>
        </p:spPr>
        <p:txBody>
          <a:bodyPr>
            <a:normAutofit/>
          </a:bodyPr>
          <a:lstStyle/>
          <a:p>
            <a:r>
              <a:rPr lang="en-US" sz="3000" dirty="0"/>
              <a:t>Donation-V6 </a:t>
            </a:r>
            <a:br>
              <a:rPr lang="en-US" sz="3000" dirty="0"/>
            </a:br>
            <a:r>
              <a:rPr lang="en-US" sz="3000" dirty="0"/>
              <a:t>Walkthrough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1149D4-6C0E-0440-8E77-7AD6D7C34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41081" y="277347"/>
            <a:ext cx="4491683" cy="449168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458E70-4F75-D540-A7A4-A9106BABC8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09835" y="349675"/>
            <a:ext cx="3122929" cy="208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74583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3AE3E6-A588-E14D-9FB1-78B9049EE7E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3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8875B-0492-EA43-8CF0-F03916CEF6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Firebase Cloud Storage in Donation</a:t>
            </a:r>
            <a:endParaRPr lang="en-I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11B059-19CE-D346-99AC-07CDB13D67EA}"/>
              </a:ext>
            </a:extLst>
          </p:cNvPr>
          <p:cNvSpPr/>
          <p:nvPr/>
        </p:nvSpPr>
        <p:spPr>
          <a:xfrm>
            <a:off x="588254" y="2048530"/>
            <a:ext cx="76831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19188" indent="-1111250" algn="l"/>
            <a:r>
              <a:rPr lang="en-IE" sz="2800" dirty="0">
                <a:hlinkClick r:id="rId2"/>
              </a:rPr>
              <a:t>https://github.com/firebase/quickstart-android</a:t>
            </a:r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78717174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screenshot of text&#10;&#10;Description automatically generated">
            <a:extLst>
              <a:ext uri="{FF2B5EF4-FFF2-40B4-BE49-F238E27FC236}">
                <a16:creationId xmlns:a16="http://schemas.microsoft.com/office/drawing/2014/main" id="{84E70880-46F6-DB48-9F44-D92D8E521F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736" y="987924"/>
            <a:ext cx="3686536" cy="32114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4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Firebase Cloud Storage in Donation</a:t>
            </a:r>
            <a:endParaRPr lang="en-IE" dirty="0"/>
          </a:p>
        </p:txBody>
      </p:sp>
      <p:sp>
        <p:nvSpPr>
          <p:cNvPr id="12" name="TextBox 11"/>
          <p:cNvSpPr txBox="1"/>
          <p:nvPr/>
        </p:nvSpPr>
        <p:spPr>
          <a:xfrm>
            <a:off x="6240980" y="-61023"/>
            <a:ext cx="2903020" cy="90794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defTabSz="438150" rtl="0" latinLnBrk="1" hangingPunct="0"/>
            <a:r>
              <a:rPr lang="en-US" sz="1800" dirty="0">
                <a:solidFill>
                  <a:srgbClr val="000000"/>
                </a:solidFill>
              </a:rPr>
              <a:t>New</a:t>
            </a:r>
            <a:br>
              <a:rPr lang="en-US" sz="1800" dirty="0">
                <a:solidFill>
                  <a:srgbClr val="000000"/>
                </a:solidFill>
              </a:rPr>
            </a:br>
            <a:r>
              <a:rPr lang="en-US" sz="1800" b="1" dirty="0" err="1">
                <a:solidFill>
                  <a:srgbClr val="008000"/>
                </a:solidFill>
                <a:latin typeface="Consolas"/>
                <a:cs typeface="Consolas"/>
              </a:rPr>
              <a:t>UserPhotoModel</a:t>
            </a:r>
            <a:b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</a:br>
            <a:r>
              <a:rPr lang="en-US" sz="1800" dirty="0">
                <a:solidFill>
                  <a:srgbClr val="000000"/>
                </a:solidFill>
              </a:rPr>
              <a:t>class </a:t>
            </a:r>
            <a:endParaRPr lang="en-US" sz="1800" b="1" dirty="0">
              <a:solidFill>
                <a:schemeClr val="accent6">
                  <a:lumMod val="75000"/>
                </a:schemeClr>
              </a:solidFill>
              <a:latin typeface="Consolas"/>
              <a:cs typeface="Consola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79D0D76-3BF2-8240-A904-5703D33193BD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7010402" y="846918"/>
            <a:ext cx="682088" cy="572579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3" name="Picture 12" descr="A screenshot of text&#10;&#10;Description automatically generated">
            <a:extLst>
              <a:ext uri="{FF2B5EF4-FFF2-40B4-BE49-F238E27FC236}">
                <a16:creationId xmlns:a16="http://schemas.microsoft.com/office/drawing/2014/main" id="{AC49C2F9-9DAF-CC42-9FB5-023FAF277E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69" y="848297"/>
            <a:ext cx="2996927" cy="3906583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17D9651-1FF2-F147-899C-BA72BF6327CD}"/>
              </a:ext>
            </a:extLst>
          </p:cNvPr>
          <p:cNvCxnSpPr>
            <a:cxnSpLocks/>
          </p:cNvCxnSpPr>
          <p:nvPr/>
        </p:nvCxnSpPr>
        <p:spPr>
          <a:xfrm>
            <a:off x="95794" y="2216331"/>
            <a:ext cx="748937" cy="0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C25D22B-D587-F54F-9302-82FD4A43736A}"/>
              </a:ext>
            </a:extLst>
          </p:cNvPr>
          <p:cNvCxnSpPr>
            <a:cxnSpLocks/>
          </p:cNvCxnSpPr>
          <p:nvPr/>
        </p:nvCxnSpPr>
        <p:spPr>
          <a:xfrm>
            <a:off x="103799" y="4066901"/>
            <a:ext cx="1298281" cy="0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5655375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4E9DB59-B1B3-3E4D-8D68-FA57C9AD2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012750"/>
            <a:ext cx="7505700" cy="3632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Introduce Storage Reference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5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Firebase Cloud Storage in Donation</a:t>
            </a:r>
            <a:endParaRPr lang="en-IE" dirty="0"/>
          </a:p>
        </p:txBody>
      </p:sp>
      <p:sp>
        <p:nvSpPr>
          <p:cNvPr id="12" name="TextBox 11"/>
          <p:cNvSpPr txBox="1"/>
          <p:nvPr/>
        </p:nvSpPr>
        <p:spPr>
          <a:xfrm>
            <a:off x="7204440" y="2374879"/>
            <a:ext cx="2048855" cy="90794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defTabSz="438150" rtl="0" latinLnBrk="1" hangingPunct="0"/>
            <a:r>
              <a:rPr lang="en-US" sz="1800" dirty="0">
                <a:solidFill>
                  <a:srgbClr val="000000"/>
                </a:solidFill>
              </a:rPr>
              <a:t>Our</a:t>
            </a:r>
            <a:br>
              <a:rPr lang="en-US" sz="1800" dirty="0">
                <a:solidFill>
                  <a:srgbClr val="000000"/>
                </a:solidFill>
              </a:rPr>
            </a:br>
            <a:r>
              <a:rPr lang="en-US" sz="1800" b="1" dirty="0">
                <a:solidFill>
                  <a:srgbClr val="008000"/>
                </a:solidFill>
                <a:latin typeface="Consolas"/>
                <a:cs typeface="Consolas"/>
              </a:rPr>
              <a:t>Storage</a:t>
            </a:r>
            <a:b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</a:br>
            <a:r>
              <a:rPr lang="en-US" sz="1800" dirty="0">
                <a:solidFill>
                  <a:srgbClr val="000000"/>
                </a:solidFill>
              </a:rPr>
              <a:t>instance </a:t>
            </a:r>
            <a:endParaRPr lang="en-US" sz="1800" b="1" dirty="0">
              <a:solidFill>
                <a:schemeClr val="accent6">
                  <a:lumMod val="75000"/>
                </a:schemeClr>
              </a:solidFill>
              <a:latin typeface="Consolas"/>
              <a:cs typeface="Consola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79D0D76-3BF2-8240-A904-5703D33193BD}"/>
              </a:ext>
            </a:extLst>
          </p:cNvPr>
          <p:cNvCxnSpPr>
            <a:cxnSpLocks/>
          </p:cNvCxnSpPr>
          <p:nvPr/>
        </p:nvCxnSpPr>
        <p:spPr>
          <a:xfrm flipH="1" flipV="1">
            <a:off x="5852160" y="2571750"/>
            <a:ext cx="1793966" cy="257100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1503954-7F38-E34C-B685-06F6B30C8EA5}"/>
              </a:ext>
            </a:extLst>
          </p:cNvPr>
          <p:cNvCxnSpPr>
            <a:cxnSpLocks/>
          </p:cNvCxnSpPr>
          <p:nvPr/>
        </p:nvCxnSpPr>
        <p:spPr>
          <a:xfrm flipH="1" flipV="1">
            <a:off x="4429823" y="2828849"/>
            <a:ext cx="1215135" cy="358488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F713A6-D936-EE43-BF7F-1F7C00F410CE}"/>
              </a:ext>
            </a:extLst>
          </p:cNvPr>
          <p:cNvSpPr txBox="1"/>
          <p:nvPr/>
        </p:nvSpPr>
        <p:spPr>
          <a:xfrm>
            <a:off x="5400272" y="3017472"/>
            <a:ext cx="2048855" cy="63094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defTabSz="438150" rtl="0" latinLnBrk="1" hangingPunct="0"/>
            <a:r>
              <a:rPr lang="en-US" sz="1800" dirty="0">
                <a:solidFill>
                  <a:srgbClr val="000000"/>
                </a:solidFill>
              </a:rPr>
              <a:t>Current Users </a:t>
            </a:r>
            <a:br>
              <a:rPr lang="en-US" sz="1800" dirty="0">
                <a:solidFill>
                  <a:srgbClr val="000000"/>
                </a:solidFill>
              </a:rPr>
            </a:br>
            <a:r>
              <a:rPr lang="en-US" sz="1800" dirty="0">
                <a:solidFill>
                  <a:srgbClr val="000000"/>
                </a:solidFill>
              </a:rPr>
              <a:t>Image ref</a:t>
            </a:r>
            <a:endParaRPr lang="en-US" sz="1800" b="1" dirty="0">
              <a:solidFill>
                <a:schemeClr val="accent6">
                  <a:lumMod val="75000"/>
                </a:schemeClr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66960453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knife&#10;&#10;Description automatically generated">
            <a:extLst>
              <a:ext uri="{FF2B5EF4-FFF2-40B4-BE49-F238E27FC236}">
                <a16:creationId xmlns:a16="http://schemas.microsoft.com/office/drawing/2014/main" id="{F5DE4A8B-A741-1C4D-9C7D-AE318E69FA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" y="1096712"/>
            <a:ext cx="7505700" cy="1117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Introduce Storage Reference (</a:t>
            </a:r>
            <a:r>
              <a:rPr lang="en-US" dirty="0" err="1"/>
              <a:t>UpdateUI</a:t>
            </a:r>
            <a:r>
              <a:rPr lang="en-US" dirty="0"/>
              <a:t>( ) in Login)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6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Firebase Cloud Storage in Donation</a:t>
            </a:r>
            <a:endParaRPr lang="en-IE" dirty="0"/>
          </a:p>
        </p:txBody>
      </p:sp>
      <p:sp>
        <p:nvSpPr>
          <p:cNvPr id="12" name="TextBox 11"/>
          <p:cNvSpPr txBox="1"/>
          <p:nvPr/>
        </p:nvSpPr>
        <p:spPr>
          <a:xfrm>
            <a:off x="6409346" y="2045915"/>
            <a:ext cx="2048855" cy="90794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defTabSz="438150" rtl="0" latinLnBrk="1" hangingPunct="0"/>
            <a:r>
              <a:rPr lang="en-US" sz="1800" dirty="0">
                <a:solidFill>
                  <a:srgbClr val="000000"/>
                </a:solidFill>
              </a:rPr>
              <a:t>Our</a:t>
            </a:r>
            <a:br>
              <a:rPr lang="en-US" sz="1800" dirty="0">
                <a:solidFill>
                  <a:srgbClr val="000000"/>
                </a:solidFill>
              </a:rPr>
            </a:br>
            <a:r>
              <a:rPr lang="en-US" sz="1800" b="1" dirty="0">
                <a:solidFill>
                  <a:srgbClr val="008000"/>
                </a:solidFill>
                <a:latin typeface="Consolas"/>
                <a:cs typeface="Consolas"/>
              </a:rPr>
              <a:t>Storage</a:t>
            </a:r>
            <a:b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</a:br>
            <a:r>
              <a:rPr lang="en-US" sz="1800" dirty="0">
                <a:solidFill>
                  <a:srgbClr val="000000"/>
                </a:solidFill>
              </a:rPr>
              <a:t>instance </a:t>
            </a:r>
            <a:endParaRPr lang="en-US" sz="1800" b="1" dirty="0">
              <a:solidFill>
                <a:schemeClr val="accent6">
                  <a:lumMod val="75000"/>
                </a:schemeClr>
              </a:solidFill>
              <a:latin typeface="Consolas"/>
              <a:cs typeface="Consola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79D0D76-3BF2-8240-A904-5703D33193BD}"/>
              </a:ext>
            </a:extLst>
          </p:cNvPr>
          <p:cNvCxnSpPr>
            <a:cxnSpLocks/>
          </p:cNvCxnSpPr>
          <p:nvPr/>
        </p:nvCxnSpPr>
        <p:spPr>
          <a:xfrm flipH="1" flipV="1">
            <a:off x="5146766" y="1716952"/>
            <a:ext cx="1584960" cy="657927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34059963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Introduce Photo Validation Process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7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Firebase Cloud Storage in Donation</a:t>
            </a:r>
            <a:endParaRPr lang="en-IE" dirty="0"/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A4B79B74-BCB5-0D48-A9A3-D08C708A9F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31" y="801672"/>
            <a:ext cx="3784600" cy="469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9C3B3E-A492-254B-A508-27B57B0789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23" y="1407287"/>
            <a:ext cx="3632200" cy="4191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408AA14-76F9-9A47-9307-900D836BC9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950" y="2061265"/>
            <a:ext cx="6134100" cy="596900"/>
          </a:xfrm>
          <a:prstGeom prst="rect">
            <a:avLst/>
          </a:prstGeom>
        </p:spPr>
      </p:pic>
      <p:pic>
        <p:nvPicPr>
          <p:cNvPr id="19" name="Picture 18" descr="A picture containing knife&#10;&#10;Description automatically generated">
            <a:extLst>
              <a:ext uri="{FF2B5EF4-FFF2-40B4-BE49-F238E27FC236}">
                <a16:creationId xmlns:a16="http://schemas.microsoft.com/office/drawing/2014/main" id="{A705F4E4-8EE4-DF4F-833A-FD690508D7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168" y="2923755"/>
            <a:ext cx="5918200" cy="863600"/>
          </a:xfrm>
          <a:prstGeom prst="rect">
            <a:avLst/>
          </a:prstGeom>
        </p:spPr>
      </p:pic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83DC2A31-B299-CD4A-8BAF-EA08C4E0BB8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97437" y="1272417"/>
            <a:ext cx="347298" cy="184510"/>
          </a:xfrm>
          <a:prstGeom prst="bentConnector3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0DC740A8-6C82-9447-8498-1CCC1E34A3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90649" y="1739358"/>
            <a:ext cx="330200" cy="4699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1E6B04E-00B4-404B-9EAD-8B16080449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3163" y="2598518"/>
            <a:ext cx="330200" cy="469900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2949D9B-C090-2C45-A789-8BDE64DED609}"/>
              </a:ext>
            </a:extLst>
          </p:cNvPr>
          <p:cNvCxnSpPr>
            <a:cxnSpLocks/>
          </p:cNvCxnSpPr>
          <p:nvPr/>
        </p:nvCxnSpPr>
        <p:spPr>
          <a:xfrm>
            <a:off x="1924594" y="3669858"/>
            <a:ext cx="1506925" cy="0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DF761C7-5CBB-3646-AFB7-713C8DAFA7D8}"/>
              </a:ext>
            </a:extLst>
          </p:cNvPr>
          <p:cNvSpPr txBox="1"/>
          <p:nvPr/>
        </p:nvSpPr>
        <p:spPr>
          <a:xfrm>
            <a:off x="6409346" y="952430"/>
            <a:ext cx="2048855" cy="63094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defTabSz="438150" rtl="0" latinLnBrk="1" hangingPunct="0"/>
            <a:r>
              <a:rPr lang="en-US" sz="1800" dirty="0">
                <a:solidFill>
                  <a:srgbClr val="000000"/>
                </a:solidFill>
              </a:rPr>
              <a:t>Updates</a:t>
            </a:r>
            <a:br>
              <a:rPr lang="en-US" sz="1800" dirty="0">
                <a:solidFill>
                  <a:srgbClr val="000000"/>
                </a:solidFill>
              </a:rPr>
            </a:br>
            <a:r>
              <a:rPr lang="en-US" sz="1800" b="1" dirty="0">
                <a:solidFill>
                  <a:srgbClr val="008000"/>
                </a:solidFill>
                <a:latin typeface="Consolas"/>
                <a:cs typeface="Consolas"/>
              </a:rPr>
              <a:t>storage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endParaRPr lang="en-US" sz="1800" b="1" dirty="0">
              <a:solidFill>
                <a:schemeClr val="accent6">
                  <a:lumMod val="75000"/>
                </a:schemeClr>
              </a:solidFill>
              <a:latin typeface="Consolas"/>
              <a:cs typeface="Consolas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F13F5F3-7826-A94C-ADD5-381E5D00B8CC}"/>
              </a:ext>
            </a:extLst>
          </p:cNvPr>
          <p:cNvCxnSpPr>
            <a:cxnSpLocks/>
          </p:cNvCxnSpPr>
          <p:nvPr/>
        </p:nvCxnSpPr>
        <p:spPr>
          <a:xfrm flipH="1">
            <a:off x="5390606" y="1324212"/>
            <a:ext cx="1355582" cy="885046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9A93431-0B4B-8344-B6FD-BD6EB1634945}"/>
              </a:ext>
            </a:extLst>
          </p:cNvPr>
          <p:cNvSpPr txBox="1"/>
          <p:nvPr/>
        </p:nvSpPr>
        <p:spPr>
          <a:xfrm>
            <a:off x="237587" y="3314271"/>
            <a:ext cx="2048855" cy="63094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defTabSz="438150" rtl="0" latinLnBrk="1" hangingPunct="0"/>
            <a:r>
              <a:rPr lang="en-US" sz="1800" dirty="0">
                <a:solidFill>
                  <a:srgbClr val="000000"/>
                </a:solidFill>
              </a:rPr>
              <a:t>Updates</a:t>
            </a:r>
            <a:br>
              <a:rPr lang="en-US" sz="1800" dirty="0">
                <a:solidFill>
                  <a:srgbClr val="000000"/>
                </a:solidFill>
              </a:rPr>
            </a:br>
            <a:r>
              <a:rPr lang="en-US" sz="1800" b="1" dirty="0">
                <a:solidFill>
                  <a:srgbClr val="008000"/>
                </a:solidFill>
                <a:latin typeface="Consolas"/>
                <a:cs typeface="Consolas"/>
              </a:rPr>
              <a:t>database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endParaRPr lang="en-US" sz="1800" b="1" dirty="0">
              <a:solidFill>
                <a:schemeClr val="accent6">
                  <a:lumMod val="75000"/>
                </a:schemeClr>
              </a:solidFill>
              <a:latin typeface="Consolas"/>
              <a:cs typeface="Consolas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9645E06-88AD-024A-B85E-1A8120C2505B}"/>
              </a:ext>
            </a:extLst>
          </p:cNvPr>
          <p:cNvCxnSpPr>
            <a:cxnSpLocks/>
          </p:cNvCxnSpPr>
          <p:nvPr/>
        </p:nvCxnSpPr>
        <p:spPr>
          <a:xfrm flipV="1">
            <a:off x="1924594" y="3166770"/>
            <a:ext cx="1246574" cy="475084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67245006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Introduce Photo Validation Process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8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Firebase Cloud Storage in Donation</a:t>
            </a:r>
            <a:endParaRPr lang="en-IE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6691008-E634-364C-BC99-EA30D0EAA8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4905"/>
            <a:ext cx="9144000" cy="3941379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AA5EE84-E7D2-C247-892A-5902E2E21AC9}"/>
              </a:ext>
            </a:extLst>
          </p:cNvPr>
          <p:cNvCxnSpPr>
            <a:cxnSpLocks/>
          </p:cNvCxnSpPr>
          <p:nvPr/>
        </p:nvCxnSpPr>
        <p:spPr>
          <a:xfrm flipH="1">
            <a:off x="6322423" y="1201783"/>
            <a:ext cx="1584960" cy="480336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54DC7C1-42E8-D246-8CE3-7E49C4F7DAF5}"/>
              </a:ext>
            </a:extLst>
          </p:cNvPr>
          <p:cNvCxnSpPr>
            <a:cxnSpLocks/>
          </p:cNvCxnSpPr>
          <p:nvPr/>
        </p:nvCxnSpPr>
        <p:spPr>
          <a:xfrm>
            <a:off x="461554" y="2815594"/>
            <a:ext cx="1081089" cy="474349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5871AA9-EB8C-6E45-9760-8568BA4C2CCA}"/>
              </a:ext>
            </a:extLst>
          </p:cNvPr>
          <p:cNvCxnSpPr>
            <a:cxnSpLocks/>
          </p:cNvCxnSpPr>
          <p:nvPr/>
        </p:nvCxnSpPr>
        <p:spPr>
          <a:xfrm flipH="1">
            <a:off x="4212109" y="3579223"/>
            <a:ext cx="1552965" cy="202486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41824136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9992561-B567-324C-97F9-B73A0FD56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220" y="0"/>
            <a:ext cx="5812860" cy="51435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9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Firebase Cloud Storage in Donation</a:t>
            </a:r>
            <a:endParaRPr lang="en-IE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54DC7C1-42E8-D246-8CE3-7E49C4F7DAF5}"/>
              </a:ext>
            </a:extLst>
          </p:cNvPr>
          <p:cNvCxnSpPr>
            <a:cxnSpLocks/>
          </p:cNvCxnSpPr>
          <p:nvPr/>
        </p:nvCxnSpPr>
        <p:spPr>
          <a:xfrm>
            <a:off x="2726910" y="2097401"/>
            <a:ext cx="1081089" cy="474349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E8A2EE-7C86-CE42-A0F6-DCA35F8C41B6}"/>
              </a:ext>
            </a:extLst>
          </p:cNvPr>
          <p:cNvCxnSpPr>
            <a:cxnSpLocks/>
          </p:cNvCxnSpPr>
          <p:nvPr/>
        </p:nvCxnSpPr>
        <p:spPr>
          <a:xfrm>
            <a:off x="3509556" y="3367399"/>
            <a:ext cx="1105989" cy="0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E7C640C-FF71-9F48-9BD4-F3907AD81A49}"/>
              </a:ext>
            </a:extLst>
          </p:cNvPr>
          <p:cNvCxnSpPr>
            <a:cxnSpLocks/>
          </p:cNvCxnSpPr>
          <p:nvPr/>
        </p:nvCxnSpPr>
        <p:spPr>
          <a:xfrm>
            <a:off x="2714459" y="4756417"/>
            <a:ext cx="1105989" cy="0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EFFE906-DB42-7F48-B419-63077CEDF83A}"/>
              </a:ext>
            </a:extLst>
          </p:cNvPr>
          <p:cNvCxnSpPr>
            <a:cxnSpLocks/>
          </p:cNvCxnSpPr>
          <p:nvPr/>
        </p:nvCxnSpPr>
        <p:spPr>
          <a:xfrm flipH="1">
            <a:off x="6571843" y="722811"/>
            <a:ext cx="778191" cy="155232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A844769B-1DCE-5C44-8C9B-12A042017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418014"/>
            <a:ext cx="7772401" cy="761815"/>
          </a:xfrm>
        </p:spPr>
        <p:txBody>
          <a:bodyPr/>
          <a:lstStyle/>
          <a:p>
            <a:r>
              <a:rPr lang="en-US" dirty="0"/>
              <a:t>Introduce Photo</a:t>
            </a:r>
            <a:br>
              <a:rPr lang="en-US" dirty="0"/>
            </a:br>
            <a:r>
              <a:rPr lang="en-US" dirty="0"/>
              <a:t>Validation Process </a:t>
            </a:r>
          </a:p>
        </p:txBody>
      </p:sp>
    </p:spTree>
    <p:extLst>
      <p:ext uri="{BB962C8B-B14F-4D97-AF65-F5344CB8AC3E}">
        <p14:creationId xmlns:p14="http://schemas.microsoft.com/office/powerpoint/2010/main" val="1308629536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26317</TotalTime>
  <Words>212</Words>
  <Application>Microsoft Macintosh PowerPoint</Application>
  <PresentationFormat>On-screen Show (16:9)</PresentationFormat>
  <Paragraphs>54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Avenir Roman</vt:lpstr>
      <vt:lpstr>Calibri</vt:lpstr>
      <vt:lpstr>Consolas</vt:lpstr>
      <vt:lpstr>Helvetica</vt:lpstr>
      <vt:lpstr>Helvetica Light</vt:lpstr>
      <vt:lpstr>Helvetica Neue</vt:lpstr>
      <vt:lpstr>Helvetica Neue Light</vt:lpstr>
      <vt:lpstr>Helvetica Neue UltraLight</vt:lpstr>
      <vt:lpstr>Wingdings</vt:lpstr>
      <vt:lpstr>White</vt:lpstr>
      <vt:lpstr>Mobile Application Development</vt:lpstr>
      <vt:lpstr>Donation-V6  Walkthrough</vt:lpstr>
      <vt:lpstr>PowerPoint Presentation</vt:lpstr>
      <vt:lpstr>Refactor Models</vt:lpstr>
      <vt:lpstr>Introduce Storage Reference</vt:lpstr>
      <vt:lpstr>Introduce Storage Reference (UpdateUI( ) in Login)</vt:lpstr>
      <vt:lpstr>Introduce Photo Validation Process </vt:lpstr>
      <vt:lpstr>Introduce Photo Validation Process </vt:lpstr>
      <vt:lpstr>Introduce Photo Validation Process </vt:lpstr>
      <vt:lpstr>Introduce Photo Validation Process </vt:lpstr>
      <vt:lpstr>Introduce Photo Validation Process </vt:lpstr>
      <vt:lpstr>Introduce Photo Validation Process </vt:lpstr>
      <vt:lpstr>Respond to ImageView Click in Nav Drawer</vt:lpstr>
      <vt:lpstr>Cloud Storage + Mobile App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Application Development</dc:title>
  <dc:creator>David Drohan</dc:creator>
  <cp:lastModifiedBy>David Drohan</cp:lastModifiedBy>
  <cp:revision>69</cp:revision>
  <dcterms:created xsi:type="dcterms:W3CDTF">2019-01-29T16:40:14Z</dcterms:created>
  <dcterms:modified xsi:type="dcterms:W3CDTF">2019-11-21T06:58:48Z</dcterms:modified>
</cp:coreProperties>
</file>