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445" r:id="rId4"/>
    <p:sldId id="450" r:id="rId5"/>
    <p:sldId id="448" r:id="rId6"/>
    <p:sldId id="449" r:id="rId7"/>
    <p:sldId id="451" r:id="rId8"/>
    <p:sldId id="452" r:id="rId9"/>
    <p:sldId id="453" r:id="rId10"/>
    <p:sldId id="454" r:id="rId11"/>
    <p:sldId id="455" r:id="rId12"/>
    <p:sldId id="456" r:id="rId13"/>
    <p:sldId id="457" r:id="rId14"/>
    <p:sldId id="458" r:id="rId15"/>
    <p:sldId id="459" r:id="rId16"/>
    <p:sldId id="447" r:id="rId17"/>
    <p:sldId id="446" r:id="rId18"/>
  </p:sldIdLst>
  <p:sldSz cx="9144000" cy="5143500" type="screen16x9"/>
  <p:notesSz cx="6858000" cy="9144000"/>
  <p:defaultTextStyle>
    <a:lvl1pPr algn="ctr" defTabSz="366737">
      <a:defRPr sz="2250">
        <a:latin typeface="+mn-lt"/>
        <a:ea typeface="+mn-ea"/>
        <a:cs typeface="+mn-cs"/>
        <a:sym typeface="Helvetica Light"/>
      </a:defRPr>
    </a:lvl1pPr>
    <a:lvl2pPr indent="143505" algn="ctr" defTabSz="366737">
      <a:defRPr sz="2250">
        <a:latin typeface="+mn-lt"/>
        <a:ea typeface="+mn-ea"/>
        <a:cs typeface="+mn-cs"/>
        <a:sym typeface="Helvetica Light"/>
      </a:defRPr>
    </a:lvl2pPr>
    <a:lvl3pPr indent="287012" algn="ctr" defTabSz="366737">
      <a:defRPr sz="2250">
        <a:latin typeface="+mn-lt"/>
        <a:ea typeface="+mn-ea"/>
        <a:cs typeface="+mn-cs"/>
        <a:sym typeface="Helvetica Light"/>
      </a:defRPr>
    </a:lvl3pPr>
    <a:lvl4pPr indent="430517" algn="ctr" defTabSz="366737">
      <a:defRPr sz="2250">
        <a:latin typeface="+mn-lt"/>
        <a:ea typeface="+mn-ea"/>
        <a:cs typeface="+mn-cs"/>
        <a:sym typeface="Helvetica Light"/>
      </a:defRPr>
    </a:lvl4pPr>
    <a:lvl5pPr indent="574022" algn="ctr" defTabSz="366737">
      <a:defRPr sz="2250">
        <a:latin typeface="+mn-lt"/>
        <a:ea typeface="+mn-ea"/>
        <a:cs typeface="+mn-cs"/>
        <a:sym typeface="Helvetica Light"/>
      </a:defRPr>
    </a:lvl5pPr>
    <a:lvl6pPr indent="717528" algn="ctr" defTabSz="366737">
      <a:defRPr sz="2250">
        <a:latin typeface="+mn-lt"/>
        <a:ea typeface="+mn-ea"/>
        <a:cs typeface="+mn-cs"/>
        <a:sym typeface="Helvetica Light"/>
      </a:defRPr>
    </a:lvl6pPr>
    <a:lvl7pPr indent="861034" algn="ctr" defTabSz="366737">
      <a:defRPr sz="2250">
        <a:latin typeface="+mn-lt"/>
        <a:ea typeface="+mn-ea"/>
        <a:cs typeface="+mn-cs"/>
        <a:sym typeface="Helvetica Light"/>
      </a:defRPr>
    </a:lvl7pPr>
    <a:lvl8pPr indent="1004539" algn="ctr" defTabSz="366737">
      <a:defRPr sz="2250">
        <a:latin typeface="+mn-lt"/>
        <a:ea typeface="+mn-ea"/>
        <a:cs typeface="+mn-cs"/>
        <a:sym typeface="Helvetica Light"/>
      </a:defRPr>
    </a:lvl8pPr>
    <a:lvl9pPr indent="1148045" algn="ctr" defTabSz="366737">
      <a:defRPr sz="225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194699"/>
    <a:srgbClr val="0E9647"/>
    <a:srgbClr val="FDE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30"/>
    <p:restoredTop sz="89914"/>
  </p:normalViewPr>
  <p:slideViewPr>
    <p:cSldViewPr snapToGrid="0" snapToObjects="1">
      <p:cViewPr varScale="1">
        <p:scale>
          <a:sx n="242" d="100"/>
          <a:sy n="242" d="100"/>
        </p:scale>
        <p:origin x="184" y="2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Drohan" userId="bd111efc-3a90-4169-a791-cb26685365d4" providerId="ADAL" clId="{058CF530-F966-D345-8A12-4310F6A4309D}"/>
    <pc:docChg chg="undo modSld">
      <pc:chgData name="David Drohan" userId="bd111efc-3a90-4169-a791-cb26685365d4" providerId="ADAL" clId="{058CF530-F966-D345-8A12-4310F6A4309D}" dt="2019-09-22T11:13:47.771" v="5" actId="20577"/>
      <pc:docMkLst>
        <pc:docMk/>
      </pc:docMkLst>
      <pc:sldChg chg="modSp">
        <pc:chgData name="David Drohan" userId="bd111efc-3a90-4169-a791-cb26685365d4" providerId="ADAL" clId="{058CF530-F966-D345-8A12-4310F6A4309D}" dt="2019-09-22T11:13:47.771" v="5" actId="20577"/>
        <pc:sldMkLst>
          <pc:docMk/>
          <pc:sldMk cId="0" sldId="256"/>
        </pc:sldMkLst>
        <pc:spChg chg="mod">
          <ac:chgData name="David Drohan" userId="bd111efc-3a90-4169-a791-cb26685365d4" providerId="ADAL" clId="{058CF530-F966-D345-8A12-4310F6A4309D}" dt="2019-09-22T11:13:47.771" v="5" actId="20577"/>
          <ac:spMkLst>
            <pc:docMk/>
            <pc:sldMk cId="0" sldId="256"/>
            <ac:spMk id="7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49E08-5597-3E45-8582-EEB58189C482}" type="datetimeFigureOut">
              <a:rPr lang="en-US" smtClean="0"/>
              <a:t>9/22/19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69502-A57F-A84E-93AF-100B756C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02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149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1pPr>
    <a:lvl2pPr indent="14350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2pPr>
    <a:lvl3pPr indent="28701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3pPr>
    <a:lvl4pPr indent="430517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4pPr>
    <a:lvl5pPr indent="57402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5pPr>
    <a:lvl6pPr indent="717528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6pPr>
    <a:lvl7pPr indent="861034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7pPr>
    <a:lvl8pPr indent="1004539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8pPr>
    <a:lvl9pPr indent="114804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90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500" b="0" i="0" u="none" strike="noStrike" dirty="0" err="1">
                <a:effectLst/>
                <a:latin typeface="Avenir Roman"/>
                <a:ea typeface="Avenir Roman"/>
                <a:cs typeface="Avenir Roman"/>
                <a:sym typeface="Avenir Roman"/>
              </a:rPr>
              <a:t>Javascript</a:t>
            </a:r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 has two “non-values” — undefined and null. </a:t>
            </a:r>
            <a:b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</a:br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The former is used by the language to inform the absence of a value and </a:t>
            </a:r>
            <a:b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</a:br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the latter can be used by the developer to explicitly set something to a non-existent value — but more often than not they cause more trouble than they solve. </a:t>
            </a:r>
            <a:b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</a:br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How many times have you dealt with “Uncaught </a:t>
            </a:r>
            <a:r>
              <a:rPr lang="en-IE" sz="1500" b="0" i="0" u="none" strike="noStrike" dirty="0" err="1">
                <a:effectLst/>
                <a:latin typeface="Avenir Roman"/>
                <a:ea typeface="Avenir Roman"/>
                <a:cs typeface="Avenir Roman"/>
                <a:sym typeface="Avenir Roman"/>
              </a:rPr>
              <a:t>TypeError</a:t>
            </a:r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: Cannot read property x of undefined” or “</a:t>
            </a:r>
            <a:r>
              <a:rPr lang="en-IE" sz="1500" b="0" i="0" u="none" strike="noStrike" dirty="0" err="1">
                <a:effectLst/>
                <a:latin typeface="Avenir Roman"/>
                <a:ea typeface="Avenir Roman"/>
                <a:cs typeface="Avenir Roman"/>
                <a:sym typeface="Avenir Roman"/>
              </a:rPr>
              <a:t>TypeError</a:t>
            </a:r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: ‘null’ is not an object”?</a:t>
            </a:r>
          </a:p>
          <a:p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Kotlin’s approach deserves special merits for being pragmatic, simple &amp; elegant.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199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</a:t>
            </a:r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If you handle the possibility of the null value, for </a:t>
            </a:r>
            <a:r>
              <a:rPr lang="en-IE" sz="1500" b="0" i="0" u="none" strike="noStrike" dirty="0" err="1">
                <a:effectLst/>
                <a:latin typeface="Avenir Roman"/>
                <a:ea typeface="Avenir Roman"/>
                <a:cs typeface="Avenir Roman"/>
                <a:sym typeface="Avenir Roman"/>
              </a:rPr>
              <a:t>eg</a:t>
            </a:r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, stick it inside an if statement to check for null, the Kotlin compiler will accept it no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Of course, Null Comparisons are a little too verbose so Kotlin provides a Safe call operator, </a:t>
            </a:r>
            <a:r>
              <a:rPr lang="en-IE" dirty="0"/>
              <a:t>?.</a:t>
            </a:r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 that combines a null-check and a method call in a single expression.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53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3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JavaScript is a Single-threaded language that uses an Event Loop to allow asynchronous behaviour (NODE) so we have the notion of </a:t>
            </a:r>
            <a:r>
              <a:rPr lang="en-IE" sz="1500" b="0" i="0" u="none" strike="noStrike" dirty="0" err="1">
                <a:effectLst/>
                <a:latin typeface="Avenir Roman"/>
                <a:ea typeface="Avenir Roman"/>
                <a:cs typeface="Avenir Roman"/>
                <a:sym typeface="Avenir Roman"/>
              </a:rPr>
              <a:t>callbacks</a:t>
            </a:r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 and more recently promises and async/await pattern</a:t>
            </a:r>
            <a:b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</a:br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Kotlin is a multi-threaded language — you can spawn multiple threads and execute code concurrently and has a built-in co-routine mechanism with support for Deferred (analogous to promises) and async/await patterns:</a:t>
            </a:r>
          </a:p>
          <a:p>
            <a:r>
              <a:rPr lang="en-IE" sz="1500" b="0" i="0" u="none" strike="noStrike" dirty="0">
                <a:effectLst/>
                <a:latin typeface="Avenir Roman"/>
                <a:sym typeface="Avenir Roman"/>
              </a:rPr>
              <a:t>In both cases it </a:t>
            </a:r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allows you to write async code that looks like synchronous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03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319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Kotlin also provides provides read-only versions of its collections: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10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Objects in JavaScript serves many purposes: It’s mainly a </a:t>
            </a:r>
            <a:r>
              <a:rPr lang="en-IE" sz="1500" b="0" i="0" u="none" strike="noStrike" dirty="0" err="1">
                <a:effectLst/>
                <a:latin typeface="Avenir Roman"/>
                <a:ea typeface="Avenir Roman"/>
                <a:cs typeface="Avenir Roman"/>
                <a:sym typeface="Avenir Roman"/>
              </a:rPr>
              <a:t>hashmap</a:t>
            </a:r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, but it’s also the base construct from which everything (except primitives) are descended + lots of utility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63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Destructuring declaration syntax can be very handy and save you a few lines of code: when you assign a collection to a value, </a:t>
            </a:r>
            <a:b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</a:br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Kotlin breaks its up and matches the sides against each other, assigning the values on the right to the variables on the left.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50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While the previous example can look silly, this is especially convenient for dealing with functions that return multiple values: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06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Much like in JavaScript, classes in Kotlin are declared using the keyword </a:t>
            </a:r>
            <a:r>
              <a:rPr lang="en-IE" dirty="0"/>
              <a:t>class</a:t>
            </a:r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80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We don’t need to explicitly use the constructor keyword when there’s only a single 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673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In JavaScript, it is common place to create plain Objects to group named values together. In Kotlin, you will want to create a Data Class —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40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wit.ie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638641" y="2302808"/>
            <a:ext cx="7889578" cy="1"/>
          </a:xfrm>
          <a:prstGeom prst="line">
            <a:avLst/>
          </a:prstGeom>
          <a:ln w="3175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34" name="Shape 34"/>
          <p:cNvSpPr/>
          <p:nvPr/>
        </p:nvSpPr>
        <p:spPr>
          <a:xfrm>
            <a:off x="960162" y="2437733"/>
            <a:ext cx="1397819" cy="68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2606508" y="3489276"/>
            <a:ext cx="3241478" cy="557188"/>
            <a:chOff x="0" y="0"/>
            <a:chExt cx="4610101" cy="1056592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Department of Computing &amp; Mathematics</a:t>
              </a:r>
            </a:p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754707"/>
              <a:ext cx="1361922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20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  <a:hlinkClick r:id="rId2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75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http://www.wit.ie</a:t>
              </a:r>
            </a:p>
          </p:txBody>
        </p:sp>
      </p:grp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25078" y="1249041"/>
            <a:ext cx="7893844" cy="542479"/>
          </a:xfrm>
          <a:prstGeom prst="rect">
            <a:avLst/>
          </a:prstGeom>
        </p:spPr>
        <p:txBody>
          <a:bodyPr lIns="0" tIns="0" rIns="0" bIns="0" anchor="ctr"/>
          <a:lstStyle>
            <a:lvl1pPr defTabSz="366688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2620863" y="2498081"/>
            <a:ext cx="4063008" cy="1044773"/>
          </a:xfrm>
          <a:prstGeom prst="rect">
            <a:avLst/>
          </a:prstGeom>
        </p:spPr>
        <p:txBody>
          <a:bodyPr lIns="0" tIns="0" rIns="0" bIns="0"/>
          <a:lstStyle>
            <a:lvl1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42F35009-F845-1B4A-861B-AA2F12F000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8" y="4332786"/>
            <a:ext cx="3250575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close up of a toy&#13;&#10;&#13;&#10;Description automatically generated">
            <a:extLst>
              <a:ext uri="{FF2B5EF4-FFF2-40B4-BE49-F238E27FC236}">
                <a16:creationId xmlns:a16="http://schemas.microsoft.com/office/drawing/2014/main" id="{86E5BA18-895F-6845-8431-5E9D0FB608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1" y="4300772"/>
            <a:ext cx="628034" cy="77248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01836" y="2504778"/>
            <a:ext cx="8344755" cy="68"/>
          </a:xfrm>
          <a:prstGeom prst="rect">
            <a:avLst/>
          </a:prstGeom>
          <a:ln w="3175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401836" y="696516"/>
            <a:ext cx="8340328" cy="167431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366688">
              <a:defRPr sz="2400"/>
            </a:lvl1pPr>
          </a:lstStyle>
          <a:p>
            <a:pPr lvl="0">
              <a:defRPr sz="1800"/>
            </a:pPr>
            <a:r>
              <a:rPr sz="2400"/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401836" y="2645421"/>
            <a:ext cx="8340328" cy="5357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14348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286973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43046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57394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Five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6553201" y="4875912"/>
            <a:ext cx="1905000" cy="283023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Kotlin</a:t>
            </a:r>
            <a:endParaRPr lang="en-IE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Slide Number"/>
          <p:cNvSpPr>
            <a:spLocks noGrp="1"/>
          </p:cNvSpPr>
          <p:nvPr>
            <p:ph type="sldNum" sz="quarter" idx="2"/>
          </p:nvPr>
        </p:nvSpPr>
        <p:spPr>
          <a:xfrm>
            <a:off x="6553201" y="4870113"/>
            <a:ext cx="1905000" cy="28302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Rectangle 66">
            <a:extLst>
              <a:ext uri="{FF2B5EF4-FFF2-40B4-BE49-F238E27FC236}">
                <a16:creationId xmlns:a16="http://schemas.microsoft.com/office/drawing/2014/main" id="{167ADE1B-F2C8-8644-B1BC-045EE9E7482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9530725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924686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ody Level One…"/>
          <p:cNvSpPr>
            <a:spLocks noGrp="1"/>
          </p:cNvSpPr>
          <p:nvPr>
            <p:ph type="body" idx="1"/>
          </p:nvPr>
        </p:nvSpPr>
        <p:spPr>
          <a:xfrm>
            <a:off x="625078" y="468808"/>
            <a:ext cx="7884914" cy="41991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17239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418" tIns="54418" rIns="54418" bIns="54418" anchor="b"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418" tIns="54418" rIns="54418" bIns="54418"/>
          <a:lstStyle/>
          <a:p>
            <a:pPr lvl="0">
              <a:defRPr sz="1800"/>
            </a:pPr>
            <a:r>
              <a:rPr sz="2400" dirty="0"/>
              <a:t>Body Level One</a:t>
            </a:r>
          </a:p>
          <a:p>
            <a:pPr lvl="1">
              <a:defRPr sz="1800"/>
            </a:pPr>
            <a:r>
              <a:rPr sz="2400" dirty="0"/>
              <a:t>Body Level Two</a:t>
            </a:r>
          </a:p>
          <a:p>
            <a:pPr lvl="2">
              <a:defRPr sz="1800"/>
            </a:pPr>
            <a:r>
              <a:rPr sz="2400" dirty="0"/>
              <a:t>Body Level Three</a:t>
            </a:r>
          </a:p>
          <a:p>
            <a:pPr lvl="3">
              <a:defRPr sz="1800"/>
            </a:pPr>
            <a:r>
              <a:rPr sz="2400" dirty="0"/>
              <a:t>Body Level Four</a:t>
            </a:r>
          </a:p>
          <a:p>
            <a:pPr lvl="4">
              <a:defRPr sz="1800"/>
            </a:pPr>
            <a:r>
              <a:rPr sz="2400"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1" y="4870113"/>
            <a:ext cx="1905000" cy="283023"/>
          </a:xfrm>
          <a:prstGeom prst="rect">
            <a:avLst/>
          </a:prstGeom>
          <a:ln w="12700">
            <a:miter lim="400000"/>
          </a:ln>
        </p:spPr>
        <p:txBody>
          <a:bodyPr lIns="54418" tIns="54418" rIns="54418" bIns="54418" anchor="b">
            <a:spAutoFit/>
          </a:bodyPr>
          <a:lstStyle>
            <a:lvl1pPr algn="r" defTabSz="573946">
              <a:defRPr sz="1125">
                <a:solidFill>
                  <a:srgbClr val="FFFFFF"/>
                </a:solidFill>
                <a:latin typeface="+mn-lt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hape 5"/>
          <p:cNvSpPr/>
          <p:nvPr/>
        </p:nvSpPr>
        <p:spPr>
          <a:xfrm>
            <a:off x="467545" y="789552"/>
            <a:ext cx="7128792" cy="1"/>
          </a:xfrm>
          <a:prstGeom prst="line">
            <a:avLst/>
          </a:prstGeom>
          <a:ln w="12700">
            <a:solidFill>
              <a:srgbClr val="94BBE7"/>
            </a:solidFill>
          </a:ln>
          <a:effectLst>
            <a:outerShdw blurRad="101600" dist="12700" dir="2700000" rotWithShape="0">
              <a:srgbClr val="003D62">
                <a:alpha val="20000"/>
              </a:srgbClr>
            </a:outerShdw>
          </a:effectLst>
        </p:spPr>
        <p:txBody>
          <a:bodyPr lIns="40814" tIns="40814" rIns="40814" bIns="40814"/>
          <a:lstStyle/>
          <a:p>
            <a:pPr lvl="0" algn="l" defTabSz="286973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1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88982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Kotlin</a:t>
            </a:r>
            <a:endParaRPr lang="en-I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3B9B00-B977-E94D-8CAA-76ABE98D04E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435" y="12527"/>
            <a:ext cx="618564" cy="7046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</p:sldLayoutIdLst>
  <p:transition spd="med"/>
  <p:hf hdr="0" dt="0"/>
  <p:txStyles>
    <p:titleStyle>
      <a:lvl1pPr>
        <a:defRPr sz="2775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2775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2775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2775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2775">
          <a:latin typeface="Helvetica Neue Light"/>
          <a:ea typeface="Helvetica Neue Light"/>
          <a:cs typeface="Helvetica Neue Light"/>
          <a:sym typeface="Helvetica Neue Light"/>
        </a:defRPr>
      </a:lvl5pPr>
      <a:lvl6pPr indent="286973">
        <a:defRPr sz="2775">
          <a:latin typeface="Helvetica Neue Light"/>
          <a:ea typeface="Helvetica Neue Light"/>
          <a:cs typeface="Helvetica Neue Light"/>
          <a:sym typeface="Helvetica Neue Light"/>
        </a:defRPr>
      </a:lvl6pPr>
      <a:lvl7pPr indent="573946">
        <a:defRPr sz="2775">
          <a:latin typeface="Helvetica Neue Light"/>
          <a:ea typeface="Helvetica Neue Light"/>
          <a:cs typeface="Helvetica Neue Light"/>
          <a:sym typeface="Helvetica Neue Light"/>
        </a:defRPr>
      </a:lvl7pPr>
      <a:lvl8pPr indent="860919">
        <a:defRPr sz="2775">
          <a:latin typeface="Helvetica Neue Light"/>
          <a:ea typeface="Helvetica Neue Light"/>
          <a:cs typeface="Helvetica Neue Light"/>
          <a:sym typeface="Helvetica Neue Light"/>
        </a:defRPr>
      </a:lvl8pPr>
      <a:lvl9pPr indent="1147892">
        <a:defRPr sz="2775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92097" indent="-292097">
        <a:spcBef>
          <a:spcPts val="377"/>
        </a:spcBef>
        <a:buClr>
          <a:schemeClr val="accent2"/>
        </a:buClr>
        <a:buSzPct val="100000"/>
        <a:buFont typeface="Wingdings" pitchFamily="2" charset="2"/>
        <a:buChar char="q"/>
        <a:defRPr sz="2400">
          <a:latin typeface="Helvetica Neue Light"/>
          <a:ea typeface="Helvetica Neue Light"/>
          <a:cs typeface="Helvetica Neue Light"/>
          <a:sym typeface="Helvetica Neue Light"/>
        </a:defRPr>
      </a:lvl1pPr>
      <a:lvl2pPr marL="570956" indent="-283984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2pPr>
      <a:lvl3pPr marL="846570" indent="-272624">
        <a:spcBef>
          <a:spcPts val="377"/>
        </a:spcBef>
        <a:buClr>
          <a:srgbClr val="008000"/>
        </a:buClr>
        <a:buSzPct val="95000"/>
        <a:buFont typeface="Wingdings"/>
        <a:buChar char="⬥"/>
        <a:defRPr sz="2400">
          <a:latin typeface="Helvetica Neue Light"/>
          <a:ea typeface="Helvetica Neue Light"/>
          <a:cs typeface="Helvetica Neue Light"/>
          <a:sym typeface="Helvetica Neue Light"/>
        </a:defRPr>
      </a:lvl3pPr>
      <a:lvl4pPr marL="1163835" indent="-302916">
        <a:spcBef>
          <a:spcPts val="377"/>
        </a:spcBef>
        <a:buClr>
          <a:srgbClr val="008000"/>
        </a:buClr>
        <a:buSzPct val="65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4pPr>
      <a:lvl5pPr marL="1450808" indent="-302916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5pPr>
      <a:lvl6pPr marL="1737781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6pPr>
      <a:lvl7pPr marL="2024754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7pPr>
      <a:lvl8pPr marL="2311727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8pPr>
      <a:lvl9pPr marL="2598700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286973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573946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860919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1147892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1434865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1721838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2008811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2295784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drohan@wit.i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cassiozen/kotlin-for-js-devs-part-2-fam" TargetMode="External"/><Relationship Id="rId2" Type="http://schemas.openxmlformats.org/officeDocument/2006/relationships/hyperlink" Target="https://dev.to/cassiozen/kotlin-for-js-devs-part-1-5bl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626106" y="1645425"/>
            <a:ext cx="7891789" cy="542479"/>
          </a:xfrm>
          <a:prstGeom prst="rect">
            <a:avLst/>
          </a:prstGeom>
        </p:spPr>
        <p:txBody>
          <a:bodyPr/>
          <a:lstStyle>
            <a:lvl1pPr defTabSz="830862">
              <a:defRPr sz="3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ga-IE" sz="2400" dirty="0"/>
              <a:t>Mobile Application </a:t>
            </a:r>
            <a:r>
              <a:rPr sz="2400" dirty="0"/>
              <a:t>Development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2621372" y="2531567"/>
            <a:ext cx="4061950" cy="1044773"/>
          </a:xfrm>
          <a:prstGeom prst="rect">
            <a:avLst/>
          </a:prstGeom>
        </p:spPr>
        <p:txBody>
          <a:bodyPr/>
          <a:lstStyle/>
          <a:p>
            <a:pPr defTabSz="521511"/>
            <a:r>
              <a:rPr dirty="0"/>
              <a:t>David Drohan (</a:t>
            </a:r>
            <a:r>
              <a:rPr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3"/>
              </a:rPr>
              <a:t>ddrohan@wit.ie</a:t>
            </a:r>
            <a:r>
              <a:rPr dirty="0"/>
              <a:t>)</a:t>
            </a:r>
            <a:endParaRPr lang="en-IE" dirty="0"/>
          </a:p>
          <a:p>
            <a:pPr defTabSz="521511"/>
            <a:r>
              <a:rPr lang="en-IE" dirty="0" err="1"/>
              <a:t>Dr.</a:t>
            </a:r>
            <a:r>
              <a:rPr lang="en-IE" dirty="0"/>
              <a:t> 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B39142-848B-F141-971F-46CA9385F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51" y="-10309"/>
            <a:ext cx="6014050" cy="5143500"/>
          </a:xfrm>
          <a:prstGeom prst="rect">
            <a:avLst/>
          </a:prstGeom>
        </p:spPr>
      </p:pic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4330177" y="-87932"/>
            <a:ext cx="4070064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r">
              <a:defRPr sz="1800"/>
            </a:pPr>
            <a:r>
              <a:rPr lang="en-IE" sz="3000" dirty="0"/>
              <a:t>Data Containers</a:t>
            </a:r>
            <a:endParaRPr sz="2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5554107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4330177" y="-87932"/>
            <a:ext cx="4070064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r">
              <a:defRPr sz="1800"/>
            </a:pPr>
            <a:r>
              <a:rPr lang="en-IE" sz="3000" dirty="0"/>
              <a:t>Nullability</a:t>
            </a:r>
            <a:endParaRPr sz="2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11</a:t>
            </a:fld>
            <a:endParaRPr lang="uk-UA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C6092C-A02B-2B45-838D-AB0F01F56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95" y="757256"/>
            <a:ext cx="6716208" cy="3628988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C80C708-3D6F-A542-BAD3-610DFF6C10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75" y="214012"/>
            <a:ext cx="1150819" cy="54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7679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4330177" y="-87932"/>
            <a:ext cx="4070064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r">
              <a:defRPr sz="1800"/>
            </a:pPr>
            <a:r>
              <a:rPr lang="en-IE" sz="3000" dirty="0"/>
              <a:t>Nullability</a:t>
            </a:r>
            <a:endParaRPr sz="2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12</a:t>
            </a:fld>
            <a:endParaRPr lang="uk-UA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C80C708-3D6F-A542-BAD3-610DFF6C1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75" y="214012"/>
            <a:ext cx="1150819" cy="543244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0A5254-E953-F54A-A02D-47A1B37605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39" y="680132"/>
            <a:ext cx="7200428" cy="35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9834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4330177" y="-87932"/>
            <a:ext cx="4070064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r">
              <a:defRPr sz="1800"/>
            </a:pPr>
            <a:r>
              <a:rPr lang="en-IE" sz="3000" dirty="0"/>
              <a:t>Safe Call Operator</a:t>
            </a:r>
            <a:endParaRPr sz="2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13</a:t>
            </a:fld>
            <a:endParaRPr lang="uk-UA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C80C708-3D6F-A542-BAD3-610DFF6C1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75" y="214012"/>
            <a:ext cx="1150819" cy="543244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809574-EE0F-974F-B7EE-B3DDBC041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80" y="580780"/>
            <a:ext cx="7277416" cy="414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5560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4330177" y="-87932"/>
            <a:ext cx="4070064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r">
              <a:defRPr sz="1800"/>
            </a:pPr>
            <a:r>
              <a:rPr lang="en-IE" sz="3000" dirty="0"/>
              <a:t>Elvis Operator</a:t>
            </a:r>
            <a:endParaRPr sz="2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14</a:t>
            </a:fld>
            <a:endParaRPr lang="uk-UA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C80C708-3D6F-A542-BAD3-610DFF6C1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75" y="214012"/>
            <a:ext cx="1150819" cy="543244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D1AE00-B434-E442-A638-E29B6C74D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95" y="599822"/>
            <a:ext cx="7209401" cy="422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4579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574830-E6C3-A64B-B3FB-E6A50F1A9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81" y="0"/>
            <a:ext cx="6841476" cy="4857448"/>
          </a:xfrm>
          <a:prstGeom prst="rect">
            <a:avLst/>
          </a:prstGeom>
        </p:spPr>
      </p:pic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22096" y="-87932"/>
            <a:ext cx="4478145" cy="62033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r">
              <a:defRPr sz="1800"/>
            </a:pPr>
            <a:r>
              <a:rPr lang="en-IE" sz="3000" dirty="0"/>
              <a:t>Asynchronous Programming</a:t>
            </a:r>
            <a:endParaRPr sz="2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9598643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ntroducing Android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References</a:t>
            </a:r>
            <a:endParaRPr dirty="0"/>
          </a:p>
        </p:txBody>
      </p:sp>
      <p:sp>
        <p:nvSpPr>
          <p:cNvPr id="161" name="Body"/>
          <p:cNvSpPr>
            <a:spLocks noGrp="1"/>
          </p:cNvSpPr>
          <p:nvPr>
            <p:ph type="subTitle" sz="quarter" idx="1"/>
          </p:nvPr>
        </p:nvSpPr>
        <p:spPr>
          <a:xfrm>
            <a:off x="401835" y="2645418"/>
            <a:ext cx="8591163" cy="20374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119188" indent="-1111250" algn="l"/>
            <a:r>
              <a:rPr lang="en-IE" sz="1476" dirty="0"/>
              <a:t>Sources: 	</a:t>
            </a:r>
            <a:r>
              <a:rPr lang="en-IE" sz="1476" dirty="0">
                <a:hlinkClick r:id="rId2"/>
              </a:rPr>
              <a:t>https://dev.to/cassiozen/kotlin-for-js-devs-part-1-5bld</a:t>
            </a:r>
            <a:br>
              <a:rPr lang="en-IE" sz="1476" dirty="0"/>
            </a:br>
            <a:r>
              <a:rPr lang="en-IE" sz="1476" dirty="0">
                <a:hlinkClick r:id="rId3"/>
              </a:rPr>
              <a:t>https://dev.to/cassiozen/kotlin-for-js-devs-part-2-fam</a:t>
            </a:r>
            <a:br>
              <a:rPr lang="en-IE" sz="1476" dirty="0"/>
            </a:br>
            <a:endParaRPr lang="en-IE" sz="1476" dirty="0"/>
          </a:p>
          <a:p>
            <a:pPr marL="1119188" indent="-1111250" algn="l"/>
            <a:endParaRPr sz="147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12A63B-B287-4EBA-9101-C769DC4B1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1" y="122225"/>
            <a:ext cx="2022359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67806"/>
      </p:ext>
    </p:extLst>
  </p:cSld>
  <p:clrMapOvr>
    <a:masterClrMapping/>
  </p:clrMapOvr>
  <p:transition spd="med" advTm="833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EEA231-6D6B-5147-A9A7-1A48939EB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390E6-CC43-F74C-B33A-47F17A8612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17</a:t>
            </a:fld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AB67AF-015B-2846-8B7A-3031844DF159}"/>
              </a:ext>
            </a:extLst>
          </p:cNvPr>
          <p:cNvSpPr/>
          <p:nvPr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264B2-EA08-474E-B2ED-8D8132085C7C}"/>
              </a:ext>
            </a:extLst>
          </p:cNvPr>
          <p:cNvSpPr/>
          <p:nvPr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292E7EAF-2823-F14B-8986-270C66A8F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80"/>
            <a:ext cx="9144000" cy="483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1328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IE" dirty="0"/>
              <a:t>JavaScript to Kotlin</a:t>
            </a:r>
            <a:endParaRPr dirty="0"/>
          </a:p>
        </p:txBody>
      </p:sp>
      <p:sp>
        <p:nvSpPr>
          <p:cNvPr id="80" name="Shape 80"/>
          <p:cNvSpPr/>
          <p:nvPr/>
        </p:nvSpPr>
        <p:spPr>
          <a:xfrm>
            <a:off x="4117215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81" name="Shape 81"/>
          <p:cNvSpPr/>
          <p:nvPr/>
        </p:nvSpPr>
        <p:spPr>
          <a:xfrm>
            <a:off x="8186846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JS 2 K - Part 2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BFD4BB9-7B2B-7340-8612-DB62B52B0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803" y="145911"/>
            <a:ext cx="2265411" cy="2265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72CB71-28CA-D44F-89B7-6C4E6D6B4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34421"/>
            <a:ext cx="2082119" cy="208211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707AFB-C424-574F-91A6-98A29A502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09" y="195943"/>
            <a:ext cx="7195779" cy="4582535"/>
          </a:xfrm>
          <a:prstGeom prst="rect">
            <a:avLst/>
          </a:prstGeom>
        </p:spPr>
      </p:pic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6294664" y="76167"/>
            <a:ext cx="2400299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/>
            </a:pPr>
            <a:r>
              <a:rPr lang="en-IE" sz="3000" dirty="0"/>
              <a:t>Collections</a:t>
            </a:r>
            <a:endParaRPr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505861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2BFFD0-A3DF-C14C-96DE-3228AD8C8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94" y="298485"/>
            <a:ext cx="7264238" cy="4399954"/>
          </a:xfrm>
          <a:prstGeom prst="rect">
            <a:avLst/>
          </a:prstGeom>
        </p:spPr>
      </p:pic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6294664" y="76167"/>
            <a:ext cx="2400299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/>
            </a:pPr>
            <a:r>
              <a:rPr lang="en-IE" sz="3000" dirty="0"/>
              <a:t>Collections</a:t>
            </a:r>
            <a:endParaRPr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3728252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6294664" y="206791"/>
            <a:ext cx="2400299" cy="62033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/>
            </a:pPr>
            <a:r>
              <a:rPr lang="en-IE" sz="3000" dirty="0"/>
              <a:t>Objects</a:t>
            </a:r>
            <a:br>
              <a:rPr lang="en-IE" sz="3000" dirty="0"/>
            </a:br>
            <a:r>
              <a:rPr lang="en-IE" sz="2700" dirty="0"/>
              <a:t>(key-value maps)</a:t>
            </a:r>
            <a:endParaRPr sz="2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5</a:t>
            </a:fld>
            <a:endParaRPr lang="uk-UA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B3127C-09B3-C444-8E70-F386C4720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98" y="121381"/>
            <a:ext cx="5347200" cy="502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232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FCD586-F5A5-E54C-9972-71D7F8C1C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25" y="330288"/>
            <a:ext cx="7918739" cy="433072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6</a:t>
            </a:fld>
            <a:endParaRPr lang="uk-UA" dirty="0"/>
          </a:p>
        </p:txBody>
      </p:sp>
      <p:sp>
        <p:nvSpPr>
          <p:cNvPr id="9" name="Shape 85">
            <a:extLst>
              <a:ext uri="{FF2B5EF4-FFF2-40B4-BE49-F238E27FC236}">
                <a16:creationId xmlns:a16="http://schemas.microsoft.com/office/drawing/2014/main" id="{31146091-5377-FC4C-B4ED-10271ABF6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4900" y="10309"/>
            <a:ext cx="4070064" cy="62033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/>
            </a:pPr>
            <a:r>
              <a:rPr lang="en-IE" sz="3000" dirty="0"/>
              <a:t>Destructuring Assignment</a:t>
            </a:r>
            <a:endParaRPr sz="2700" dirty="0"/>
          </a:p>
        </p:txBody>
      </p:sp>
    </p:spTree>
    <p:extLst>
      <p:ext uri="{BB962C8B-B14F-4D97-AF65-F5344CB8AC3E}">
        <p14:creationId xmlns:p14="http://schemas.microsoft.com/office/powerpoint/2010/main" val="50867693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D79F4F-421A-D74C-8C17-AFB9D394B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10" y="94255"/>
            <a:ext cx="7063811" cy="4781657"/>
          </a:xfrm>
          <a:prstGeom prst="rect">
            <a:avLst/>
          </a:prstGeom>
        </p:spPr>
      </p:pic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4624900" y="10309"/>
            <a:ext cx="4070064" cy="62033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/>
            </a:pPr>
            <a:r>
              <a:rPr lang="en-IE" sz="3000" dirty="0"/>
              <a:t>Destructuring Assignment</a:t>
            </a:r>
            <a:endParaRPr sz="2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5088164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8CA74C-72A3-5B46-8019-52DC69999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95" y="245444"/>
            <a:ext cx="7659356" cy="4384178"/>
          </a:xfrm>
          <a:prstGeom prst="rect">
            <a:avLst/>
          </a:prstGeom>
        </p:spPr>
      </p:pic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4330177" y="10309"/>
            <a:ext cx="4070064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r">
              <a:defRPr sz="1800"/>
            </a:pPr>
            <a:r>
              <a:rPr lang="en-IE" sz="3000" dirty="0"/>
              <a:t>Classes</a:t>
            </a:r>
            <a:endParaRPr sz="2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6887993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DFD605-40D0-FB4C-836D-DBF485CDE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3" y="276058"/>
            <a:ext cx="8184573" cy="3487340"/>
          </a:xfrm>
          <a:prstGeom prst="rect">
            <a:avLst/>
          </a:prstGeom>
        </p:spPr>
      </p:pic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4330177" y="10309"/>
            <a:ext cx="4070064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r">
              <a:defRPr sz="1800"/>
            </a:pPr>
            <a:r>
              <a:rPr lang="en-IE" sz="3000" dirty="0"/>
              <a:t>Classes</a:t>
            </a:r>
            <a:endParaRPr sz="2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478427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15550</TotalTime>
  <Words>297</Words>
  <Application>Microsoft Macintosh PowerPoint</Application>
  <PresentationFormat>On-screen Show (16:9)</PresentationFormat>
  <Paragraphs>48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Avenir Roman</vt:lpstr>
      <vt:lpstr>Calibri</vt:lpstr>
      <vt:lpstr>Helvetica</vt:lpstr>
      <vt:lpstr>Helvetica Light</vt:lpstr>
      <vt:lpstr>Helvetica Neue</vt:lpstr>
      <vt:lpstr>Helvetica Neue Light</vt:lpstr>
      <vt:lpstr>Helvetica Neue UltraLight</vt:lpstr>
      <vt:lpstr>Wingdings</vt:lpstr>
      <vt:lpstr>White</vt:lpstr>
      <vt:lpstr>Mobile Application Development</vt:lpstr>
      <vt:lpstr>JS 2 K - Part 2</vt:lpstr>
      <vt:lpstr>Collections</vt:lpstr>
      <vt:lpstr>Collections</vt:lpstr>
      <vt:lpstr>Objects (key-value maps)</vt:lpstr>
      <vt:lpstr>Destructuring Assignment</vt:lpstr>
      <vt:lpstr>Destructuring Assignment</vt:lpstr>
      <vt:lpstr>Classes</vt:lpstr>
      <vt:lpstr>Classes</vt:lpstr>
      <vt:lpstr>Data Containers</vt:lpstr>
      <vt:lpstr>Nullability</vt:lpstr>
      <vt:lpstr>Nullability</vt:lpstr>
      <vt:lpstr>Safe Call Operator</vt:lpstr>
      <vt:lpstr>Elvis Operator</vt:lpstr>
      <vt:lpstr>Asynchronous Programming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David Drohan</dc:creator>
  <cp:lastModifiedBy>David Drohan</cp:lastModifiedBy>
  <cp:revision>25</cp:revision>
  <dcterms:created xsi:type="dcterms:W3CDTF">2019-01-29T16:40:14Z</dcterms:created>
  <dcterms:modified xsi:type="dcterms:W3CDTF">2019-09-22T11:13:57Z</dcterms:modified>
</cp:coreProperties>
</file>