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handoutMasterIdLst>
    <p:handoutMasterId r:id="rId23"/>
  </p:handoutMasterIdLst>
  <p:sldIdLst>
    <p:sldId id="256" r:id="rId2"/>
    <p:sldId id="257" r:id="rId3"/>
    <p:sldId id="258" r:id="rId4"/>
    <p:sldId id="393" r:id="rId5"/>
    <p:sldId id="329" r:id="rId6"/>
    <p:sldId id="378" r:id="rId7"/>
    <p:sldId id="386" r:id="rId8"/>
    <p:sldId id="387" r:id="rId9"/>
    <p:sldId id="388" r:id="rId10"/>
    <p:sldId id="389" r:id="rId11"/>
    <p:sldId id="390" r:id="rId12"/>
    <p:sldId id="391" r:id="rId13"/>
    <p:sldId id="392" r:id="rId14"/>
    <p:sldId id="326" r:id="rId15"/>
    <p:sldId id="289" r:id="rId16"/>
    <p:sldId id="290" r:id="rId17"/>
    <p:sldId id="291" r:id="rId18"/>
    <p:sldId id="292" r:id="rId19"/>
    <p:sldId id="281" r:id="rId20"/>
    <p:sldId id="298" r:id="rId21"/>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111"/>
    <a:srgbClr val="0E9647"/>
    <a:srgbClr val="EDEDED"/>
    <a:srgbClr val="194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1"/>
    <p:restoredTop sz="92668"/>
  </p:normalViewPr>
  <p:slideViewPr>
    <p:cSldViewPr snapToGrid="0" snapToObjects="1">
      <p:cViewPr varScale="1">
        <p:scale>
          <a:sx n="241" d="100"/>
          <a:sy n="241" d="100"/>
        </p:scale>
        <p:origin x="728" y="1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rohan" userId="bd111efc-3a90-4169-a791-cb26685365d4" providerId="ADAL" clId="{298654F3-4C72-3F4C-B236-71D9EF3981D7}"/>
    <pc:docChg chg="modSld">
      <pc:chgData name="David Drohan" userId="bd111efc-3a90-4169-a791-cb26685365d4" providerId="ADAL" clId="{298654F3-4C72-3F4C-B236-71D9EF3981D7}" dt="2019-07-11T08:25:44.884" v="1"/>
      <pc:docMkLst>
        <pc:docMk/>
      </pc:docMkLst>
      <pc:sldChg chg="addSp">
        <pc:chgData name="David Drohan" userId="bd111efc-3a90-4169-a791-cb26685365d4" providerId="ADAL" clId="{298654F3-4C72-3F4C-B236-71D9EF3981D7}" dt="2019-07-11T08:25:44.884" v="1"/>
        <pc:sldMkLst>
          <pc:docMk/>
          <pc:sldMk cId="96653232" sldId="289"/>
        </pc:sldMkLst>
        <pc:picChg chg="add">
          <ac:chgData name="David Drohan" userId="bd111efc-3a90-4169-a791-cb26685365d4" providerId="ADAL" clId="{298654F3-4C72-3F4C-B236-71D9EF3981D7}" dt="2019-07-11T08:25:44.884" v="1"/>
          <ac:picMkLst>
            <pc:docMk/>
            <pc:sldMk cId="96653232" sldId="289"/>
            <ac:picMk id="4" creationId="{6540D43E-57F5-AA4B-B544-BDE393826253}"/>
          </ac:picMkLst>
        </pc:picChg>
      </pc:sldChg>
      <pc:sldChg chg="addSp">
        <pc:chgData name="David Drohan" userId="bd111efc-3a90-4169-a791-cb26685365d4" providerId="ADAL" clId="{298654F3-4C72-3F4C-B236-71D9EF3981D7}" dt="2019-07-11T08:25:35.679" v="0"/>
        <pc:sldMkLst>
          <pc:docMk/>
          <pc:sldMk cId="2230917171" sldId="329"/>
        </pc:sldMkLst>
        <pc:picChg chg="add">
          <ac:chgData name="David Drohan" userId="bd111efc-3a90-4169-a791-cb26685365d4" providerId="ADAL" clId="{298654F3-4C72-3F4C-B236-71D9EF3981D7}" dt="2019-07-11T08:25:35.679" v="0"/>
          <ac:picMkLst>
            <pc:docMk/>
            <pc:sldMk cId="2230917171" sldId="329"/>
            <ac:picMk id="4" creationId="{0DD6BB6E-9F62-E64D-8751-AF88CB4CB6F7}"/>
          </ac:picMkLst>
        </pc:picChg>
      </pc:sldChg>
    </pc:docChg>
  </pc:docChgLst>
  <pc:docChgLst>
    <pc:chgData name="David Drohan" userId="bd111efc-3a90-4169-a791-cb26685365d4" providerId="ADAL" clId="{6FA4F489-1358-E346-B4EE-506A0D885A9C}"/>
    <pc:docChg chg="undo custSel modSld">
      <pc:chgData name="David Drohan" userId="bd111efc-3a90-4169-a791-cb26685365d4" providerId="ADAL" clId="{6FA4F489-1358-E346-B4EE-506A0D885A9C}" dt="2019-09-15T14:42:35.639" v="104" actId="14100"/>
      <pc:docMkLst>
        <pc:docMk/>
      </pc:docMkLst>
      <pc:sldChg chg="delSp">
        <pc:chgData name="David Drohan" userId="bd111efc-3a90-4169-a791-cb26685365d4" providerId="ADAL" clId="{6FA4F489-1358-E346-B4EE-506A0D885A9C}" dt="2019-09-15T14:33:12.480" v="0" actId="478"/>
        <pc:sldMkLst>
          <pc:docMk/>
          <pc:sldMk cId="0" sldId="257"/>
        </pc:sldMkLst>
        <pc:spChg chg="del">
          <ac:chgData name="David Drohan" userId="bd111efc-3a90-4169-a791-cb26685365d4" providerId="ADAL" clId="{6FA4F489-1358-E346-B4EE-506A0D885A9C}" dt="2019-09-15T14:33:12.480" v="0" actId="478"/>
          <ac:spMkLst>
            <pc:docMk/>
            <pc:sldMk cId="0" sldId="257"/>
            <ac:spMk id="79" creationId="{00000000-0000-0000-0000-000000000000}"/>
          </ac:spMkLst>
        </pc:spChg>
      </pc:sldChg>
      <pc:sldChg chg="modSp">
        <pc:chgData name="David Drohan" userId="bd111efc-3a90-4169-a791-cb26685365d4" providerId="ADAL" clId="{6FA4F489-1358-E346-B4EE-506A0D885A9C}" dt="2019-09-15T14:34:42.768" v="1" actId="404"/>
        <pc:sldMkLst>
          <pc:docMk/>
          <pc:sldMk cId="3358858315" sldId="281"/>
        </pc:sldMkLst>
        <pc:spChg chg="mod">
          <ac:chgData name="David Drohan" userId="bd111efc-3a90-4169-a791-cb26685365d4" providerId="ADAL" clId="{6FA4F489-1358-E346-B4EE-506A0D885A9C}" dt="2019-09-15T14:34:42.768" v="1" actId="404"/>
          <ac:spMkLst>
            <pc:docMk/>
            <pc:sldMk cId="3358858315" sldId="281"/>
            <ac:spMk id="161" creationId="{00000000-0000-0000-0000-000000000000}"/>
          </ac:spMkLst>
        </pc:spChg>
      </pc:sldChg>
      <pc:sldChg chg="modSp">
        <pc:chgData name="David Drohan" userId="bd111efc-3a90-4169-a791-cb26685365d4" providerId="ADAL" clId="{6FA4F489-1358-E346-B4EE-506A0D885A9C}" dt="2019-09-15T14:42:35.639" v="104" actId="14100"/>
        <pc:sldMkLst>
          <pc:docMk/>
          <pc:sldMk cId="3900556202" sldId="292"/>
        </pc:sldMkLst>
        <pc:spChg chg="mod">
          <ac:chgData name="David Drohan" userId="bd111efc-3a90-4169-a791-cb26685365d4" providerId="ADAL" clId="{6FA4F489-1358-E346-B4EE-506A0D885A9C}" dt="2019-09-15T14:35:37.699" v="100" actId="1036"/>
          <ac:spMkLst>
            <pc:docMk/>
            <pc:sldMk cId="3900556202" sldId="292"/>
            <ac:spMk id="8" creationId="{00000000-0000-0000-0000-000000000000}"/>
          </ac:spMkLst>
        </pc:spChg>
        <pc:graphicFrameChg chg="mod modGraphic">
          <ac:chgData name="David Drohan" userId="bd111efc-3a90-4169-a791-cb26685365d4" providerId="ADAL" clId="{6FA4F489-1358-E346-B4EE-506A0D885A9C}" dt="2019-09-15T14:42:35.639" v="104" actId="14100"/>
          <ac:graphicFrameMkLst>
            <pc:docMk/>
            <pc:sldMk cId="3900556202" sldId="292"/>
            <ac:graphicFrameMk id="7"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9/15/19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Roman"/>
        <a:ea typeface="Avenir Roman"/>
        <a:cs typeface="Avenir Roman"/>
        <a:sym typeface="Avenir Roman"/>
      </a:defRPr>
    </a:lvl1pPr>
    <a:lvl2pPr indent="143505" defTabSz="287012">
      <a:lnSpc>
        <a:spcPct val="125000"/>
      </a:lnSpc>
      <a:defRPr sz="1500">
        <a:latin typeface="Avenir Roman"/>
        <a:ea typeface="Avenir Roman"/>
        <a:cs typeface="Avenir Roman"/>
        <a:sym typeface="Avenir Roman"/>
      </a:defRPr>
    </a:lvl2pPr>
    <a:lvl3pPr indent="287012" defTabSz="287012">
      <a:lnSpc>
        <a:spcPct val="125000"/>
      </a:lnSpc>
      <a:defRPr sz="1500">
        <a:latin typeface="Avenir Roman"/>
        <a:ea typeface="Avenir Roman"/>
        <a:cs typeface="Avenir Roman"/>
        <a:sym typeface="Avenir Roman"/>
      </a:defRPr>
    </a:lvl3pPr>
    <a:lvl4pPr indent="430517" defTabSz="287012">
      <a:lnSpc>
        <a:spcPct val="125000"/>
      </a:lnSpc>
      <a:defRPr sz="1500">
        <a:latin typeface="Avenir Roman"/>
        <a:ea typeface="Avenir Roman"/>
        <a:cs typeface="Avenir Roman"/>
        <a:sym typeface="Avenir Roman"/>
      </a:defRPr>
    </a:lvl4pPr>
    <a:lvl5pPr indent="574022" defTabSz="287012">
      <a:lnSpc>
        <a:spcPct val="125000"/>
      </a:lnSpc>
      <a:defRPr sz="1500">
        <a:latin typeface="Avenir Roman"/>
        <a:ea typeface="Avenir Roman"/>
        <a:cs typeface="Avenir Roman"/>
        <a:sym typeface="Avenir Roman"/>
      </a:defRPr>
    </a:lvl5pPr>
    <a:lvl6pPr indent="717528" defTabSz="287012">
      <a:lnSpc>
        <a:spcPct val="125000"/>
      </a:lnSpc>
      <a:defRPr sz="1500">
        <a:latin typeface="Avenir Roman"/>
        <a:ea typeface="Avenir Roman"/>
        <a:cs typeface="Avenir Roman"/>
        <a:sym typeface="Avenir Roman"/>
      </a:defRPr>
    </a:lvl6pPr>
    <a:lvl7pPr indent="861034" defTabSz="287012">
      <a:lnSpc>
        <a:spcPct val="125000"/>
      </a:lnSpc>
      <a:defRPr sz="1500">
        <a:latin typeface="Avenir Roman"/>
        <a:ea typeface="Avenir Roman"/>
        <a:cs typeface="Avenir Roman"/>
        <a:sym typeface="Avenir Roman"/>
      </a:defRPr>
    </a:lvl7pPr>
    <a:lvl8pPr indent="1004539" defTabSz="287012">
      <a:lnSpc>
        <a:spcPct val="125000"/>
      </a:lnSpc>
      <a:defRPr sz="1500">
        <a:latin typeface="Avenir Roman"/>
        <a:ea typeface="Avenir Roman"/>
        <a:cs typeface="Avenir Roman"/>
        <a:sym typeface="Avenir Roman"/>
      </a:defRPr>
    </a:lvl8pPr>
    <a:lvl9pPr indent="1148045" defTabSz="287012">
      <a:lnSpc>
        <a:spcPct val="125000"/>
      </a:lnSpc>
      <a:defRPr sz="15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2766843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84082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473694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257789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89752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If we revisit Option 1 again and look at what we did, using a standard if/else expression</a:t>
            </a:r>
          </a:p>
        </p:txBody>
      </p:sp>
    </p:spTree>
    <p:extLst>
      <p:ext uri="{BB962C8B-B14F-4D97-AF65-F5344CB8AC3E}">
        <p14:creationId xmlns:p14="http://schemas.microsoft.com/office/powerpoint/2010/main" val="16648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61496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wit.ie" TargetMode="External"/><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33" name="Shape 33"/>
          <p:cNvSpPr/>
          <p:nvPr/>
        </p:nvSpPr>
        <p:spPr>
          <a:xfrm flipV="1">
            <a:off x="638641" y="2302808"/>
            <a:ext cx="7889578" cy="1"/>
          </a:xfrm>
          <a:prstGeom prst="line">
            <a:avLst/>
          </a:prstGeom>
          <a:ln w="3175">
            <a:solidFill>
              <a:srgbClr val="919191"/>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34" name="Shape 34"/>
          <p:cNvSpPr/>
          <p:nvPr/>
        </p:nvSpPr>
        <p:spPr>
          <a:xfrm>
            <a:off x="960162" y="2437733"/>
            <a:ext cx="1397819" cy="68326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Produced</a:t>
            </a:r>
          </a:p>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by</a:t>
            </a:r>
          </a:p>
        </p:txBody>
      </p:sp>
      <p:grpSp>
        <p:nvGrpSpPr>
          <p:cNvPr id="38" name="Group 38"/>
          <p:cNvGrpSpPr/>
          <p:nvPr/>
        </p:nvGrpSpPr>
        <p:grpSpPr>
          <a:xfrm>
            <a:off x="2606508" y="3489276"/>
            <a:ext cx="3241478" cy="557188"/>
            <a:chOff x="0" y="0"/>
            <a:chExt cx="4610101" cy="1056592"/>
          </a:xfrm>
        </p:grpSpPr>
        <p:sp>
          <p:nvSpPr>
            <p:cNvPr id="35" name="Shape 35"/>
            <p:cNvSpPr/>
            <p:nvPr/>
          </p:nvSpPr>
          <p:spPr>
            <a:xfrm>
              <a:off x="0" y="0"/>
              <a:ext cx="4610101" cy="7350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l">
                <a:lnSpc>
                  <a:spcPct val="120000"/>
                </a:lnSpc>
                <a:defRPr sz="1800"/>
              </a:pPr>
              <a:r>
                <a:rPr sz="975">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sz="975">
                  <a:solidFill>
                    <a:srgbClr val="133455"/>
                  </a:solidFill>
                  <a:latin typeface="Helvetica Neue"/>
                  <a:ea typeface="Helvetica Neue"/>
                  <a:cs typeface="Helvetica Neue"/>
                  <a:sym typeface="Helvetica Neue"/>
                </a:rPr>
                <a:t>Waterford Institute of Technology</a:t>
              </a:r>
            </a:p>
          </p:txBody>
        </p:sp>
        <p:sp>
          <p:nvSpPr>
            <p:cNvPr id="36" name="Shape 36"/>
            <p:cNvSpPr/>
            <p:nvPr/>
          </p:nvSpPr>
          <p:spPr>
            <a:xfrm>
              <a:off x="0" y="754707"/>
              <a:ext cx="1361922" cy="30188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a:defRPr sz="1200">
                  <a:solidFill>
                    <a:srgbClr val="006699"/>
                  </a:solidFill>
                  <a:uFill>
                    <a:solidFill>
                      <a:srgbClr val="006699"/>
                    </a:solidFill>
                  </a:uFill>
                  <a:latin typeface="Helvetica Neue"/>
                  <a:ea typeface="Helvetica Neue"/>
                  <a:cs typeface="Helvetica Neue"/>
                  <a:sym typeface="Helvetica Neue"/>
                  <a:hlinkClick r:id="rId2"/>
                </a:defRPr>
              </a:lvl1pPr>
            </a:lstStyle>
            <a:p>
              <a:pPr lvl="0">
                <a:defRPr sz="1800">
                  <a:solidFill>
                    <a:srgbClr val="000000"/>
                  </a:solidFill>
                  <a:uFillTx/>
                </a:defRPr>
              </a:pPr>
              <a:r>
                <a:rPr sz="750">
                  <a:solidFill>
                    <a:srgbClr val="006699"/>
                  </a:solidFill>
                  <a:uFill>
                    <a:solidFill>
                      <a:srgbClr val="006699"/>
                    </a:solidFill>
                  </a:uFill>
                  <a:hlinkClick r:id="rId2"/>
                </a:rPr>
                <a:t>http://www.wit.ie</a:t>
              </a:r>
            </a:p>
          </p:txBody>
        </p:sp>
      </p:grpSp>
      <p:sp>
        <p:nvSpPr>
          <p:cNvPr id="39" name="Shape 39"/>
          <p:cNvSpPr>
            <a:spLocks noGrp="1"/>
          </p:cNvSpPr>
          <p:nvPr>
            <p:ph type="title"/>
          </p:nvPr>
        </p:nvSpPr>
        <p:spPr>
          <a:xfrm>
            <a:off x="625078" y="1249041"/>
            <a:ext cx="7893844" cy="542479"/>
          </a:xfrm>
          <a:prstGeom prst="rect">
            <a:avLst/>
          </a:prstGeom>
        </p:spPr>
        <p:txBody>
          <a:bodyPr lIns="0" tIns="0" rIns="0" bIns="0" anchor="ctr"/>
          <a:lstStyle>
            <a:lvl1pPr defTabSz="366688">
              <a:defRPr>
                <a:latin typeface="Helvetica Neue"/>
                <a:ea typeface="Helvetica Neue"/>
                <a:cs typeface="Helvetica Neue"/>
                <a:sym typeface="Helvetica Neue"/>
              </a:defRPr>
            </a:lvl1pPr>
          </a:lstStyle>
          <a:p>
            <a:pPr lvl="0">
              <a:defRPr sz="1800"/>
            </a:pPr>
            <a:r>
              <a:rPr sz="2775"/>
              <a:t>Title Text</a:t>
            </a:r>
          </a:p>
        </p:txBody>
      </p:sp>
      <p:sp>
        <p:nvSpPr>
          <p:cNvPr id="40" name="Shape 40"/>
          <p:cNvSpPr>
            <a:spLocks noGrp="1"/>
          </p:cNvSpPr>
          <p:nvPr>
            <p:ph type="body" idx="1"/>
          </p:nvPr>
        </p:nvSpPr>
        <p:spPr>
          <a:xfrm>
            <a:off x="2620863" y="2498081"/>
            <a:ext cx="4063008" cy="1044773"/>
          </a:xfrm>
          <a:prstGeom prst="rect">
            <a:avLst/>
          </a:prstGeom>
        </p:spPr>
        <p:txBody>
          <a:bodyPr lIns="0" tIns="0" rIns="0" bIns="0"/>
          <a:lstStyle>
            <a:lvl1pPr marL="0" indent="0" defTabSz="366688">
              <a:lnSpc>
                <a:spcPct val="120000"/>
              </a:lnSpc>
              <a:spcBef>
                <a:spcPts val="0"/>
              </a:spcBef>
              <a:buClrTx/>
              <a:buSzTx/>
              <a:buFontTx/>
              <a:buNone/>
              <a:defRPr sz="1125">
                <a:latin typeface="Helvetica Neue"/>
                <a:ea typeface="Helvetica Neue"/>
                <a:cs typeface="Helvetica Neue"/>
                <a:sym typeface="Helvetica Neue"/>
              </a:defRPr>
            </a:lvl1pPr>
            <a:lvl2pPr marL="0" indent="0" defTabSz="366688">
              <a:lnSpc>
                <a:spcPct val="120000"/>
              </a:lnSpc>
              <a:spcBef>
                <a:spcPts val="0"/>
              </a:spcBef>
              <a:buClrTx/>
              <a:buSzTx/>
              <a:buFontTx/>
              <a:buNone/>
              <a:defRPr sz="1125">
                <a:latin typeface="Helvetica Neue"/>
                <a:ea typeface="Helvetica Neue"/>
                <a:cs typeface="Helvetica Neue"/>
                <a:sym typeface="Helvetica Neue"/>
              </a:defRPr>
            </a:lvl2pPr>
            <a:lvl3pPr marL="0" indent="0" defTabSz="366688">
              <a:lnSpc>
                <a:spcPct val="120000"/>
              </a:lnSpc>
              <a:spcBef>
                <a:spcPts val="0"/>
              </a:spcBef>
              <a:buClrTx/>
              <a:buSzTx/>
              <a:buFontTx/>
              <a:buNone/>
              <a:defRPr sz="1125">
                <a:latin typeface="Helvetica Neue"/>
                <a:ea typeface="Helvetica Neue"/>
                <a:cs typeface="Helvetica Neue"/>
                <a:sym typeface="Helvetica Neue"/>
              </a:defRPr>
            </a:lvl3pPr>
            <a:lvl4pPr marL="0" indent="0" defTabSz="366688">
              <a:lnSpc>
                <a:spcPct val="120000"/>
              </a:lnSpc>
              <a:spcBef>
                <a:spcPts val="0"/>
              </a:spcBef>
              <a:buClrTx/>
              <a:buSzTx/>
              <a:buFontTx/>
              <a:buNone/>
              <a:defRPr sz="1125">
                <a:latin typeface="Helvetica Neue"/>
                <a:ea typeface="Helvetica Neue"/>
                <a:cs typeface="Helvetica Neue"/>
                <a:sym typeface="Helvetica Neue"/>
              </a:defRPr>
            </a:lvl4pPr>
            <a:lvl5pPr marL="0" indent="0" defTabSz="366688">
              <a:lnSpc>
                <a:spcPct val="120000"/>
              </a:lnSpc>
              <a:spcBef>
                <a:spcPts val="0"/>
              </a:spcBef>
              <a:buClrTx/>
              <a:buSzTx/>
              <a:buFontTx/>
              <a:buNone/>
              <a:defRPr sz="1125">
                <a:latin typeface="Helvetica Neue"/>
                <a:ea typeface="Helvetica Neue"/>
                <a:cs typeface="Helvetica Neue"/>
                <a:sym typeface="Helvetica Neue"/>
              </a:defRPr>
            </a:lvl5pPr>
          </a:lstStyle>
          <a:p>
            <a:pPr lvl="0"/>
            <a:r>
              <a:t>Body Level One</a:t>
            </a:r>
          </a:p>
          <a:p>
            <a:pPr lvl="1"/>
            <a:r>
              <a:t>Body Level Two</a:t>
            </a:r>
          </a:p>
          <a:p>
            <a:pPr lvl="2"/>
            <a:r>
              <a:t>Body Level Three</a:t>
            </a:r>
          </a:p>
          <a:p>
            <a:pPr lvl="3"/>
            <a:r>
              <a:t>Body Level Four</a:t>
            </a:r>
          </a:p>
          <a:p>
            <a:pPr lvl="4"/>
            <a:r>
              <a:t>Body Level Five</a:t>
            </a:r>
          </a:p>
        </p:txBody>
      </p:sp>
      <p:pic>
        <p:nvPicPr>
          <p:cNvPr id="11" name="Picture 3">
            <a:extLst>
              <a:ext uri="{FF2B5EF4-FFF2-40B4-BE49-F238E27FC236}">
                <a16:creationId xmlns:a16="http://schemas.microsoft.com/office/drawing/2014/main" id="{42F35009-F845-1B4A-861B-AA2F12F000D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078" y="4332786"/>
            <a:ext cx="3250575"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close up of a toy&#13;&#10;&#13;&#10;Description automatically generated">
            <a:extLst>
              <a:ext uri="{FF2B5EF4-FFF2-40B4-BE49-F238E27FC236}">
                <a16:creationId xmlns:a16="http://schemas.microsoft.com/office/drawing/2014/main" id="{86E5BA18-895F-6845-8431-5E9D0FB6082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9971" y="4300772"/>
            <a:ext cx="628034" cy="772482"/>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44" name="Shape 44"/>
          <p:cNvSpPr/>
          <p:nvPr/>
        </p:nvSpPr>
        <p:spPr>
          <a:xfrm>
            <a:off x="401836" y="2504778"/>
            <a:ext cx="8344755" cy="68"/>
          </a:xfrm>
          <a:prstGeom prst="rect">
            <a:avLst/>
          </a:prstGeom>
          <a:ln w="3175">
            <a:solidFill>
              <a:srgbClr val="9A9A9A"/>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45" name="Shape 45"/>
          <p:cNvSpPr>
            <a:spLocks noGrp="1"/>
          </p:cNvSpPr>
          <p:nvPr>
            <p:ph type="title"/>
          </p:nvPr>
        </p:nvSpPr>
        <p:spPr>
          <a:xfrm>
            <a:off x="401836" y="696516"/>
            <a:ext cx="8340328" cy="1674317"/>
          </a:xfrm>
          <a:prstGeom prst="rect">
            <a:avLst/>
          </a:prstGeom>
        </p:spPr>
        <p:txBody>
          <a:bodyPr lIns="0" tIns="0" rIns="0" bIns="0">
            <a:normAutofit/>
          </a:bodyPr>
          <a:lstStyle>
            <a:lvl1pPr defTabSz="366688">
              <a:defRPr sz="2400"/>
            </a:lvl1pPr>
          </a:lstStyle>
          <a:p>
            <a:pPr lvl="0">
              <a:defRPr sz="1800"/>
            </a:pPr>
            <a:r>
              <a:rPr sz="2400"/>
              <a:t>Title Text</a:t>
            </a:r>
          </a:p>
        </p:txBody>
      </p:sp>
      <p:sp>
        <p:nvSpPr>
          <p:cNvPr id="46" name="Shape 46"/>
          <p:cNvSpPr>
            <a:spLocks noGrp="1"/>
          </p:cNvSpPr>
          <p:nvPr>
            <p:ph type="body" idx="1"/>
          </p:nvPr>
        </p:nvSpPr>
        <p:spPr>
          <a:xfrm>
            <a:off x="401836" y="2645421"/>
            <a:ext cx="8340328" cy="535781"/>
          </a:xfrm>
          <a:prstGeom prst="rect">
            <a:avLst/>
          </a:prstGeom>
        </p:spPr>
        <p:txBody>
          <a:bodyPr lIns="0" tIns="0" rIns="0" bIns="0">
            <a:normAutofit/>
          </a:bodyPr>
          <a:lstStyle>
            <a:lvl1pPr marL="0" indent="0" defTabSz="366688">
              <a:spcBef>
                <a:spcPts val="0"/>
              </a:spcBef>
              <a:buClrTx/>
              <a:buSzTx/>
              <a:buFontTx/>
              <a:buNone/>
              <a:defRPr sz="1500">
                <a:solidFill>
                  <a:srgbClr val="747474"/>
                </a:solidFill>
                <a:latin typeface="Helvetica Neue"/>
                <a:ea typeface="Helvetica Neue"/>
                <a:cs typeface="Helvetica Neue"/>
                <a:sym typeface="Helvetica Neue"/>
              </a:defRPr>
            </a:lvl1pPr>
            <a:lvl2pPr marL="0" indent="143486" defTabSz="366688">
              <a:spcBef>
                <a:spcPts val="0"/>
              </a:spcBef>
              <a:buClrTx/>
              <a:buSzTx/>
              <a:buFontTx/>
              <a:buNone/>
              <a:defRPr sz="1500">
                <a:solidFill>
                  <a:srgbClr val="747474"/>
                </a:solidFill>
                <a:latin typeface="Helvetica Neue"/>
                <a:ea typeface="Helvetica Neue"/>
                <a:cs typeface="Helvetica Neue"/>
                <a:sym typeface="Helvetica Neue"/>
              </a:defRPr>
            </a:lvl2pPr>
            <a:lvl3pPr marL="0" indent="286973" defTabSz="366688">
              <a:spcBef>
                <a:spcPts val="0"/>
              </a:spcBef>
              <a:buClrTx/>
              <a:buSzTx/>
              <a:buFontTx/>
              <a:buNone/>
              <a:defRPr sz="1500">
                <a:solidFill>
                  <a:srgbClr val="747474"/>
                </a:solidFill>
                <a:latin typeface="Helvetica Neue"/>
                <a:ea typeface="Helvetica Neue"/>
                <a:cs typeface="Helvetica Neue"/>
                <a:sym typeface="Helvetica Neue"/>
              </a:defRPr>
            </a:lvl3pPr>
            <a:lvl4pPr marL="0" indent="430460" defTabSz="366688">
              <a:spcBef>
                <a:spcPts val="0"/>
              </a:spcBef>
              <a:buClrTx/>
              <a:buSzTx/>
              <a:buFontTx/>
              <a:buNone/>
              <a:defRPr sz="1500">
                <a:solidFill>
                  <a:srgbClr val="747474"/>
                </a:solidFill>
                <a:latin typeface="Helvetica Neue"/>
                <a:ea typeface="Helvetica Neue"/>
                <a:cs typeface="Helvetica Neue"/>
                <a:sym typeface="Helvetica Neue"/>
              </a:defRPr>
            </a:lvl4pPr>
            <a:lvl5pPr marL="0" indent="573946" defTabSz="366688">
              <a:spcBef>
                <a:spcPts val="0"/>
              </a:spcBef>
              <a:buClrTx/>
              <a:buSzTx/>
              <a:buFontTx/>
              <a:buNone/>
              <a:defRPr sz="1500">
                <a:solidFill>
                  <a:srgbClr val="747474"/>
                </a:solidFill>
                <a:latin typeface="Helvetica Neue"/>
                <a:ea typeface="Helvetica Neue"/>
                <a:cs typeface="Helvetica Neue"/>
                <a:sym typeface="Helvetica Neue"/>
              </a:defRPr>
            </a:lvl5pPr>
          </a:lstStyle>
          <a:p>
            <a:pPr lvl="0">
              <a:defRPr sz="1800">
                <a:solidFill>
                  <a:srgbClr val="000000"/>
                </a:solidFill>
              </a:defRPr>
            </a:pPr>
            <a:r>
              <a:rPr sz="1500">
                <a:solidFill>
                  <a:srgbClr val="747474"/>
                </a:solidFill>
              </a:rPr>
              <a:t>Body Level One</a:t>
            </a:r>
          </a:p>
          <a:p>
            <a:pPr lvl="1">
              <a:defRPr sz="1800">
                <a:solidFill>
                  <a:srgbClr val="000000"/>
                </a:solidFill>
              </a:defRPr>
            </a:pPr>
            <a:r>
              <a:rPr sz="1500">
                <a:solidFill>
                  <a:srgbClr val="747474"/>
                </a:solidFill>
              </a:rPr>
              <a:t>Body Level Two</a:t>
            </a:r>
          </a:p>
          <a:p>
            <a:pPr lvl="2">
              <a:defRPr sz="1800">
                <a:solidFill>
                  <a:srgbClr val="000000"/>
                </a:solidFill>
              </a:defRPr>
            </a:pPr>
            <a:r>
              <a:rPr sz="1500">
                <a:solidFill>
                  <a:srgbClr val="747474"/>
                </a:solidFill>
              </a:rPr>
              <a:t>Body Level Three</a:t>
            </a:r>
          </a:p>
          <a:p>
            <a:pPr lvl="3">
              <a:defRPr sz="1800">
                <a:solidFill>
                  <a:srgbClr val="000000"/>
                </a:solidFill>
              </a:defRPr>
            </a:pPr>
            <a:r>
              <a:rPr sz="1500">
                <a:solidFill>
                  <a:srgbClr val="747474"/>
                </a:solidFill>
              </a:rPr>
              <a:t>Body Level Four</a:t>
            </a:r>
          </a:p>
          <a:p>
            <a:pPr lvl="4">
              <a:defRPr sz="1800">
                <a:solidFill>
                  <a:srgbClr val="000000"/>
                </a:solidFill>
              </a:defRPr>
            </a:pPr>
            <a:r>
              <a:rPr sz="1500">
                <a:solidFill>
                  <a:srgbClr val="747474"/>
                </a:solidFill>
              </a:rPr>
              <a:t>Body Level Five</a:t>
            </a:r>
          </a:p>
        </p:txBody>
      </p:sp>
      <p:sp>
        <p:nvSpPr>
          <p:cNvPr id="5" name="Rectangle 4"/>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2775"/>
              <a:t>Title Text</a:t>
            </a:r>
          </a:p>
        </p:txBody>
      </p:sp>
      <p:sp>
        <p:nvSpPr>
          <p:cNvPr id="49" name="Shape 49"/>
          <p:cNvSpPr>
            <a:spLocks noGrp="1"/>
          </p:cNvSpPr>
          <p:nvPr>
            <p:ph type="body" idx="1"/>
          </p:nvPr>
        </p:nvSpPr>
        <p:spPr>
          <a:prstGeom prst="rect">
            <a:avLst/>
          </a:prstGeom>
        </p:spPr>
        <p:txBody>
          <a:body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50" name="Shape 50"/>
          <p:cNvSpPr>
            <a:spLocks noGrp="1"/>
          </p:cNvSpPr>
          <p:nvPr>
            <p:ph type="sldNum" sz="quarter" idx="2"/>
          </p:nvPr>
        </p:nvSpPr>
        <p:spPr>
          <a:xfrm>
            <a:off x="6553201" y="4875912"/>
            <a:ext cx="1905000" cy="283023"/>
          </a:xfrm>
          <a:prstGeom prst="rect">
            <a:avLst/>
          </a:prstGeom>
        </p:spPr>
        <p:txBody>
          <a:bodyPr/>
          <a:lstStyle/>
          <a:p>
            <a:pPr lvl="0"/>
            <a:fld id="{86CB4B4D-7CA3-9044-876B-883B54F8677D}" type="slidenum">
              <a:t>‹#›</a:t>
            </a:fld>
            <a:endParaRPr dirty="0"/>
          </a:p>
        </p:txBody>
      </p:sp>
      <p:sp>
        <p:nvSpPr>
          <p:cNvPr id="5" name="Rectangle 66"/>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Introduction to Kotlin</a:t>
            </a:r>
            <a:endParaRPr lang="en-IE"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a:spLocks noGrp="1"/>
          </p:cNvSpPr>
          <p:nvPr>
            <p:ph type="title"/>
          </p:nvPr>
        </p:nvSpPr>
        <p:spPr>
          <a:prstGeom prst="rect">
            <a:avLst/>
          </a:prstGeom>
        </p:spPr>
        <p:txBody>
          <a:bodyPr/>
          <a:lstStyle/>
          <a:p>
            <a:r>
              <a:t>Title Text</a:t>
            </a:r>
          </a:p>
        </p:txBody>
      </p:sp>
      <p:sp>
        <p:nvSpPr>
          <p:cNvPr id="53" name="Slide Number"/>
          <p:cNvSpPr>
            <a:spLocks noGrp="1"/>
          </p:cNvSpPr>
          <p:nvPr>
            <p:ph type="sldNum" sz="quarter" idx="2"/>
          </p:nvPr>
        </p:nvSpPr>
        <p:spPr>
          <a:xfrm>
            <a:off x="6553201" y="4870113"/>
            <a:ext cx="1905000" cy="283023"/>
          </a:xfrm>
          <a:prstGeom prst="rect">
            <a:avLst/>
          </a:prstGeom>
        </p:spPr>
        <p:txBody>
          <a:bodyPr/>
          <a:lstStyle/>
          <a:p>
            <a:fld id="{86CB4B4D-7CA3-9044-876B-883B54F8677D}" type="slidenum">
              <a:t>‹#›</a:t>
            </a:fld>
            <a:endParaRPr/>
          </a:p>
        </p:txBody>
      </p:sp>
      <p:sp>
        <p:nvSpPr>
          <p:cNvPr id="5" name="Rectangle 66">
            <a:extLst>
              <a:ext uri="{FF2B5EF4-FFF2-40B4-BE49-F238E27FC236}">
                <a16:creationId xmlns:a16="http://schemas.microsoft.com/office/drawing/2014/main" id="{67FB3017-B14F-264D-BF07-F21A86A4E37A}"/>
              </a:ext>
            </a:extLst>
          </p:cNvPr>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Introduction to Kotlin</a:t>
            </a:r>
            <a:endParaRPr lang="en-IE" dirty="0"/>
          </a:p>
        </p:txBody>
      </p:sp>
    </p:spTree>
    <p:extLst>
      <p:ext uri="{BB962C8B-B14F-4D97-AF65-F5344CB8AC3E}">
        <p14:creationId xmlns:p14="http://schemas.microsoft.com/office/powerpoint/2010/main" val="382768917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nchor="b"/>
          <a:lstStyle/>
          <a:p>
            <a:pPr lvl="0">
              <a:defRPr sz="1800"/>
            </a:pPr>
            <a:r>
              <a:rPr sz="2775"/>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47061"/>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dirty="0"/>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a:p>
        </p:txBody>
      </p:sp>
      <p:sp>
        <p:nvSpPr>
          <p:cNvPr id="10" name="Rectangle 66"/>
          <p:cNvSpPr>
            <a:spLocks noGrp="1" noChangeArrowheads="1"/>
          </p:cNvSpPr>
          <p:nvPr>
            <p:ph type="ftr" sz="quarter" idx="3"/>
          </p:nvPr>
        </p:nvSpPr>
        <p:spPr bwMode="auto">
          <a:xfrm>
            <a:off x="3214688" y="4888982"/>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a:t>Introduction to Kotlin</a:t>
            </a:r>
            <a:endParaRPr lang="en-IE" dirty="0"/>
          </a:p>
        </p:txBody>
      </p:sp>
      <p:pic>
        <p:nvPicPr>
          <p:cNvPr id="12" name="Picture 11">
            <a:extLst>
              <a:ext uri="{FF2B5EF4-FFF2-40B4-BE49-F238E27FC236}">
                <a16:creationId xmlns:a16="http://schemas.microsoft.com/office/drawing/2014/main" id="{243B9B00-B977-E94D-8CAA-76ABE98D04E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525435" y="12527"/>
            <a:ext cx="618564" cy="70466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p:transition spd="med"/>
  <p:hf hdr="0" dt="0"/>
  <p:txStyles>
    <p:title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rgbClr val="008000"/>
        </a:buClr>
        <a:buSzPct val="100000"/>
        <a:buFont typeface="Wingdings"/>
        <a:buChar char="❑"/>
        <a:defRPr sz="2400">
          <a:latin typeface="Helvetica Neue Light"/>
          <a:ea typeface="Helvetica Neue Light"/>
          <a:cs typeface="Helvetica Neue Light"/>
          <a:sym typeface="Helvetica Neue Light"/>
        </a:defRPr>
      </a:lvl1pPr>
      <a:lvl2pPr marL="570956" indent="-283984">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2pPr>
      <a:lvl3pPr marL="846570" indent="-272624">
        <a:spcBef>
          <a:spcPts val="377"/>
        </a:spcBef>
        <a:buClr>
          <a:srgbClr val="008000"/>
        </a:buClr>
        <a:buSzPct val="95000"/>
        <a:buFont typeface="Wingdings"/>
        <a:buChar char="⬥"/>
        <a:defRPr sz="2400">
          <a:latin typeface="Helvetica Neue Light"/>
          <a:ea typeface="Helvetica Neue Light"/>
          <a:cs typeface="Helvetica Neue Light"/>
          <a:sym typeface="Helvetica Neue Light"/>
        </a:defRPr>
      </a:lvl3pPr>
      <a:lvl4pPr marL="1163835" indent="-302916">
        <a:spcBef>
          <a:spcPts val="377"/>
        </a:spcBef>
        <a:buClr>
          <a:srgbClr val="008000"/>
        </a:buClr>
        <a:buSzPct val="65000"/>
        <a:buFont typeface="Wingdings"/>
        <a:buChar char="■"/>
        <a:defRPr sz="2400">
          <a:latin typeface="Helvetica Neue Light"/>
          <a:ea typeface="Helvetica Neue Light"/>
          <a:cs typeface="Helvetica Neue Light"/>
          <a:sym typeface="Helvetica Neue Light"/>
        </a:defRPr>
      </a:lvl4pPr>
      <a:lvl5pPr marL="1450808" indent="-302916">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drohan@wit.ie" TargetMode="External"/><Relationship Id="rId2" Type="http://schemas.openxmlformats.org/officeDocument/2006/relationships/hyperlink" Target="mailto:ddrohan@wit.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kotlinlang.org/docs/reference/kotlin-doc.htm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napperley/kotlin-tutorial-5-basic-collections-3f114996692b" TargetMode="External"/><Relationship Id="rId2" Type="http://schemas.openxmlformats.org/officeDocument/2006/relationships/hyperlink" Target="http://kotlinlang.org/docs/reference/basic-syntax.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626106" y="1645425"/>
            <a:ext cx="7891789" cy="542479"/>
          </a:xfrm>
          <a:prstGeom prst="rect">
            <a:avLst/>
          </a:prstGeom>
        </p:spPr>
        <p:txBody>
          <a:bodyPr/>
          <a:lstStyle>
            <a:lvl1pPr defTabSz="830862">
              <a:defRPr sz="3800">
                <a:latin typeface="Helvetica Neue Light"/>
                <a:ea typeface="Helvetica Neue Light"/>
                <a:cs typeface="Helvetica Neue Light"/>
                <a:sym typeface="Helvetica Neue Light"/>
              </a:defRPr>
            </a:lvl1pPr>
          </a:lstStyle>
          <a:p>
            <a:pPr lvl="0">
              <a:defRPr sz="1800"/>
            </a:pPr>
            <a:r>
              <a:rPr lang="ga-IE" sz="2400" dirty="0"/>
              <a:t>Mobile Application </a:t>
            </a:r>
            <a:r>
              <a:rPr sz="2400" dirty="0"/>
              <a:t>Development</a:t>
            </a:r>
          </a:p>
        </p:txBody>
      </p:sp>
      <p:sp>
        <p:nvSpPr>
          <p:cNvPr id="76" name="Shape 76"/>
          <p:cNvSpPr>
            <a:spLocks noGrp="1"/>
          </p:cNvSpPr>
          <p:nvPr>
            <p:ph type="body" idx="1"/>
          </p:nvPr>
        </p:nvSpPr>
        <p:spPr>
          <a:xfrm>
            <a:off x="2621372" y="2531567"/>
            <a:ext cx="4061950" cy="1044773"/>
          </a:xfrm>
          <a:prstGeom prst="rect">
            <a:avLst/>
          </a:prstGeom>
        </p:spPr>
        <p:txBody>
          <a:bodyPr/>
          <a:lstStyle/>
          <a:p>
            <a:pPr defTabSz="521511"/>
            <a:r>
              <a:rPr dirty="0"/>
              <a:t>David Drohan (</a:t>
            </a:r>
            <a:r>
              <a:rPr dirty="0">
                <a:solidFill>
                  <a:srgbClr val="006699"/>
                </a:solidFill>
                <a:uFill>
                  <a:solidFill>
                    <a:srgbClr val="006699"/>
                  </a:solidFill>
                </a:uFill>
                <a:hlinkClick r:id="rId2"/>
              </a:rPr>
              <a:t>ddrohan@wit.ie</a:t>
            </a:r>
            <a:r>
              <a:rPr dirty="0"/>
              <a:t>)</a:t>
            </a:r>
            <a:endParaRPr lang="en-IE" dirty="0"/>
          </a:p>
          <a:p>
            <a:pPr defTabSz="521511"/>
            <a:r>
              <a:rPr lang="en-IE" dirty="0" err="1"/>
              <a:t>Dr.</a:t>
            </a:r>
            <a:r>
              <a:rPr lang="en-IE" dirty="0"/>
              <a:t> Siobhan Drohan (</a:t>
            </a:r>
            <a:r>
              <a:rPr lang="en-IE" dirty="0">
                <a:hlinkClick r:id="rId3"/>
              </a:rPr>
              <a:t>sdrohan@wit.ie</a:t>
            </a:r>
            <a:r>
              <a:rPr lang="en-IE" dirty="0"/>
              <a:t>) </a:t>
            </a:r>
            <a:endParaRPr dirty="0"/>
          </a:p>
          <a:p>
            <a:pPr defTabSz="521511"/>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dirty="0"/>
              <a:t>Null Safety – a nullable reference</a:t>
            </a:r>
          </a:p>
        </p:txBody>
      </p:sp>
      <p:sp>
        <p:nvSpPr>
          <p:cNvPr id="6" name="Rectangle 5">
            <a:extLst>
              <a:ext uri="{FF2B5EF4-FFF2-40B4-BE49-F238E27FC236}">
                <a16:creationId xmlns:a16="http://schemas.microsoft.com/office/drawing/2014/main" id="{6FBC2518-3312-46F5-919B-F631027EBAF6}"/>
              </a:ext>
            </a:extLst>
          </p:cNvPr>
          <p:cNvSpPr/>
          <p:nvPr/>
        </p:nvSpPr>
        <p:spPr>
          <a:xfrm>
            <a:off x="865318" y="3299546"/>
            <a:ext cx="5750073" cy="369332"/>
          </a:xfrm>
          <a:prstGeom prst="rect">
            <a:avLst/>
          </a:prstGeom>
          <a:solidFill>
            <a:schemeClr val="bg1">
              <a:lumMod val="95000"/>
            </a:schemeClr>
          </a:solidFill>
          <a:ln>
            <a:solidFill>
              <a:schemeClr val="accent1"/>
            </a:solidFill>
          </a:ln>
        </p:spPr>
        <p:txBody>
          <a:bodyPr wrap="square">
            <a:spAutoFit/>
          </a:bodyPr>
          <a:lstStyle/>
          <a:p>
            <a:pPr algn="l"/>
            <a:r>
              <a:rPr lang="en-IE" sz="1800" b="1">
                <a:solidFill>
                  <a:srgbClr val="6A3E3E"/>
                </a:solidFill>
                <a:latin typeface="Courier New" panose="02070309020205020404" pitchFamily="49" charset="0"/>
              </a:rPr>
              <a:t>b</a:t>
            </a:r>
            <a:r>
              <a:rPr lang="en-IE" sz="1800" b="1">
                <a:latin typeface="Courier New" panose="02070309020205020404" pitchFamily="49" charset="0"/>
              </a:rPr>
              <a:t>?.</a:t>
            </a:r>
            <a:r>
              <a:rPr lang="en-IE" sz="1800" b="1">
                <a:solidFill>
                  <a:srgbClr val="0000C0"/>
                </a:solidFill>
                <a:latin typeface="Courier New" panose="02070309020205020404" pitchFamily="49" charset="0"/>
              </a:rPr>
              <a:t>length</a:t>
            </a:r>
            <a:endParaRPr lang="en-IE" sz="1800" b="1" dirty="0">
              <a:solidFill>
                <a:srgbClr val="0000C0"/>
              </a:solidFill>
              <a:latin typeface="Courier New" panose="02070309020205020404" pitchFamily="49" charset="0"/>
            </a:endParaRPr>
          </a:p>
        </p:txBody>
      </p:sp>
      <p:sp>
        <p:nvSpPr>
          <p:cNvPr id="10" name="Rectangle 1">
            <a:extLst>
              <a:ext uri="{FF2B5EF4-FFF2-40B4-BE49-F238E27FC236}">
                <a16:creationId xmlns:a16="http://schemas.microsoft.com/office/drawing/2014/main" id="{C46FA6E8-82FA-F642-96AC-661A259B503F}"/>
              </a:ext>
            </a:extLst>
          </p:cNvPr>
          <p:cNvSpPr>
            <a:spLocks noChangeArrowheads="1"/>
          </p:cNvSpPr>
          <p:nvPr/>
        </p:nvSpPr>
        <p:spPr bwMode="auto">
          <a:xfrm>
            <a:off x="462647" y="2340138"/>
            <a:ext cx="6152743" cy="602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1027113" indent="-1019175" defTabSz="482163" rtl="0" hangingPunct="0"/>
            <a:r>
              <a:rPr lang="en-US" altLang="en-US" sz="1800" b="1" dirty="0">
                <a:solidFill>
                  <a:srgbClr val="FF0000"/>
                </a:solidFill>
                <a:latin typeface="+mn-lt"/>
              </a:rPr>
              <a:t>Option 2: </a:t>
            </a:r>
            <a:r>
              <a:rPr lang="en-IE" altLang="en-US" sz="1800" dirty="0">
                <a:solidFill>
                  <a:srgbClr val="333333"/>
                </a:solidFill>
                <a:latin typeface="+mn-lt"/>
              </a:rPr>
              <a:t>you can use the safe call operator </a:t>
            </a:r>
            <a:r>
              <a:rPr lang="en-IE" altLang="en-US" sz="1800" b="1" dirty="0">
                <a:solidFill>
                  <a:srgbClr val="FF0000"/>
                </a:solidFill>
                <a:latin typeface="+mn-lt"/>
              </a:rPr>
              <a:t>?</a:t>
            </a:r>
            <a:r>
              <a:rPr lang="en-IE" altLang="en-US" sz="1800" dirty="0">
                <a:solidFill>
                  <a:srgbClr val="333333"/>
                </a:solidFill>
                <a:latin typeface="+mn-lt"/>
              </a:rPr>
              <a:t>. This returns </a:t>
            </a:r>
            <a:r>
              <a:rPr lang="en-IE" altLang="en-US" sz="1800" b="1" dirty="0" err="1">
                <a:solidFill>
                  <a:srgbClr val="333333"/>
                </a:solidFill>
                <a:latin typeface="+mn-lt"/>
              </a:rPr>
              <a:t>b.length</a:t>
            </a:r>
            <a:r>
              <a:rPr lang="en-IE" altLang="en-US" sz="1800" dirty="0">
                <a:solidFill>
                  <a:srgbClr val="333333"/>
                </a:solidFill>
                <a:latin typeface="+mn-lt"/>
              </a:rPr>
              <a:t> if </a:t>
            </a:r>
            <a:r>
              <a:rPr lang="en-IE" altLang="en-US" sz="1800" b="1" dirty="0">
                <a:solidFill>
                  <a:srgbClr val="333333"/>
                </a:solidFill>
                <a:latin typeface="+mn-lt"/>
              </a:rPr>
              <a:t>b</a:t>
            </a:r>
            <a:r>
              <a:rPr lang="en-IE" altLang="en-US" sz="1800" dirty="0">
                <a:solidFill>
                  <a:srgbClr val="333333"/>
                </a:solidFill>
                <a:latin typeface="+mn-lt"/>
              </a:rPr>
              <a:t> is </a:t>
            </a:r>
            <a:r>
              <a:rPr lang="en-IE" altLang="en-US" sz="1800" b="1" dirty="0">
                <a:solidFill>
                  <a:srgbClr val="333333"/>
                </a:solidFill>
                <a:latin typeface="+mn-lt"/>
              </a:rPr>
              <a:t>not</a:t>
            </a:r>
            <a:r>
              <a:rPr lang="en-IE" altLang="en-US" sz="1800" dirty="0">
                <a:solidFill>
                  <a:srgbClr val="333333"/>
                </a:solidFill>
                <a:latin typeface="+mn-lt"/>
              </a:rPr>
              <a:t> </a:t>
            </a:r>
            <a:r>
              <a:rPr lang="en-IE" altLang="en-US" sz="1800" b="1" dirty="0">
                <a:solidFill>
                  <a:srgbClr val="333333"/>
                </a:solidFill>
                <a:latin typeface="+mn-lt"/>
              </a:rPr>
              <a:t>null</a:t>
            </a:r>
            <a:r>
              <a:rPr lang="en-IE" altLang="en-US" sz="1800" dirty="0">
                <a:solidFill>
                  <a:srgbClr val="333333"/>
                </a:solidFill>
                <a:latin typeface="+mn-lt"/>
              </a:rPr>
              <a:t>, and </a:t>
            </a:r>
            <a:r>
              <a:rPr lang="en-IE" altLang="en-US" sz="1800" b="1" dirty="0">
                <a:solidFill>
                  <a:srgbClr val="333333"/>
                </a:solidFill>
                <a:latin typeface="+mn-lt"/>
              </a:rPr>
              <a:t>null</a:t>
            </a:r>
            <a:r>
              <a:rPr lang="en-IE" altLang="en-US" sz="1800" dirty="0">
                <a:solidFill>
                  <a:srgbClr val="333333"/>
                </a:solidFill>
                <a:latin typeface="+mn-lt"/>
              </a:rPr>
              <a:t> otherwise</a:t>
            </a:r>
            <a:endParaRPr lang="en-US" altLang="en-US" sz="1800" dirty="0">
              <a:latin typeface="+mn-lt"/>
            </a:endParaRPr>
          </a:p>
        </p:txBody>
      </p:sp>
      <p:sp>
        <p:nvSpPr>
          <p:cNvPr id="11" name="Rectangle 2">
            <a:extLst>
              <a:ext uri="{FF2B5EF4-FFF2-40B4-BE49-F238E27FC236}">
                <a16:creationId xmlns:a16="http://schemas.microsoft.com/office/drawing/2014/main" id="{7D1437BA-B0BC-DF4F-ABA2-1D0011FC35E7}"/>
              </a:ext>
            </a:extLst>
          </p:cNvPr>
          <p:cNvSpPr>
            <a:spLocks noChangeArrowheads="1"/>
          </p:cNvSpPr>
          <p:nvPr/>
        </p:nvSpPr>
        <p:spPr bwMode="auto">
          <a:xfrm>
            <a:off x="462648" y="824810"/>
            <a:ext cx="6969084"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dirty="0">
                <a:solidFill>
                  <a:srgbClr val="333333"/>
                </a:solidFill>
                <a:latin typeface="+mn-lt"/>
              </a:rPr>
              <a:t>To allow nulls, we can declare a variable as a nullable string, written </a:t>
            </a:r>
            <a:r>
              <a:rPr lang="en-US" altLang="en-US" sz="2000" b="1" dirty="0">
                <a:solidFill>
                  <a:srgbClr val="333333"/>
                </a:solidFill>
                <a:latin typeface="+mn-lt"/>
              </a:rPr>
              <a:t>String</a:t>
            </a:r>
            <a:r>
              <a:rPr lang="en-US" altLang="en-US" sz="2000" b="1" dirty="0">
                <a:solidFill>
                  <a:srgbClr val="FF0000"/>
                </a:solidFill>
                <a:latin typeface="+mn-lt"/>
              </a:rPr>
              <a:t>?</a:t>
            </a:r>
          </a:p>
        </p:txBody>
      </p:sp>
      <p:sp>
        <p:nvSpPr>
          <p:cNvPr id="13" name="Rectangle 12">
            <a:extLst>
              <a:ext uri="{FF2B5EF4-FFF2-40B4-BE49-F238E27FC236}">
                <a16:creationId xmlns:a16="http://schemas.microsoft.com/office/drawing/2014/main" id="{33C68A48-5393-2943-8AC1-536454FA4B35}"/>
              </a:ext>
            </a:extLst>
          </p:cNvPr>
          <p:cNvSpPr/>
          <p:nvPr/>
        </p:nvSpPr>
        <p:spPr>
          <a:xfrm>
            <a:off x="865319" y="1552049"/>
            <a:ext cx="5750073" cy="646331"/>
          </a:xfrm>
          <a:prstGeom prst="rect">
            <a:avLst/>
          </a:prstGeom>
          <a:solidFill>
            <a:schemeClr val="bg1">
              <a:lumMod val="95000"/>
            </a:schemeClr>
          </a:solidFill>
          <a:ln>
            <a:solidFill>
              <a:schemeClr val="accent1"/>
            </a:solidFill>
          </a:ln>
        </p:spPr>
        <p:txBody>
          <a:bodyPr wrap="square">
            <a:spAutoFit/>
          </a:bodyPr>
          <a:lstStyle/>
          <a:p>
            <a:pPr algn="l"/>
            <a:r>
              <a:rPr lang="en-IE" sz="1800" b="1" dirty="0" err="1">
                <a:solidFill>
                  <a:srgbClr val="7F0055"/>
                </a:solidFill>
                <a:latin typeface="Courier New" panose="02070309020205020404" pitchFamily="49" charset="0"/>
              </a:rPr>
              <a:t>var</a:t>
            </a:r>
            <a:r>
              <a:rPr lang="en-IE" sz="1800" b="1" dirty="0">
                <a:latin typeface="Courier New" panose="02070309020205020404" pitchFamily="49" charset="0"/>
              </a:rPr>
              <a:t> </a:t>
            </a:r>
            <a:r>
              <a:rPr lang="en-IE" sz="1800" b="1" i="1" dirty="0">
                <a:solidFill>
                  <a:srgbClr val="0000C0"/>
                </a:solidFill>
                <a:latin typeface="Courier New" panose="02070309020205020404" pitchFamily="49" charset="0"/>
              </a:rPr>
              <a:t>b</a:t>
            </a:r>
            <a:r>
              <a:rPr lang="en-IE" sz="1800" b="1" i="1" dirty="0">
                <a:latin typeface="Courier New" panose="02070309020205020404" pitchFamily="49" charset="0"/>
              </a:rPr>
              <a:t>: String? = </a:t>
            </a:r>
            <a:r>
              <a:rPr lang="en-IE" sz="1800" b="1" i="1" dirty="0">
                <a:solidFill>
                  <a:srgbClr val="2A00FF"/>
                </a:solidFill>
                <a:latin typeface="Courier New" panose="02070309020205020404" pitchFamily="49" charset="0"/>
              </a:rPr>
              <a:t>"</a:t>
            </a:r>
            <a:r>
              <a:rPr lang="en-IE" sz="1800" b="1" i="1" dirty="0" err="1">
                <a:solidFill>
                  <a:srgbClr val="2A00FF"/>
                </a:solidFill>
                <a:latin typeface="Courier New" panose="02070309020205020404" pitchFamily="49" charset="0"/>
              </a:rPr>
              <a:t>abc</a:t>
            </a:r>
            <a:r>
              <a:rPr lang="en-IE" sz="1800" b="1" i="1" dirty="0">
                <a:solidFill>
                  <a:srgbClr val="2A00FF"/>
                </a:solidFill>
                <a:latin typeface="Courier New" panose="02070309020205020404" pitchFamily="49" charset="0"/>
              </a:rPr>
              <a:t>"</a:t>
            </a:r>
          </a:p>
          <a:p>
            <a:pPr algn="l"/>
            <a:r>
              <a:rPr lang="en-IE" sz="1800" dirty="0">
                <a:latin typeface="Courier New" panose="02070309020205020404" pitchFamily="49" charset="0"/>
              </a:rPr>
              <a:t>b = </a:t>
            </a:r>
            <a:r>
              <a:rPr lang="en-IE" sz="1800" b="1" dirty="0">
                <a:solidFill>
                  <a:srgbClr val="7F0055"/>
                </a:solidFill>
                <a:latin typeface="Courier New" panose="02070309020205020404" pitchFamily="49" charset="0"/>
              </a:rPr>
              <a:t>null</a:t>
            </a:r>
            <a:r>
              <a:rPr lang="en-IE" sz="1800" b="1" dirty="0">
                <a:latin typeface="Courier New" panose="02070309020205020404" pitchFamily="49" charset="0"/>
              </a:rPr>
              <a:t> </a:t>
            </a:r>
            <a:r>
              <a:rPr lang="en-IE" sz="1800" b="1" dirty="0">
                <a:solidFill>
                  <a:srgbClr val="3F7F5F"/>
                </a:solidFill>
                <a:latin typeface="Courier New" panose="02070309020205020404" pitchFamily="49" charset="0"/>
              </a:rPr>
              <a:t>// ok</a:t>
            </a:r>
            <a:endParaRPr lang="en-IE" sz="1800" dirty="0"/>
          </a:p>
        </p:txBody>
      </p:sp>
      <p:sp>
        <p:nvSpPr>
          <p:cNvPr id="3" name="Slide Number Placeholder 2">
            <a:extLst>
              <a:ext uri="{FF2B5EF4-FFF2-40B4-BE49-F238E27FC236}">
                <a16:creationId xmlns:a16="http://schemas.microsoft.com/office/drawing/2014/main" id="{00E03E25-F34C-0740-8499-E6305A3A5D0B}"/>
              </a:ext>
            </a:extLst>
          </p:cNvPr>
          <p:cNvSpPr>
            <a:spLocks noGrp="1"/>
          </p:cNvSpPr>
          <p:nvPr>
            <p:ph type="sldNum" sz="quarter" idx="2"/>
          </p:nvPr>
        </p:nvSpPr>
        <p:spPr/>
        <p:txBody>
          <a:bodyPr/>
          <a:lstStyle/>
          <a:p>
            <a:fld id="{86CB4B4D-7CA3-9044-876B-883B54F8677D}" type="slidenum">
              <a:rPr lang="en-IE" smtClean="0"/>
              <a:t>10</a:t>
            </a:fld>
            <a:endParaRPr lang="en-IE"/>
          </a:p>
        </p:txBody>
      </p:sp>
      <p:sp>
        <p:nvSpPr>
          <p:cNvPr id="4" name="Footer Placeholder 3">
            <a:extLst>
              <a:ext uri="{FF2B5EF4-FFF2-40B4-BE49-F238E27FC236}">
                <a16:creationId xmlns:a16="http://schemas.microsoft.com/office/drawing/2014/main" id="{779D22B6-A7EB-0A46-B891-183C735DFAC7}"/>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876755043"/>
      </p:ext>
    </p:extLst>
  </p:cSld>
  <p:clrMapOvr>
    <a:masterClrMapping/>
  </p:clrMapOvr>
  <p:transition spd="med" advTm="3614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dirty="0"/>
              <a:t>Null Safety – a nullable reference</a:t>
            </a:r>
          </a:p>
        </p:txBody>
      </p:sp>
      <p:sp>
        <p:nvSpPr>
          <p:cNvPr id="3" name="Rectangle 2">
            <a:extLst>
              <a:ext uri="{FF2B5EF4-FFF2-40B4-BE49-F238E27FC236}">
                <a16:creationId xmlns:a16="http://schemas.microsoft.com/office/drawing/2014/main" id="{F260F2D7-E961-4E29-B148-9A5E3195C233}"/>
              </a:ext>
            </a:extLst>
          </p:cNvPr>
          <p:cNvSpPr/>
          <p:nvPr/>
        </p:nvSpPr>
        <p:spPr>
          <a:xfrm>
            <a:off x="865319" y="3299546"/>
            <a:ext cx="5750073" cy="369332"/>
          </a:xfrm>
          <a:prstGeom prst="rect">
            <a:avLst/>
          </a:prstGeom>
          <a:solidFill>
            <a:schemeClr val="bg1">
              <a:lumMod val="95000"/>
            </a:schemeClr>
          </a:solidFill>
          <a:ln>
            <a:solidFill>
              <a:schemeClr val="accent1"/>
            </a:solidFill>
          </a:ln>
        </p:spPr>
        <p:txBody>
          <a:bodyPr wrap="square">
            <a:spAutoFit/>
          </a:bodyPr>
          <a:lstStyle/>
          <a:p>
            <a:pPr algn="l"/>
            <a:r>
              <a:rPr lang="en-IE" sz="1800" b="1" dirty="0" err="1">
                <a:solidFill>
                  <a:srgbClr val="7F0055"/>
                </a:solidFill>
                <a:latin typeface="Courier New" panose="02070309020205020404" pitchFamily="49" charset="0"/>
              </a:rPr>
              <a:t>val</a:t>
            </a:r>
            <a:r>
              <a:rPr lang="en-IE" sz="1800" b="1" dirty="0">
                <a:latin typeface="Courier New" panose="02070309020205020404" pitchFamily="49" charset="0"/>
              </a:rPr>
              <a:t> </a:t>
            </a:r>
            <a:r>
              <a:rPr lang="en-IE" sz="1800" b="1" dirty="0">
                <a:solidFill>
                  <a:srgbClr val="6A3E3E"/>
                </a:solidFill>
                <a:latin typeface="Courier New" panose="02070309020205020404" pitchFamily="49" charset="0"/>
              </a:rPr>
              <a:t>l</a:t>
            </a:r>
            <a:r>
              <a:rPr lang="en-IE" sz="1800" b="1" dirty="0">
                <a:latin typeface="Courier New" panose="02070309020205020404" pitchFamily="49" charset="0"/>
              </a:rPr>
              <a:t> = </a:t>
            </a:r>
            <a:r>
              <a:rPr lang="en-IE" sz="1800" b="1" dirty="0">
                <a:solidFill>
                  <a:srgbClr val="6A3E3E"/>
                </a:solidFill>
                <a:latin typeface="Courier New" panose="02070309020205020404" pitchFamily="49" charset="0"/>
              </a:rPr>
              <a:t>b</a:t>
            </a:r>
            <a:r>
              <a:rPr lang="en-IE" sz="1800" b="1" dirty="0">
                <a:latin typeface="Courier New" panose="02070309020205020404" pitchFamily="49" charset="0"/>
              </a:rPr>
              <a:t>!!.</a:t>
            </a:r>
            <a:r>
              <a:rPr lang="en-IE" sz="1800" b="1" dirty="0">
                <a:solidFill>
                  <a:srgbClr val="0000C0"/>
                </a:solidFill>
                <a:latin typeface="Courier New" panose="02070309020205020404" pitchFamily="49" charset="0"/>
              </a:rPr>
              <a:t>length</a:t>
            </a:r>
            <a:endParaRPr lang="en-IE" sz="1800" dirty="0"/>
          </a:p>
        </p:txBody>
      </p:sp>
      <p:sp>
        <p:nvSpPr>
          <p:cNvPr id="10" name="Rectangle 1">
            <a:extLst>
              <a:ext uri="{FF2B5EF4-FFF2-40B4-BE49-F238E27FC236}">
                <a16:creationId xmlns:a16="http://schemas.microsoft.com/office/drawing/2014/main" id="{977E40B3-AB1F-0F4A-AACC-3051F716CDF5}"/>
              </a:ext>
            </a:extLst>
          </p:cNvPr>
          <p:cNvSpPr>
            <a:spLocks noChangeArrowheads="1"/>
          </p:cNvSpPr>
          <p:nvPr/>
        </p:nvSpPr>
        <p:spPr bwMode="auto">
          <a:xfrm>
            <a:off x="462648" y="2335862"/>
            <a:ext cx="6152744" cy="8796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1027113" indent="-1019175" defTabSz="482163" rtl="0" hangingPunct="0"/>
            <a:r>
              <a:rPr lang="en-US" altLang="en-US" sz="1800" b="1" dirty="0">
                <a:solidFill>
                  <a:srgbClr val="FF0000"/>
                </a:solidFill>
                <a:latin typeface="+mn-lt"/>
              </a:rPr>
              <a:t>Option 3: </a:t>
            </a:r>
            <a:r>
              <a:rPr lang="en-IE" altLang="en-US" sz="1800" dirty="0">
                <a:solidFill>
                  <a:srgbClr val="333333"/>
                </a:solidFill>
                <a:latin typeface="+mn-lt"/>
              </a:rPr>
              <a:t>you can use the </a:t>
            </a:r>
            <a:r>
              <a:rPr lang="en-IE" altLang="en-US" sz="1800" b="1" dirty="0">
                <a:solidFill>
                  <a:srgbClr val="FF0000"/>
                </a:solidFill>
                <a:latin typeface="+mn-lt"/>
              </a:rPr>
              <a:t>!!</a:t>
            </a:r>
            <a:r>
              <a:rPr lang="en-IE" altLang="en-US" sz="1800" dirty="0">
                <a:solidFill>
                  <a:srgbClr val="333333"/>
                </a:solidFill>
                <a:latin typeface="+mn-lt"/>
              </a:rPr>
              <a:t> Operator.  This forces a call to our method and will return a non-null value of </a:t>
            </a:r>
            <a:r>
              <a:rPr lang="en-IE" altLang="en-US" sz="1800" b="1" dirty="0">
                <a:solidFill>
                  <a:srgbClr val="333333"/>
                </a:solidFill>
                <a:latin typeface="+mn-lt"/>
              </a:rPr>
              <a:t>b</a:t>
            </a:r>
            <a:r>
              <a:rPr lang="en-IE" altLang="en-US" sz="1800" dirty="0">
                <a:solidFill>
                  <a:srgbClr val="333333"/>
                </a:solidFill>
                <a:latin typeface="+mn-lt"/>
              </a:rPr>
              <a:t> or throw an </a:t>
            </a:r>
            <a:r>
              <a:rPr lang="en-IE" altLang="en-US" sz="1800" b="1" dirty="0">
                <a:solidFill>
                  <a:srgbClr val="333333"/>
                </a:solidFill>
                <a:latin typeface="+mn-lt"/>
              </a:rPr>
              <a:t>NPE</a:t>
            </a:r>
            <a:r>
              <a:rPr lang="en-IE" altLang="en-US" sz="1800" dirty="0">
                <a:solidFill>
                  <a:srgbClr val="333333"/>
                </a:solidFill>
                <a:latin typeface="+mn-lt"/>
              </a:rPr>
              <a:t> if </a:t>
            </a:r>
            <a:r>
              <a:rPr lang="en-IE" altLang="en-US" sz="1800" b="1" dirty="0">
                <a:solidFill>
                  <a:srgbClr val="333333"/>
                </a:solidFill>
                <a:latin typeface="+mn-lt"/>
              </a:rPr>
              <a:t>b</a:t>
            </a:r>
            <a:r>
              <a:rPr lang="en-IE" altLang="en-US" sz="1800" dirty="0">
                <a:solidFill>
                  <a:srgbClr val="333333"/>
                </a:solidFill>
                <a:latin typeface="+mn-lt"/>
              </a:rPr>
              <a:t> is </a:t>
            </a:r>
            <a:r>
              <a:rPr lang="en-IE" altLang="en-US" sz="1800" b="1" dirty="0">
                <a:solidFill>
                  <a:srgbClr val="333333"/>
                </a:solidFill>
                <a:latin typeface="+mn-lt"/>
              </a:rPr>
              <a:t>null</a:t>
            </a:r>
            <a:r>
              <a:rPr lang="en-IE" altLang="en-US" sz="1800" dirty="0">
                <a:solidFill>
                  <a:srgbClr val="333333"/>
                </a:solidFill>
                <a:latin typeface="+mn-lt"/>
              </a:rPr>
              <a:t>.  Use sparingly! </a:t>
            </a:r>
            <a:endParaRPr lang="en-US" altLang="en-US" sz="1800" dirty="0">
              <a:latin typeface="+mn-lt"/>
            </a:endParaRPr>
          </a:p>
        </p:txBody>
      </p:sp>
      <p:sp>
        <p:nvSpPr>
          <p:cNvPr id="11" name="Rectangle 2">
            <a:extLst>
              <a:ext uri="{FF2B5EF4-FFF2-40B4-BE49-F238E27FC236}">
                <a16:creationId xmlns:a16="http://schemas.microsoft.com/office/drawing/2014/main" id="{8C9A4A44-0C1D-5D42-A151-E9ECC46A414D}"/>
              </a:ext>
            </a:extLst>
          </p:cNvPr>
          <p:cNvSpPr>
            <a:spLocks noChangeArrowheads="1"/>
          </p:cNvSpPr>
          <p:nvPr/>
        </p:nvSpPr>
        <p:spPr bwMode="auto">
          <a:xfrm>
            <a:off x="462648" y="824810"/>
            <a:ext cx="6969084"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dirty="0">
                <a:solidFill>
                  <a:srgbClr val="333333"/>
                </a:solidFill>
                <a:latin typeface="+mn-lt"/>
              </a:rPr>
              <a:t>To allow nulls, we can declare a variable as a nullable string, written </a:t>
            </a:r>
            <a:r>
              <a:rPr lang="en-US" altLang="en-US" sz="2000" b="1" dirty="0">
                <a:solidFill>
                  <a:srgbClr val="333333"/>
                </a:solidFill>
                <a:latin typeface="+mn-lt"/>
              </a:rPr>
              <a:t>String</a:t>
            </a:r>
            <a:r>
              <a:rPr lang="en-US" altLang="en-US" sz="2000" b="1" dirty="0">
                <a:solidFill>
                  <a:srgbClr val="FF0000"/>
                </a:solidFill>
                <a:latin typeface="+mn-lt"/>
              </a:rPr>
              <a:t>?</a:t>
            </a:r>
          </a:p>
        </p:txBody>
      </p:sp>
      <p:sp>
        <p:nvSpPr>
          <p:cNvPr id="13" name="Rectangle 12">
            <a:extLst>
              <a:ext uri="{FF2B5EF4-FFF2-40B4-BE49-F238E27FC236}">
                <a16:creationId xmlns:a16="http://schemas.microsoft.com/office/drawing/2014/main" id="{2FF51910-3967-9D40-B8D0-695858C51D53}"/>
              </a:ext>
            </a:extLst>
          </p:cNvPr>
          <p:cNvSpPr/>
          <p:nvPr/>
        </p:nvSpPr>
        <p:spPr>
          <a:xfrm>
            <a:off x="865319" y="1552049"/>
            <a:ext cx="5750073" cy="646331"/>
          </a:xfrm>
          <a:prstGeom prst="rect">
            <a:avLst/>
          </a:prstGeom>
          <a:solidFill>
            <a:schemeClr val="bg1">
              <a:lumMod val="95000"/>
            </a:schemeClr>
          </a:solidFill>
          <a:ln>
            <a:solidFill>
              <a:schemeClr val="accent1"/>
            </a:solidFill>
          </a:ln>
        </p:spPr>
        <p:txBody>
          <a:bodyPr wrap="square">
            <a:spAutoFit/>
          </a:bodyPr>
          <a:lstStyle/>
          <a:p>
            <a:pPr algn="l"/>
            <a:r>
              <a:rPr lang="en-IE" sz="1800" b="1" dirty="0" err="1">
                <a:solidFill>
                  <a:srgbClr val="7F0055"/>
                </a:solidFill>
                <a:latin typeface="Courier New" panose="02070309020205020404" pitchFamily="49" charset="0"/>
              </a:rPr>
              <a:t>var</a:t>
            </a:r>
            <a:r>
              <a:rPr lang="en-IE" sz="1800" b="1" dirty="0">
                <a:latin typeface="Courier New" panose="02070309020205020404" pitchFamily="49" charset="0"/>
              </a:rPr>
              <a:t> </a:t>
            </a:r>
            <a:r>
              <a:rPr lang="en-IE" sz="1800" b="1" i="1" dirty="0">
                <a:solidFill>
                  <a:srgbClr val="0000C0"/>
                </a:solidFill>
                <a:latin typeface="Courier New" panose="02070309020205020404" pitchFamily="49" charset="0"/>
              </a:rPr>
              <a:t>b</a:t>
            </a:r>
            <a:r>
              <a:rPr lang="en-IE" sz="1800" b="1" i="1" dirty="0">
                <a:latin typeface="Courier New" panose="02070309020205020404" pitchFamily="49" charset="0"/>
              </a:rPr>
              <a:t>: String? = </a:t>
            </a:r>
            <a:r>
              <a:rPr lang="en-IE" sz="1800" b="1" i="1" dirty="0">
                <a:solidFill>
                  <a:srgbClr val="2A00FF"/>
                </a:solidFill>
                <a:latin typeface="Courier New" panose="02070309020205020404" pitchFamily="49" charset="0"/>
              </a:rPr>
              <a:t>"</a:t>
            </a:r>
            <a:r>
              <a:rPr lang="en-IE" sz="1800" b="1" i="1" dirty="0" err="1">
                <a:solidFill>
                  <a:srgbClr val="2A00FF"/>
                </a:solidFill>
                <a:latin typeface="Courier New" panose="02070309020205020404" pitchFamily="49" charset="0"/>
              </a:rPr>
              <a:t>abc</a:t>
            </a:r>
            <a:r>
              <a:rPr lang="en-IE" sz="1800" b="1" i="1" dirty="0">
                <a:solidFill>
                  <a:srgbClr val="2A00FF"/>
                </a:solidFill>
                <a:latin typeface="Courier New" panose="02070309020205020404" pitchFamily="49" charset="0"/>
              </a:rPr>
              <a:t>"</a:t>
            </a:r>
          </a:p>
          <a:p>
            <a:pPr algn="l"/>
            <a:r>
              <a:rPr lang="en-IE" sz="1800" dirty="0">
                <a:latin typeface="Courier New" panose="02070309020205020404" pitchFamily="49" charset="0"/>
              </a:rPr>
              <a:t>b = </a:t>
            </a:r>
            <a:r>
              <a:rPr lang="en-IE" sz="1800" b="1" dirty="0">
                <a:solidFill>
                  <a:srgbClr val="7F0055"/>
                </a:solidFill>
                <a:latin typeface="Courier New" panose="02070309020205020404" pitchFamily="49" charset="0"/>
              </a:rPr>
              <a:t>null</a:t>
            </a:r>
            <a:r>
              <a:rPr lang="en-IE" sz="1800" b="1" dirty="0">
                <a:latin typeface="Courier New" panose="02070309020205020404" pitchFamily="49" charset="0"/>
              </a:rPr>
              <a:t> </a:t>
            </a:r>
            <a:r>
              <a:rPr lang="en-IE" sz="1800" b="1" dirty="0">
                <a:solidFill>
                  <a:srgbClr val="3F7F5F"/>
                </a:solidFill>
                <a:latin typeface="Courier New" panose="02070309020205020404" pitchFamily="49" charset="0"/>
              </a:rPr>
              <a:t>// ok</a:t>
            </a:r>
            <a:endParaRPr lang="en-IE" sz="1800" dirty="0"/>
          </a:p>
        </p:txBody>
      </p:sp>
      <p:sp>
        <p:nvSpPr>
          <p:cNvPr id="4" name="Slide Number Placeholder 3">
            <a:extLst>
              <a:ext uri="{FF2B5EF4-FFF2-40B4-BE49-F238E27FC236}">
                <a16:creationId xmlns:a16="http://schemas.microsoft.com/office/drawing/2014/main" id="{27698D6E-8C52-4B4C-BACF-54093B09341B}"/>
              </a:ext>
            </a:extLst>
          </p:cNvPr>
          <p:cNvSpPr>
            <a:spLocks noGrp="1"/>
          </p:cNvSpPr>
          <p:nvPr>
            <p:ph type="sldNum" sz="quarter" idx="2"/>
          </p:nvPr>
        </p:nvSpPr>
        <p:spPr/>
        <p:txBody>
          <a:bodyPr/>
          <a:lstStyle/>
          <a:p>
            <a:fld id="{86CB4B4D-7CA3-9044-876B-883B54F8677D}" type="slidenum">
              <a:rPr lang="en-IE" smtClean="0"/>
              <a:t>11</a:t>
            </a:fld>
            <a:endParaRPr lang="en-IE"/>
          </a:p>
        </p:txBody>
      </p:sp>
      <p:sp>
        <p:nvSpPr>
          <p:cNvPr id="5" name="Footer Placeholder 4">
            <a:extLst>
              <a:ext uri="{FF2B5EF4-FFF2-40B4-BE49-F238E27FC236}">
                <a16:creationId xmlns:a16="http://schemas.microsoft.com/office/drawing/2014/main" id="{15B1A38E-C051-3348-8822-2896A48D14B5}"/>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680763741"/>
      </p:ext>
    </p:extLst>
  </p:cSld>
  <p:clrMapOvr>
    <a:masterClrMapping/>
  </p:clrMapOvr>
  <p:transition spd="med" advTm="2694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dirty="0"/>
              <a:t>Null Safety – The Elvis Operator, </a:t>
            </a:r>
            <a:r>
              <a:rPr lang="en-IE" b="1" dirty="0">
                <a:solidFill>
                  <a:srgbClr val="0070C0"/>
                </a:solidFill>
              </a:rPr>
              <a:t>?:</a:t>
            </a:r>
          </a:p>
        </p:txBody>
      </p:sp>
      <p:sp>
        <p:nvSpPr>
          <p:cNvPr id="5" name="Rectangle 1">
            <a:extLst>
              <a:ext uri="{FF2B5EF4-FFF2-40B4-BE49-F238E27FC236}">
                <a16:creationId xmlns:a16="http://schemas.microsoft.com/office/drawing/2014/main" id="{122DD9F6-70B9-4FF5-8961-E191D0D81151}"/>
              </a:ext>
            </a:extLst>
          </p:cNvPr>
          <p:cNvSpPr>
            <a:spLocks noChangeArrowheads="1"/>
          </p:cNvSpPr>
          <p:nvPr/>
        </p:nvSpPr>
        <p:spPr bwMode="auto">
          <a:xfrm>
            <a:off x="447123" y="825391"/>
            <a:ext cx="7772401" cy="972021"/>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dirty="0">
                <a:solidFill>
                  <a:srgbClr val="333333"/>
                </a:solidFill>
                <a:latin typeface="+mn-lt"/>
              </a:rPr>
              <a:t>When we have a nullable reference </a:t>
            </a:r>
            <a:r>
              <a:rPr lang="en-US" altLang="en-US" sz="2000" b="1" dirty="0">
                <a:solidFill>
                  <a:srgbClr val="FF0000"/>
                </a:solidFill>
                <a:latin typeface="+mn-lt"/>
              </a:rPr>
              <a:t>b</a:t>
            </a:r>
            <a:r>
              <a:rPr lang="en-US" altLang="en-US" sz="2000" dirty="0">
                <a:solidFill>
                  <a:srgbClr val="333333"/>
                </a:solidFill>
                <a:latin typeface="+mn-lt"/>
              </a:rPr>
              <a:t>, we can say:</a:t>
            </a:r>
          </a:p>
          <a:p>
            <a:pPr defTabSz="482163" rtl="0" hangingPunct="0">
              <a:buClr>
                <a:schemeClr val="accent2"/>
              </a:buClr>
            </a:pPr>
            <a:endParaRPr lang="en-US" altLang="en-US" sz="2000" dirty="0">
              <a:solidFill>
                <a:srgbClr val="333333"/>
              </a:solidFill>
              <a:latin typeface="+mn-lt"/>
            </a:endParaRPr>
          </a:p>
          <a:p>
            <a:pPr defTabSz="482163" rtl="0" hangingPunct="0">
              <a:buClr>
                <a:schemeClr val="accent2"/>
              </a:buClr>
            </a:pPr>
            <a:r>
              <a:rPr lang="en-US" altLang="en-US" sz="2000" dirty="0">
                <a:solidFill>
                  <a:srgbClr val="333333"/>
                </a:solidFill>
                <a:latin typeface="+mn-lt"/>
              </a:rPr>
              <a:t>	"if </a:t>
            </a:r>
            <a:r>
              <a:rPr lang="en-US" altLang="en-US" sz="2000" b="1" dirty="0">
                <a:solidFill>
                  <a:srgbClr val="FF0000"/>
                </a:solidFill>
                <a:latin typeface="+mn-lt"/>
              </a:rPr>
              <a:t>b</a:t>
            </a:r>
            <a:r>
              <a:rPr lang="en-US" altLang="en-US" sz="2000" dirty="0">
                <a:solidFill>
                  <a:srgbClr val="333333"/>
                </a:solidFill>
                <a:latin typeface="+mn-lt"/>
              </a:rPr>
              <a:t> is not null, use it, otherwise use some non-null value </a:t>
            </a:r>
            <a:r>
              <a:rPr lang="en-US" altLang="en-US" sz="2000" b="1" dirty="0">
                <a:solidFill>
                  <a:srgbClr val="FF0000"/>
                </a:solidFill>
                <a:latin typeface="+mn-lt"/>
              </a:rPr>
              <a:t>x</a:t>
            </a:r>
            <a:r>
              <a:rPr lang="en-US" altLang="en-US" sz="2000" dirty="0">
                <a:solidFill>
                  <a:srgbClr val="333333"/>
                </a:solidFill>
                <a:latin typeface="+mn-lt"/>
              </a:rPr>
              <a:t>"</a:t>
            </a:r>
          </a:p>
        </p:txBody>
      </p:sp>
      <p:sp>
        <p:nvSpPr>
          <p:cNvPr id="8" name="Rectangle 7">
            <a:extLst>
              <a:ext uri="{FF2B5EF4-FFF2-40B4-BE49-F238E27FC236}">
                <a16:creationId xmlns:a16="http://schemas.microsoft.com/office/drawing/2014/main" id="{D600C124-DC4B-4443-9945-20D6E792397D}"/>
              </a:ext>
            </a:extLst>
          </p:cNvPr>
          <p:cNvSpPr/>
          <p:nvPr/>
        </p:nvSpPr>
        <p:spPr>
          <a:xfrm>
            <a:off x="1083433" y="2017861"/>
            <a:ext cx="6122710" cy="369332"/>
          </a:xfrm>
          <a:prstGeom prst="rect">
            <a:avLst/>
          </a:prstGeom>
          <a:solidFill>
            <a:schemeClr val="bg1">
              <a:lumMod val="95000"/>
            </a:schemeClr>
          </a:solidFill>
          <a:ln>
            <a:solidFill>
              <a:schemeClr val="accent1"/>
            </a:solidFill>
          </a:ln>
        </p:spPr>
        <p:txBody>
          <a:bodyPr wrap="square">
            <a:spAutoFit/>
          </a:bodyPr>
          <a:lstStyle/>
          <a:p>
            <a:pPr algn="l"/>
            <a:r>
              <a:rPr lang="en-IE" sz="1800" b="1" dirty="0" err="1">
                <a:solidFill>
                  <a:srgbClr val="7F0055"/>
                </a:solidFill>
                <a:latin typeface="Courier New" panose="02070309020205020404" pitchFamily="49" charset="0"/>
              </a:rPr>
              <a:t>val</a:t>
            </a:r>
            <a:r>
              <a:rPr lang="en-IE" sz="1800" b="1" dirty="0">
                <a:latin typeface="Courier New" panose="02070309020205020404" pitchFamily="49" charset="0"/>
              </a:rPr>
              <a:t> </a:t>
            </a:r>
            <a:r>
              <a:rPr lang="en-IE" sz="1800" b="1" dirty="0">
                <a:solidFill>
                  <a:srgbClr val="6A3E3E"/>
                </a:solidFill>
                <a:latin typeface="Courier New" panose="02070309020205020404" pitchFamily="49" charset="0"/>
              </a:rPr>
              <a:t>l: </a:t>
            </a:r>
            <a:r>
              <a:rPr lang="en-IE" sz="1800" b="1" dirty="0" err="1">
                <a:solidFill>
                  <a:srgbClr val="6A3E3E"/>
                </a:solidFill>
                <a:latin typeface="Courier New" panose="02070309020205020404" pitchFamily="49" charset="0"/>
              </a:rPr>
              <a:t>Int</a:t>
            </a:r>
            <a:r>
              <a:rPr lang="en-IE" sz="1800" b="1" dirty="0">
                <a:latin typeface="Courier New" panose="02070309020205020404" pitchFamily="49" charset="0"/>
              </a:rPr>
              <a:t> = if(</a:t>
            </a:r>
            <a:r>
              <a:rPr lang="en-IE" sz="1800" b="1" dirty="0">
                <a:solidFill>
                  <a:srgbClr val="6A3E3E"/>
                </a:solidFill>
                <a:latin typeface="Courier New" panose="02070309020205020404" pitchFamily="49" charset="0"/>
              </a:rPr>
              <a:t>b </a:t>
            </a:r>
            <a:r>
              <a:rPr lang="en-IE" sz="1800" b="1" dirty="0">
                <a:latin typeface="Courier New" panose="02070309020205020404" pitchFamily="49" charset="0"/>
              </a:rPr>
              <a:t>!= null) </a:t>
            </a:r>
            <a:r>
              <a:rPr lang="en-IE" sz="1800" b="1" dirty="0" err="1">
                <a:latin typeface="Courier New" panose="02070309020205020404" pitchFamily="49" charset="0"/>
              </a:rPr>
              <a:t>b.</a:t>
            </a:r>
            <a:r>
              <a:rPr lang="en-IE" sz="1800" b="1" dirty="0" err="1">
                <a:solidFill>
                  <a:srgbClr val="0000C0"/>
                </a:solidFill>
                <a:latin typeface="Courier New" panose="02070309020205020404" pitchFamily="49" charset="0"/>
              </a:rPr>
              <a:t>length</a:t>
            </a:r>
            <a:r>
              <a:rPr lang="en-IE" sz="1800" b="1" dirty="0">
                <a:solidFill>
                  <a:srgbClr val="0000C0"/>
                </a:solidFill>
                <a:latin typeface="Courier New" panose="02070309020205020404" pitchFamily="49" charset="0"/>
              </a:rPr>
              <a:t> else -1</a:t>
            </a:r>
            <a:endParaRPr lang="en-IE" sz="1800" dirty="0"/>
          </a:p>
        </p:txBody>
      </p:sp>
      <p:sp>
        <p:nvSpPr>
          <p:cNvPr id="3" name="Slide Number Placeholder 2">
            <a:extLst>
              <a:ext uri="{FF2B5EF4-FFF2-40B4-BE49-F238E27FC236}">
                <a16:creationId xmlns:a16="http://schemas.microsoft.com/office/drawing/2014/main" id="{8E6200CD-7081-CD41-A2E2-7F8733F1D422}"/>
              </a:ext>
            </a:extLst>
          </p:cNvPr>
          <p:cNvSpPr>
            <a:spLocks noGrp="1"/>
          </p:cNvSpPr>
          <p:nvPr>
            <p:ph type="sldNum" sz="quarter" idx="2"/>
          </p:nvPr>
        </p:nvSpPr>
        <p:spPr/>
        <p:txBody>
          <a:bodyPr/>
          <a:lstStyle/>
          <a:p>
            <a:fld id="{86CB4B4D-7CA3-9044-876B-883B54F8677D}" type="slidenum">
              <a:rPr lang="en-IE" smtClean="0"/>
              <a:t>12</a:t>
            </a:fld>
            <a:endParaRPr lang="en-IE"/>
          </a:p>
        </p:txBody>
      </p:sp>
      <p:sp>
        <p:nvSpPr>
          <p:cNvPr id="4" name="Footer Placeholder 3">
            <a:extLst>
              <a:ext uri="{FF2B5EF4-FFF2-40B4-BE49-F238E27FC236}">
                <a16:creationId xmlns:a16="http://schemas.microsoft.com/office/drawing/2014/main" id="{EB20B5CD-A931-B84E-87E6-A60453BFA8EB}"/>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1032925598"/>
      </p:ext>
    </p:extLst>
  </p:cSld>
  <p:clrMapOvr>
    <a:masterClrMapping/>
  </p:clrMapOvr>
  <p:transition spd="med" advTm="3834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dirty="0"/>
              <a:t>Null Safety – The Elvis Operator, </a:t>
            </a:r>
            <a:r>
              <a:rPr lang="en-IE" b="1" dirty="0">
                <a:solidFill>
                  <a:srgbClr val="0070C0"/>
                </a:solidFill>
              </a:rPr>
              <a:t>?:</a:t>
            </a:r>
          </a:p>
        </p:txBody>
      </p:sp>
      <p:sp>
        <p:nvSpPr>
          <p:cNvPr id="10" name="Rectangle 2">
            <a:extLst>
              <a:ext uri="{FF2B5EF4-FFF2-40B4-BE49-F238E27FC236}">
                <a16:creationId xmlns:a16="http://schemas.microsoft.com/office/drawing/2014/main" id="{53331FC1-CFD2-4494-A1FC-6E393D78D13D}"/>
              </a:ext>
            </a:extLst>
          </p:cNvPr>
          <p:cNvSpPr>
            <a:spLocks noChangeArrowheads="1"/>
          </p:cNvSpPr>
          <p:nvPr/>
        </p:nvSpPr>
        <p:spPr bwMode="auto">
          <a:xfrm>
            <a:off x="447123" y="2579657"/>
            <a:ext cx="7105160"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dirty="0">
                <a:solidFill>
                  <a:srgbClr val="333333"/>
                </a:solidFill>
                <a:latin typeface="+mn-lt"/>
              </a:rPr>
              <a:t>Along with the complete if-expression, this can be expressed with the Elvis operator, written </a:t>
            </a:r>
            <a:r>
              <a:rPr lang="en-US" altLang="en-US" sz="2000" b="1" dirty="0">
                <a:solidFill>
                  <a:srgbClr val="FF0000"/>
                </a:solidFill>
                <a:latin typeface="+mn-lt"/>
              </a:rPr>
              <a:t>?:</a:t>
            </a:r>
          </a:p>
        </p:txBody>
      </p:sp>
      <p:sp>
        <p:nvSpPr>
          <p:cNvPr id="12" name="Rectangle 3">
            <a:extLst>
              <a:ext uri="{FF2B5EF4-FFF2-40B4-BE49-F238E27FC236}">
                <a16:creationId xmlns:a16="http://schemas.microsoft.com/office/drawing/2014/main" id="{8F9B1B14-1B36-49BB-B5B7-CB5EC404B69C}"/>
              </a:ext>
            </a:extLst>
          </p:cNvPr>
          <p:cNvSpPr>
            <a:spLocks noChangeArrowheads="1"/>
          </p:cNvSpPr>
          <p:nvPr/>
        </p:nvSpPr>
        <p:spPr bwMode="auto">
          <a:xfrm>
            <a:off x="447123" y="3832098"/>
            <a:ext cx="6759020" cy="972021"/>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dirty="0">
                <a:solidFill>
                  <a:srgbClr val="333333"/>
                </a:solidFill>
                <a:latin typeface="+mn-lt"/>
              </a:rPr>
              <a:t>If the expression to the left of </a:t>
            </a:r>
            <a:r>
              <a:rPr lang="en-US" altLang="en-US" sz="2000" b="1" dirty="0">
                <a:solidFill>
                  <a:srgbClr val="333333"/>
                </a:solidFill>
                <a:latin typeface="+mn-lt"/>
              </a:rPr>
              <a:t>?:</a:t>
            </a:r>
            <a:r>
              <a:rPr lang="en-US" altLang="en-US" sz="2000" dirty="0">
                <a:solidFill>
                  <a:srgbClr val="333333"/>
                </a:solidFill>
                <a:latin typeface="+mn-lt"/>
              </a:rPr>
              <a:t> is not null, the Elvis operator returns it, otherwise it returns the expression to the right. </a:t>
            </a:r>
          </a:p>
        </p:txBody>
      </p:sp>
      <p:sp>
        <p:nvSpPr>
          <p:cNvPr id="13" name="Rectangle 1">
            <a:extLst>
              <a:ext uri="{FF2B5EF4-FFF2-40B4-BE49-F238E27FC236}">
                <a16:creationId xmlns:a16="http://schemas.microsoft.com/office/drawing/2014/main" id="{CB77E41A-E107-7040-99B5-F2E63423CE63}"/>
              </a:ext>
            </a:extLst>
          </p:cNvPr>
          <p:cNvSpPr>
            <a:spLocks noChangeArrowheads="1"/>
          </p:cNvSpPr>
          <p:nvPr/>
        </p:nvSpPr>
        <p:spPr bwMode="auto">
          <a:xfrm>
            <a:off x="447123" y="825391"/>
            <a:ext cx="7772401" cy="972021"/>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dirty="0">
                <a:solidFill>
                  <a:srgbClr val="333333"/>
                </a:solidFill>
                <a:latin typeface="+mn-lt"/>
              </a:rPr>
              <a:t>When we have a nullable reference </a:t>
            </a:r>
            <a:r>
              <a:rPr lang="en-US" altLang="en-US" sz="2000" b="1" dirty="0">
                <a:solidFill>
                  <a:srgbClr val="FF0000"/>
                </a:solidFill>
                <a:latin typeface="+mn-lt"/>
              </a:rPr>
              <a:t>b</a:t>
            </a:r>
            <a:r>
              <a:rPr lang="en-US" altLang="en-US" sz="2000" dirty="0">
                <a:solidFill>
                  <a:srgbClr val="333333"/>
                </a:solidFill>
                <a:latin typeface="+mn-lt"/>
              </a:rPr>
              <a:t>, we can say:</a:t>
            </a:r>
          </a:p>
          <a:p>
            <a:pPr defTabSz="482163" rtl="0" hangingPunct="0">
              <a:buClr>
                <a:schemeClr val="accent2"/>
              </a:buClr>
            </a:pPr>
            <a:endParaRPr lang="en-US" altLang="en-US" sz="2000" dirty="0">
              <a:solidFill>
                <a:srgbClr val="333333"/>
              </a:solidFill>
              <a:latin typeface="+mn-lt"/>
            </a:endParaRPr>
          </a:p>
          <a:p>
            <a:pPr defTabSz="482163" rtl="0" hangingPunct="0">
              <a:buClr>
                <a:schemeClr val="accent2"/>
              </a:buClr>
            </a:pPr>
            <a:r>
              <a:rPr lang="en-US" altLang="en-US" sz="2000" dirty="0">
                <a:solidFill>
                  <a:srgbClr val="333333"/>
                </a:solidFill>
                <a:latin typeface="+mn-lt"/>
              </a:rPr>
              <a:t>	"if </a:t>
            </a:r>
            <a:r>
              <a:rPr lang="en-US" altLang="en-US" sz="2000" b="1" dirty="0">
                <a:solidFill>
                  <a:srgbClr val="FF0000"/>
                </a:solidFill>
                <a:latin typeface="+mn-lt"/>
              </a:rPr>
              <a:t>b</a:t>
            </a:r>
            <a:r>
              <a:rPr lang="en-US" altLang="en-US" sz="2000" dirty="0">
                <a:solidFill>
                  <a:srgbClr val="333333"/>
                </a:solidFill>
                <a:latin typeface="+mn-lt"/>
              </a:rPr>
              <a:t> is not null, use it, otherwise use some non-null value </a:t>
            </a:r>
            <a:r>
              <a:rPr lang="en-US" altLang="en-US" sz="2000" b="1" dirty="0">
                <a:solidFill>
                  <a:srgbClr val="FF0000"/>
                </a:solidFill>
                <a:latin typeface="+mn-lt"/>
              </a:rPr>
              <a:t>x</a:t>
            </a:r>
            <a:r>
              <a:rPr lang="en-US" altLang="en-US" sz="2000" dirty="0">
                <a:solidFill>
                  <a:srgbClr val="333333"/>
                </a:solidFill>
                <a:latin typeface="+mn-lt"/>
              </a:rPr>
              <a:t>"</a:t>
            </a:r>
          </a:p>
        </p:txBody>
      </p:sp>
      <p:sp>
        <p:nvSpPr>
          <p:cNvPr id="14" name="Rectangle 13">
            <a:extLst>
              <a:ext uri="{FF2B5EF4-FFF2-40B4-BE49-F238E27FC236}">
                <a16:creationId xmlns:a16="http://schemas.microsoft.com/office/drawing/2014/main" id="{28ADC307-FD1D-0242-8CE6-C11E81D805E6}"/>
              </a:ext>
            </a:extLst>
          </p:cNvPr>
          <p:cNvSpPr/>
          <p:nvPr/>
        </p:nvSpPr>
        <p:spPr>
          <a:xfrm>
            <a:off x="1083433" y="2017861"/>
            <a:ext cx="6122710" cy="369332"/>
          </a:xfrm>
          <a:prstGeom prst="rect">
            <a:avLst/>
          </a:prstGeom>
          <a:solidFill>
            <a:schemeClr val="bg1">
              <a:lumMod val="95000"/>
            </a:schemeClr>
          </a:solidFill>
          <a:ln>
            <a:solidFill>
              <a:schemeClr val="accent1"/>
            </a:solidFill>
          </a:ln>
        </p:spPr>
        <p:txBody>
          <a:bodyPr wrap="square">
            <a:spAutoFit/>
          </a:bodyPr>
          <a:lstStyle/>
          <a:p>
            <a:pPr algn="l"/>
            <a:r>
              <a:rPr lang="en-IE" sz="1800" b="1" dirty="0" err="1">
                <a:solidFill>
                  <a:srgbClr val="7F0055"/>
                </a:solidFill>
                <a:latin typeface="Courier New" panose="02070309020205020404" pitchFamily="49" charset="0"/>
              </a:rPr>
              <a:t>val</a:t>
            </a:r>
            <a:r>
              <a:rPr lang="en-IE" sz="1800" b="1" dirty="0">
                <a:latin typeface="Courier New" panose="02070309020205020404" pitchFamily="49" charset="0"/>
              </a:rPr>
              <a:t> </a:t>
            </a:r>
            <a:r>
              <a:rPr lang="en-IE" sz="1800" b="1" dirty="0">
                <a:solidFill>
                  <a:srgbClr val="6A3E3E"/>
                </a:solidFill>
                <a:latin typeface="Courier New" panose="02070309020205020404" pitchFamily="49" charset="0"/>
              </a:rPr>
              <a:t>l: </a:t>
            </a:r>
            <a:r>
              <a:rPr lang="en-IE" sz="1800" b="1" dirty="0" err="1">
                <a:solidFill>
                  <a:srgbClr val="6A3E3E"/>
                </a:solidFill>
                <a:latin typeface="Courier New" panose="02070309020205020404" pitchFamily="49" charset="0"/>
              </a:rPr>
              <a:t>Int</a:t>
            </a:r>
            <a:r>
              <a:rPr lang="en-IE" sz="1800" b="1" dirty="0">
                <a:latin typeface="Courier New" panose="02070309020205020404" pitchFamily="49" charset="0"/>
              </a:rPr>
              <a:t> = if(</a:t>
            </a:r>
            <a:r>
              <a:rPr lang="en-IE" sz="1800" b="1" dirty="0">
                <a:solidFill>
                  <a:srgbClr val="6A3E3E"/>
                </a:solidFill>
                <a:latin typeface="Courier New" panose="02070309020205020404" pitchFamily="49" charset="0"/>
              </a:rPr>
              <a:t>b </a:t>
            </a:r>
            <a:r>
              <a:rPr lang="en-IE" sz="1800" b="1" dirty="0">
                <a:latin typeface="Courier New" panose="02070309020205020404" pitchFamily="49" charset="0"/>
              </a:rPr>
              <a:t>!= null) </a:t>
            </a:r>
            <a:r>
              <a:rPr lang="en-IE" sz="1800" b="1" dirty="0" err="1">
                <a:latin typeface="Courier New" panose="02070309020205020404" pitchFamily="49" charset="0"/>
              </a:rPr>
              <a:t>b.</a:t>
            </a:r>
            <a:r>
              <a:rPr lang="en-IE" sz="1800" b="1" dirty="0" err="1">
                <a:solidFill>
                  <a:srgbClr val="0000C0"/>
                </a:solidFill>
                <a:latin typeface="Courier New" panose="02070309020205020404" pitchFamily="49" charset="0"/>
              </a:rPr>
              <a:t>length</a:t>
            </a:r>
            <a:r>
              <a:rPr lang="en-IE" sz="1800" b="1" dirty="0">
                <a:solidFill>
                  <a:srgbClr val="0000C0"/>
                </a:solidFill>
                <a:latin typeface="Courier New" panose="02070309020205020404" pitchFamily="49" charset="0"/>
              </a:rPr>
              <a:t> else -1</a:t>
            </a:r>
            <a:endParaRPr lang="en-IE" sz="1800" dirty="0"/>
          </a:p>
        </p:txBody>
      </p:sp>
      <p:sp>
        <p:nvSpPr>
          <p:cNvPr id="15" name="Rectangle 14">
            <a:extLst>
              <a:ext uri="{FF2B5EF4-FFF2-40B4-BE49-F238E27FC236}">
                <a16:creationId xmlns:a16="http://schemas.microsoft.com/office/drawing/2014/main" id="{AE0E03AB-69F0-6C42-B823-E0283E5B4A30}"/>
              </a:ext>
            </a:extLst>
          </p:cNvPr>
          <p:cNvSpPr/>
          <p:nvPr/>
        </p:nvSpPr>
        <p:spPr>
          <a:xfrm>
            <a:off x="1083433" y="3331368"/>
            <a:ext cx="6122710" cy="369332"/>
          </a:xfrm>
          <a:prstGeom prst="rect">
            <a:avLst/>
          </a:prstGeom>
          <a:solidFill>
            <a:schemeClr val="bg1">
              <a:lumMod val="95000"/>
            </a:schemeClr>
          </a:solidFill>
          <a:ln>
            <a:solidFill>
              <a:schemeClr val="accent1"/>
            </a:solidFill>
          </a:ln>
        </p:spPr>
        <p:txBody>
          <a:bodyPr wrap="square">
            <a:spAutoFit/>
          </a:bodyPr>
          <a:lstStyle/>
          <a:p>
            <a:pPr algn="l"/>
            <a:r>
              <a:rPr lang="en-IE" sz="1800" b="1" dirty="0" err="1">
                <a:solidFill>
                  <a:srgbClr val="7F0055"/>
                </a:solidFill>
                <a:latin typeface="Courier New" panose="02070309020205020404" pitchFamily="49" charset="0"/>
              </a:rPr>
              <a:t>val</a:t>
            </a:r>
            <a:r>
              <a:rPr lang="en-IE" sz="1800" b="1" dirty="0">
                <a:latin typeface="Courier New" panose="02070309020205020404" pitchFamily="49" charset="0"/>
              </a:rPr>
              <a:t> </a:t>
            </a:r>
            <a:r>
              <a:rPr lang="en-IE" sz="1800" b="1" dirty="0">
                <a:solidFill>
                  <a:srgbClr val="6A3E3E"/>
                </a:solidFill>
                <a:latin typeface="Courier New" panose="02070309020205020404" pitchFamily="49" charset="0"/>
              </a:rPr>
              <a:t>l =</a:t>
            </a:r>
            <a:r>
              <a:rPr lang="en-IE" sz="1800" b="1" dirty="0">
                <a:latin typeface="Courier New" panose="02070309020205020404" pitchFamily="49" charset="0"/>
              </a:rPr>
              <a:t> </a:t>
            </a:r>
            <a:r>
              <a:rPr lang="en-IE" sz="1800" b="1" dirty="0" err="1">
                <a:latin typeface="Courier New" panose="02070309020205020404" pitchFamily="49" charset="0"/>
              </a:rPr>
              <a:t>b?.</a:t>
            </a:r>
            <a:r>
              <a:rPr lang="en-IE" sz="1800" b="1" dirty="0" err="1">
                <a:solidFill>
                  <a:srgbClr val="0000C0"/>
                </a:solidFill>
                <a:latin typeface="Courier New" panose="02070309020205020404" pitchFamily="49" charset="0"/>
              </a:rPr>
              <a:t>length</a:t>
            </a:r>
            <a:r>
              <a:rPr lang="en-IE" sz="1800" b="1" dirty="0">
                <a:solidFill>
                  <a:srgbClr val="0000C0"/>
                </a:solidFill>
                <a:latin typeface="Courier New" panose="02070309020205020404" pitchFamily="49" charset="0"/>
              </a:rPr>
              <a:t> ?: -1</a:t>
            </a:r>
            <a:endParaRPr lang="en-IE" sz="1800" dirty="0"/>
          </a:p>
        </p:txBody>
      </p:sp>
      <p:sp>
        <p:nvSpPr>
          <p:cNvPr id="3" name="Slide Number Placeholder 2">
            <a:extLst>
              <a:ext uri="{FF2B5EF4-FFF2-40B4-BE49-F238E27FC236}">
                <a16:creationId xmlns:a16="http://schemas.microsoft.com/office/drawing/2014/main" id="{15FEEF93-E9A5-0048-8039-5F29EBCDCFA9}"/>
              </a:ext>
            </a:extLst>
          </p:cNvPr>
          <p:cNvSpPr>
            <a:spLocks noGrp="1"/>
          </p:cNvSpPr>
          <p:nvPr>
            <p:ph type="sldNum" sz="quarter" idx="2"/>
          </p:nvPr>
        </p:nvSpPr>
        <p:spPr/>
        <p:txBody>
          <a:bodyPr/>
          <a:lstStyle/>
          <a:p>
            <a:fld id="{86CB4B4D-7CA3-9044-876B-883B54F8677D}" type="slidenum">
              <a:rPr lang="en-IE" smtClean="0"/>
              <a:t>13</a:t>
            </a:fld>
            <a:endParaRPr lang="en-IE"/>
          </a:p>
        </p:txBody>
      </p:sp>
      <p:sp>
        <p:nvSpPr>
          <p:cNvPr id="4" name="Footer Placeholder 3">
            <a:extLst>
              <a:ext uri="{FF2B5EF4-FFF2-40B4-BE49-F238E27FC236}">
                <a16:creationId xmlns:a16="http://schemas.microsoft.com/office/drawing/2014/main" id="{616B5780-B827-5A48-A0AA-5478259C38F7}"/>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2900913805"/>
      </p:ext>
    </p:extLst>
  </p:cSld>
  <p:clrMapOvr>
    <a:masterClrMapping/>
  </p:clrMapOvr>
  <p:transition spd="med" advTm="49466"/>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a:t>Nullable – nullable returns</a:t>
            </a:r>
          </a:p>
        </p:txBody>
      </p:sp>
      <p:sp>
        <p:nvSpPr>
          <p:cNvPr id="7" name="Rectangle 1"/>
          <p:cNvSpPr>
            <a:spLocks noChangeArrowheads="1"/>
          </p:cNvSpPr>
          <p:nvPr/>
        </p:nvSpPr>
        <p:spPr bwMode="auto">
          <a:xfrm>
            <a:off x="851266" y="2729371"/>
            <a:ext cx="6270987" cy="35646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p>
            <a:pPr algn="l" defTabSz="482163" rtl="0" eaLnBrk="0" fontAlgn="base" hangingPunct="0">
              <a:spcBef>
                <a:spcPct val="0"/>
              </a:spcBef>
              <a:spcAft>
                <a:spcPct val="0"/>
              </a:spcAft>
            </a:pPr>
            <a:r>
              <a:rPr lang="en-US" altLang="en-US" sz="2000" dirty="0">
                <a:solidFill>
                  <a:schemeClr val="tx1"/>
                </a:solidFill>
              </a:rPr>
              <a:t>Return </a:t>
            </a:r>
            <a:r>
              <a:rPr lang="en-US" altLang="en-US" sz="2000" b="1" dirty="0">
                <a:solidFill>
                  <a:srgbClr val="CC0033"/>
                </a:solidFill>
              </a:rPr>
              <a:t>null</a:t>
            </a:r>
            <a:r>
              <a:rPr lang="en-US" altLang="en-US" sz="2000" dirty="0">
                <a:solidFill>
                  <a:schemeClr val="tx1"/>
                </a:solidFill>
              </a:rPr>
              <a:t> if the return value does not hold an integer:</a:t>
            </a:r>
          </a:p>
        </p:txBody>
      </p:sp>
      <p:sp>
        <p:nvSpPr>
          <p:cNvPr id="10" name="Rectangle 1"/>
          <p:cNvSpPr>
            <a:spLocks noChangeArrowheads="1"/>
          </p:cNvSpPr>
          <p:nvPr/>
        </p:nvSpPr>
        <p:spPr bwMode="auto">
          <a:xfrm>
            <a:off x="454259" y="826555"/>
            <a:ext cx="7518330"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p>
            <a:pPr marL="342900" indent="-342900" algn="l" defTabSz="482163" rtl="0" eaLnBrk="0" fontAlgn="base" hangingPunct="0">
              <a:spcBef>
                <a:spcPct val="0"/>
              </a:spcBef>
              <a:spcAft>
                <a:spcPct val="0"/>
              </a:spcAft>
              <a:buClr>
                <a:schemeClr val="accent2"/>
              </a:buClr>
              <a:buFont typeface="Wingdings" pitchFamily="2" charset="2"/>
              <a:buChar char="q"/>
            </a:pPr>
            <a:r>
              <a:rPr lang="en-US" altLang="en-US" sz="2000" dirty="0">
                <a:solidFill>
                  <a:srgbClr val="333333"/>
                </a:solidFill>
              </a:rPr>
              <a:t>A reference must be explicitly marked as nullable (i.e. </a:t>
            </a:r>
            <a:r>
              <a:rPr lang="en-US" altLang="en-US" sz="2000" b="1" dirty="0">
                <a:solidFill>
                  <a:srgbClr val="FF0000"/>
                </a:solidFill>
              </a:rPr>
              <a:t>?</a:t>
            </a:r>
            <a:r>
              <a:rPr lang="en-US" altLang="en-US" sz="2000" dirty="0">
                <a:solidFill>
                  <a:srgbClr val="333333"/>
                </a:solidFill>
              </a:rPr>
              <a:t>) when </a:t>
            </a:r>
            <a:r>
              <a:rPr lang="en-US" altLang="en-US" sz="2000" b="1" dirty="0">
                <a:solidFill>
                  <a:srgbClr val="333333"/>
                </a:solidFill>
              </a:rPr>
              <a:t>null</a:t>
            </a:r>
            <a:r>
              <a:rPr lang="en-US" altLang="en-US" sz="2000" dirty="0">
                <a:solidFill>
                  <a:srgbClr val="333333"/>
                </a:solidFill>
              </a:rPr>
              <a:t> value is possible.  </a:t>
            </a:r>
          </a:p>
        </p:txBody>
      </p:sp>
      <p:sp>
        <p:nvSpPr>
          <p:cNvPr id="9" name="Rectangle 8">
            <a:extLst>
              <a:ext uri="{FF2B5EF4-FFF2-40B4-BE49-F238E27FC236}">
                <a16:creationId xmlns:a16="http://schemas.microsoft.com/office/drawing/2014/main" id="{88BBFEBD-1C53-2A46-8BE5-E4B2EB9284F4}"/>
              </a:ext>
            </a:extLst>
          </p:cNvPr>
          <p:cNvSpPr/>
          <p:nvPr/>
        </p:nvSpPr>
        <p:spPr>
          <a:xfrm>
            <a:off x="851266" y="1648420"/>
            <a:ext cx="6122710" cy="923330"/>
          </a:xfrm>
          <a:prstGeom prst="rect">
            <a:avLst/>
          </a:prstGeom>
          <a:solidFill>
            <a:schemeClr val="bg1">
              <a:lumMod val="95000"/>
            </a:schemeClr>
          </a:solidFill>
          <a:ln>
            <a:solidFill>
              <a:schemeClr val="accent1"/>
            </a:solidFill>
          </a:ln>
        </p:spPr>
        <p:txBody>
          <a:bodyPr wrap="square">
            <a:spAutoFit/>
          </a:bodyPr>
          <a:lstStyle/>
          <a:p>
            <a:pPr algn="l"/>
            <a:r>
              <a:rPr lang="en-IE" sz="1800" b="1" dirty="0">
                <a:solidFill>
                  <a:srgbClr val="0000C0"/>
                </a:solidFill>
                <a:latin typeface="Courier New" panose="02070309020205020404" pitchFamily="49" charset="0"/>
              </a:rPr>
              <a:t>fun </a:t>
            </a:r>
            <a:r>
              <a:rPr lang="en-IE" sz="1800" b="1" dirty="0" err="1">
                <a:solidFill>
                  <a:schemeClr val="tx1"/>
                </a:solidFill>
                <a:latin typeface="Courier New" panose="02070309020205020404" pitchFamily="49" charset="0"/>
              </a:rPr>
              <a:t>parseInt</a:t>
            </a:r>
            <a:r>
              <a:rPr lang="en-IE" sz="1800" b="1" dirty="0">
                <a:solidFill>
                  <a:schemeClr val="tx1"/>
                </a:solidFill>
                <a:latin typeface="Courier New" panose="02070309020205020404" pitchFamily="49" charset="0"/>
              </a:rPr>
              <a:t>(</a:t>
            </a:r>
            <a:r>
              <a:rPr lang="en-IE" sz="1800" b="1" dirty="0" err="1">
                <a:solidFill>
                  <a:schemeClr val="tx1"/>
                </a:solidFill>
                <a:latin typeface="Courier New" panose="02070309020205020404" pitchFamily="49" charset="0"/>
              </a:rPr>
              <a:t>str</a:t>
            </a:r>
            <a:r>
              <a:rPr lang="en-IE" sz="1800" b="1" dirty="0">
                <a:solidFill>
                  <a:schemeClr val="tx1"/>
                </a:solidFill>
                <a:latin typeface="Courier New" panose="02070309020205020404" pitchFamily="49" charset="0"/>
              </a:rPr>
              <a:t>: </a:t>
            </a:r>
            <a:r>
              <a:rPr lang="en-IE" sz="1800" b="1" dirty="0">
                <a:solidFill>
                  <a:srgbClr val="7F0055"/>
                </a:solidFill>
                <a:latin typeface="Courier New" panose="02070309020205020404" pitchFamily="49" charset="0"/>
              </a:rPr>
              <a:t>String</a:t>
            </a:r>
            <a:r>
              <a:rPr lang="en-IE" sz="1800" b="1" dirty="0">
                <a:solidFill>
                  <a:schemeClr val="tx1"/>
                </a:solidFill>
                <a:latin typeface="Courier New" panose="02070309020205020404" pitchFamily="49" charset="0"/>
              </a:rPr>
              <a:t>): </a:t>
            </a:r>
            <a:r>
              <a:rPr lang="en-IE" sz="1800" b="1" dirty="0" err="1">
                <a:solidFill>
                  <a:srgbClr val="7F0055"/>
                </a:solidFill>
                <a:latin typeface="Courier New" panose="02070309020205020404" pitchFamily="49" charset="0"/>
              </a:rPr>
              <a:t>Int</a:t>
            </a:r>
            <a:r>
              <a:rPr lang="en-IE" sz="1800" b="1" dirty="0">
                <a:solidFill>
                  <a:srgbClr val="0000C0"/>
                </a:solidFill>
                <a:latin typeface="Courier New" panose="02070309020205020404" pitchFamily="49" charset="0"/>
              </a:rPr>
              <a:t>? </a:t>
            </a:r>
            <a:r>
              <a:rPr lang="en-IE" sz="1800" b="1" dirty="0">
                <a:solidFill>
                  <a:schemeClr val="tx1"/>
                </a:solidFill>
                <a:latin typeface="Courier New" panose="02070309020205020404" pitchFamily="49" charset="0"/>
              </a:rPr>
              <a:t>{</a:t>
            </a:r>
          </a:p>
          <a:p>
            <a:pPr algn="l"/>
            <a:r>
              <a:rPr lang="en-IE" sz="1800" b="1" dirty="0">
                <a:solidFill>
                  <a:srgbClr val="0000C0"/>
                </a:solidFill>
                <a:latin typeface="Courier New" panose="02070309020205020404" pitchFamily="49" charset="0"/>
              </a:rPr>
              <a:t>			</a:t>
            </a:r>
            <a:r>
              <a:rPr lang="en-IE" sz="1800" b="1" dirty="0">
                <a:solidFill>
                  <a:schemeClr val="accent2"/>
                </a:solidFill>
                <a:latin typeface="Courier New" panose="02070309020205020404" pitchFamily="49" charset="0"/>
              </a:rPr>
              <a:t>//...</a:t>
            </a:r>
          </a:p>
          <a:p>
            <a:pPr algn="l"/>
            <a:r>
              <a:rPr lang="en-IE" sz="1800" b="1" dirty="0">
                <a:solidFill>
                  <a:schemeClr val="tx1"/>
                </a:solidFill>
                <a:latin typeface="Courier New" panose="02070309020205020404" pitchFamily="49" charset="0"/>
              </a:rPr>
              <a:t>}</a:t>
            </a:r>
          </a:p>
        </p:txBody>
      </p:sp>
      <p:sp>
        <p:nvSpPr>
          <p:cNvPr id="2" name="Slide Number Placeholder 1">
            <a:extLst>
              <a:ext uri="{FF2B5EF4-FFF2-40B4-BE49-F238E27FC236}">
                <a16:creationId xmlns:a16="http://schemas.microsoft.com/office/drawing/2014/main" id="{4F0EC8F2-6640-3C45-86AC-874D6FD20B4A}"/>
              </a:ext>
            </a:extLst>
          </p:cNvPr>
          <p:cNvSpPr>
            <a:spLocks noGrp="1"/>
          </p:cNvSpPr>
          <p:nvPr>
            <p:ph type="sldNum" sz="quarter" idx="2"/>
          </p:nvPr>
        </p:nvSpPr>
        <p:spPr/>
        <p:txBody>
          <a:bodyPr/>
          <a:lstStyle/>
          <a:p>
            <a:fld id="{86CB4B4D-7CA3-9044-876B-883B54F8677D}" type="slidenum">
              <a:rPr lang="en-IE" smtClean="0"/>
              <a:t>14</a:t>
            </a:fld>
            <a:endParaRPr lang="en-IE"/>
          </a:p>
        </p:txBody>
      </p:sp>
      <p:sp>
        <p:nvSpPr>
          <p:cNvPr id="3" name="Footer Placeholder 2">
            <a:extLst>
              <a:ext uri="{FF2B5EF4-FFF2-40B4-BE49-F238E27FC236}">
                <a16:creationId xmlns:a16="http://schemas.microsoft.com/office/drawing/2014/main" id="{E7B3E3B8-6AF6-3E4C-AD68-EE18C07CCD4F}"/>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3720155927"/>
      </p:ext>
    </p:extLst>
  </p:cSld>
  <p:clrMapOvr>
    <a:masterClrMapping/>
  </p:clrMapOvr>
  <p:transition spd="med" advTm="19003"/>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Comments</a:t>
            </a:r>
          </a:p>
        </p:txBody>
      </p:sp>
      <p:sp>
        <p:nvSpPr>
          <p:cNvPr id="2" name="Text Placeholder 1"/>
          <p:cNvSpPr>
            <a:spLocks noGrp="1"/>
          </p:cNvSpPr>
          <p:nvPr>
            <p:ph type="body" sz="quarter" idx="1"/>
          </p:nvPr>
        </p:nvSpPr>
        <p:spPr/>
        <p:txBody>
          <a:bodyPr/>
          <a:lstStyle/>
          <a:p>
            <a:r>
              <a:rPr lang="en-IE" dirty="0"/>
              <a:t>Single line, block, </a:t>
            </a:r>
            <a:r>
              <a:rPr lang="en-IE" dirty="0" err="1"/>
              <a:t>KDoc</a:t>
            </a:r>
            <a:endParaRPr lang="en-IE" dirty="0"/>
          </a:p>
        </p:txBody>
      </p:sp>
      <p:pic>
        <p:nvPicPr>
          <p:cNvPr id="4" name="Picture 3">
            <a:extLst>
              <a:ext uri="{FF2B5EF4-FFF2-40B4-BE49-F238E27FC236}">
                <a16:creationId xmlns:a16="http://schemas.microsoft.com/office/drawing/2014/main" id="{6540D43E-57F5-AA4B-B544-BDE393826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512" y="724512"/>
            <a:ext cx="2890326" cy="3292642"/>
          </a:xfrm>
          <a:prstGeom prst="rect">
            <a:avLst/>
          </a:prstGeom>
        </p:spPr>
      </p:pic>
    </p:spTree>
    <p:extLst>
      <p:ext uri="{BB962C8B-B14F-4D97-AF65-F5344CB8AC3E}">
        <p14:creationId xmlns:p14="http://schemas.microsoft.com/office/powerpoint/2010/main" val="96653232"/>
      </p:ext>
    </p:extLst>
  </p:cSld>
  <p:clrMapOvr>
    <a:masterClrMapping/>
  </p:clrMapOvr>
  <p:transition spd="med" advTm="9227"/>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a:t>Comments – single line and block comments</a:t>
            </a:r>
          </a:p>
        </p:txBody>
      </p:sp>
      <p:pic>
        <p:nvPicPr>
          <p:cNvPr id="8" name="Picture 7" descr="A screenshot of a cell phone&#10;&#10;Description automatically generated">
            <a:extLst>
              <a:ext uri="{FF2B5EF4-FFF2-40B4-BE49-F238E27FC236}">
                <a16:creationId xmlns:a16="http://schemas.microsoft.com/office/drawing/2014/main" id="{E5786F9A-C16F-1B4D-878A-EB8D468F5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36" y="885039"/>
            <a:ext cx="7315200" cy="2400300"/>
          </a:xfrm>
          <a:prstGeom prst="rect">
            <a:avLst/>
          </a:prstGeom>
        </p:spPr>
      </p:pic>
      <p:sp>
        <p:nvSpPr>
          <p:cNvPr id="2" name="Slide Number Placeholder 1">
            <a:extLst>
              <a:ext uri="{FF2B5EF4-FFF2-40B4-BE49-F238E27FC236}">
                <a16:creationId xmlns:a16="http://schemas.microsoft.com/office/drawing/2014/main" id="{DD2908DE-C382-7C41-BA26-5A6996A47012}"/>
              </a:ext>
            </a:extLst>
          </p:cNvPr>
          <p:cNvSpPr>
            <a:spLocks noGrp="1"/>
          </p:cNvSpPr>
          <p:nvPr>
            <p:ph type="sldNum" sz="quarter" idx="2"/>
          </p:nvPr>
        </p:nvSpPr>
        <p:spPr/>
        <p:txBody>
          <a:bodyPr/>
          <a:lstStyle/>
          <a:p>
            <a:fld id="{86CB4B4D-7CA3-9044-876B-883B54F8677D}" type="slidenum">
              <a:rPr lang="en-IE" smtClean="0"/>
              <a:t>16</a:t>
            </a:fld>
            <a:endParaRPr lang="en-IE"/>
          </a:p>
        </p:txBody>
      </p:sp>
      <p:sp>
        <p:nvSpPr>
          <p:cNvPr id="3" name="Footer Placeholder 2">
            <a:extLst>
              <a:ext uri="{FF2B5EF4-FFF2-40B4-BE49-F238E27FC236}">
                <a16:creationId xmlns:a16="http://schemas.microsoft.com/office/drawing/2014/main" id="{63425E59-4B81-B74C-B7AD-F03C6190B5CE}"/>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2781355186"/>
      </p:ext>
    </p:extLst>
  </p:cSld>
  <p:clrMapOvr>
    <a:masterClrMapping/>
  </p:clrMapOvr>
  <p:transition spd="med" advTm="2371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a:t>Comments – </a:t>
            </a:r>
            <a:r>
              <a:rPr lang="en-IE" dirty="0" err="1"/>
              <a:t>KDoc</a:t>
            </a:r>
            <a:r>
              <a:rPr lang="en-IE" dirty="0"/>
              <a:t> (equivalent to </a:t>
            </a:r>
            <a:r>
              <a:rPr lang="en-IE" dirty="0" err="1"/>
              <a:t>JavaDoc</a:t>
            </a:r>
            <a:r>
              <a:rPr lang="en-IE" dirty="0"/>
              <a:t>)</a:t>
            </a:r>
          </a:p>
        </p:txBody>
      </p:sp>
      <p:pic>
        <p:nvPicPr>
          <p:cNvPr id="7" name="Picture 6" descr="A screenshot of a cell phone&#10;&#10;Description automatically generated">
            <a:extLst>
              <a:ext uri="{FF2B5EF4-FFF2-40B4-BE49-F238E27FC236}">
                <a16:creationId xmlns:a16="http://schemas.microsoft.com/office/drawing/2014/main" id="{43D8E2FD-213A-2B43-B525-00087066A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27946"/>
            <a:ext cx="6946900" cy="3873500"/>
          </a:xfrm>
          <a:prstGeom prst="rect">
            <a:avLst/>
          </a:prstGeom>
        </p:spPr>
      </p:pic>
      <p:sp>
        <p:nvSpPr>
          <p:cNvPr id="2" name="Slide Number Placeholder 1">
            <a:extLst>
              <a:ext uri="{FF2B5EF4-FFF2-40B4-BE49-F238E27FC236}">
                <a16:creationId xmlns:a16="http://schemas.microsoft.com/office/drawing/2014/main" id="{5A702E9F-5D44-5B4E-85DE-351AEAB2EB2A}"/>
              </a:ext>
            </a:extLst>
          </p:cNvPr>
          <p:cNvSpPr>
            <a:spLocks noGrp="1"/>
          </p:cNvSpPr>
          <p:nvPr>
            <p:ph type="sldNum" sz="quarter" idx="2"/>
          </p:nvPr>
        </p:nvSpPr>
        <p:spPr/>
        <p:txBody>
          <a:bodyPr/>
          <a:lstStyle/>
          <a:p>
            <a:fld id="{86CB4B4D-7CA3-9044-876B-883B54F8677D}" type="slidenum">
              <a:rPr lang="en-IE" smtClean="0"/>
              <a:t>17</a:t>
            </a:fld>
            <a:endParaRPr lang="en-IE"/>
          </a:p>
        </p:txBody>
      </p:sp>
      <p:sp>
        <p:nvSpPr>
          <p:cNvPr id="3" name="Footer Placeholder 2">
            <a:extLst>
              <a:ext uri="{FF2B5EF4-FFF2-40B4-BE49-F238E27FC236}">
                <a16:creationId xmlns:a16="http://schemas.microsoft.com/office/drawing/2014/main" id="{6D921F54-40B4-0A46-B680-A913E4039BF4}"/>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4184365818"/>
      </p:ext>
    </p:extLst>
  </p:cSld>
  <p:clrMapOvr>
    <a:masterClrMapping/>
  </p:clrMapOvr>
  <p:transition spd="med" advTm="25047"/>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a:t>Comments – </a:t>
            </a:r>
            <a:r>
              <a:rPr lang="en-IE" dirty="0" err="1"/>
              <a:t>KDoc</a:t>
            </a:r>
            <a:endParaRPr lang="en-IE" dirty="0"/>
          </a:p>
        </p:txBody>
      </p:sp>
      <p:graphicFrame>
        <p:nvGraphicFramePr>
          <p:cNvPr id="7" name="Table 6"/>
          <p:cNvGraphicFramePr>
            <a:graphicFrameLocks noGrp="1"/>
          </p:cNvGraphicFramePr>
          <p:nvPr>
            <p:extLst>
              <p:ext uri="{D42A27DB-BD31-4B8C-83A1-F6EECF244321}">
                <p14:modId xmlns:p14="http://schemas.microsoft.com/office/powerpoint/2010/main" val="340494799"/>
              </p:ext>
            </p:extLst>
          </p:nvPr>
        </p:nvGraphicFramePr>
        <p:xfrm>
          <a:off x="468649" y="829924"/>
          <a:ext cx="7290537" cy="3671270"/>
        </p:xfrm>
        <a:graphic>
          <a:graphicData uri="http://schemas.openxmlformats.org/drawingml/2006/table">
            <a:tbl>
              <a:tblPr firstRow="1" bandRow="1">
                <a:tableStyleId>{5940675A-B579-460E-94D1-54222C63F5DA}</a:tableStyleId>
              </a:tblPr>
              <a:tblGrid>
                <a:gridCol w="1488753">
                  <a:extLst>
                    <a:ext uri="{9D8B030D-6E8A-4147-A177-3AD203B41FA5}">
                      <a16:colId xmlns:a16="http://schemas.microsoft.com/office/drawing/2014/main" val="3287486924"/>
                    </a:ext>
                  </a:extLst>
                </a:gridCol>
                <a:gridCol w="5801784">
                  <a:extLst>
                    <a:ext uri="{9D8B030D-6E8A-4147-A177-3AD203B41FA5}">
                      <a16:colId xmlns:a16="http://schemas.microsoft.com/office/drawing/2014/main" val="4205486548"/>
                    </a:ext>
                  </a:extLst>
                </a:gridCol>
              </a:tblGrid>
              <a:tr h="241102">
                <a:tc>
                  <a:txBody>
                    <a:bodyPr/>
                    <a:lstStyle/>
                    <a:p>
                      <a:pPr algn="ctr"/>
                      <a:r>
                        <a:rPr lang="en-IE" sz="1300" b="1" dirty="0"/>
                        <a:t>Block</a:t>
                      </a:r>
                      <a:r>
                        <a:rPr lang="en-IE" sz="1300" b="1" baseline="0" dirty="0"/>
                        <a:t> tags</a:t>
                      </a:r>
                      <a:endParaRPr lang="en-IE" sz="1300" b="1" dirty="0"/>
                    </a:p>
                  </a:txBody>
                  <a:tcPr marL="48220" marR="48220" marT="24110" marB="24110">
                    <a:solidFill>
                      <a:schemeClr val="accent1">
                        <a:lumMod val="40000"/>
                        <a:lumOff val="60000"/>
                      </a:schemeClr>
                    </a:solidFill>
                  </a:tcPr>
                </a:tc>
                <a:tc>
                  <a:txBody>
                    <a:bodyPr/>
                    <a:lstStyle/>
                    <a:p>
                      <a:pPr algn="ctr"/>
                      <a:r>
                        <a:rPr lang="en-IE" sz="1300" b="1" dirty="0"/>
                        <a:t>Currently</a:t>
                      </a:r>
                      <a:r>
                        <a:rPr lang="en-IE" sz="1300" b="1" baseline="0" dirty="0"/>
                        <a:t> supported </a:t>
                      </a:r>
                      <a:r>
                        <a:rPr lang="en-IE" sz="1300" b="1" baseline="0" dirty="0" err="1"/>
                        <a:t>KDoc</a:t>
                      </a:r>
                      <a:r>
                        <a:rPr lang="en-IE" sz="1300" b="1" baseline="0" dirty="0"/>
                        <a:t> block tags</a:t>
                      </a:r>
                      <a:endParaRPr lang="en-IE" sz="1300" b="1" dirty="0"/>
                    </a:p>
                  </a:txBody>
                  <a:tcPr marL="48220" marR="48220" marT="24110" marB="24110">
                    <a:solidFill>
                      <a:schemeClr val="accent1">
                        <a:lumMod val="40000"/>
                        <a:lumOff val="60000"/>
                      </a:schemeClr>
                    </a:solidFill>
                  </a:tcPr>
                </a:tc>
                <a:extLst>
                  <a:ext uri="{0D108BD9-81ED-4DB2-BD59-A6C34878D82A}">
                    <a16:rowId xmlns:a16="http://schemas.microsoft.com/office/drawing/2014/main" val="307409401"/>
                  </a:ext>
                </a:extLst>
              </a:tr>
              <a:tr h="272071">
                <a:tc>
                  <a:txBody>
                    <a:bodyPr/>
                    <a:lstStyle/>
                    <a:p>
                      <a:pPr algn="l"/>
                      <a:r>
                        <a:rPr lang="en-IE" sz="1100" dirty="0"/>
                        <a:t>@</a:t>
                      </a:r>
                      <a:r>
                        <a:rPr lang="en-IE" sz="1100" dirty="0" err="1"/>
                        <a:t>param</a:t>
                      </a:r>
                      <a:r>
                        <a:rPr lang="en-IE" sz="1100" dirty="0"/>
                        <a:t> &lt;name&gt;</a:t>
                      </a:r>
                    </a:p>
                  </a:txBody>
                  <a:tcPr marL="48220" marR="48220" marT="24110" marB="24110"/>
                </a:tc>
                <a:tc>
                  <a:txBody>
                    <a:bodyPr/>
                    <a:lstStyle/>
                    <a:p>
                      <a:pPr algn="l"/>
                      <a:r>
                        <a:rPr lang="en-IE" sz="1100" dirty="0"/>
                        <a:t>Documents a value parameter of a function or a type parameter of a class, property or function.</a:t>
                      </a:r>
                    </a:p>
                  </a:txBody>
                  <a:tcPr marL="48220" marR="48220" marT="24110" marB="24110"/>
                </a:tc>
                <a:extLst>
                  <a:ext uri="{0D108BD9-81ED-4DB2-BD59-A6C34878D82A}">
                    <a16:rowId xmlns:a16="http://schemas.microsoft.com/office/drawing/2014/main" val="2758912415"/>
                  </a:ext>
                </a:extLst>
              </a:tr>
              <a:tr h="216691">
                <a:tc>
                  <a:txBody>
                    <a:bodyPr/>
                    <a:lstStyle/>
                    <a:p>
                      <a:pPr algn="l"/>
                      <a:r>
                        <a:rPr lang="en-IE" sz="1100" dirty="0"/>
                        <a:t>@return</a:t>
                      </a:r>
                    </a:p>
                  </a:txBody>
                  <a:tcPr marL="48220" marR="48220" marT="24110" marB="24110"/>
                </a:tc>
                <a:tc>
                  <a:txBody>
                    <a:bodyPr/>
                    <a:lstStyle/>
                    <a:p>
                      <a:pPr algn="l"/>
                      <a:r>
                        <a:rPr lang="en-IE" sz="1100" dirty="0"/>
                        <a:t>Documents the return value of a function.</a:t>
                      </a:r>
                    </a:p>
                  </a:txBody>
                  <a:tcPr marL="48220" marR="48220" marT="24110" marB="24110"/>
                </a:tc>
                <a:extLst>
                  <a:ext uri="{0D108BD9-81ED-4DB2-BD59-A6C34878D82A}">
                    <a16:rowId xmlns:a16="http://schemas.microsoft.com/office/drawing/2014/main" val="3429244391"/>
                  </a:ext>
                </a:extLst>
              </a:tr>
              <a:tr h="216691">
                <a:tc>
                  <a:txBody>
                    <a:bodyPr/>
                    <a:lstStyle/>
                    <a:p>
                      <a:pPr algn="l"/>
                      <a:r>
                        <a:rPr lang="en-IE" sz="1100" dirty="0"/>
                        <a:t>@constructor </a:t>
                      </a:r>
                    </a:p>
                  </a:txBody>
                  <a:tcPr marL="48220" marR="48220" marT="24110" marB="24110"/>
                </a:tc>
                <a:tc>
                  <a:txBody>
                    <a:bodyPr/>
                    <a:lstStyle/>
                    <a:p>
                      <a:pPr algn="l"/>
                      <a:r>
                        <a:rPr lang="en-IE" sz="1100" dirty="0"/>
                        <a:t>Documents the primary constructor of a class.</a:t>
                      </a:r>
                    </a:p>
                  </a:txBody>
                  <a:tcPr marL="48220" marR="48220" marT="24110" marB="24110"/>
                </a:tc>
                <a:extLst>
                  <a:ext uri="{0D108BD9-81ED-4DB2-BD59-A6C34878D82A}">
                    <a16:rowId xmlns:a16="http://schemas.microsoft.com/office/drawing/2014/main" val="3345386246"/>
                  </a:ext>
                </a:extLst>
              </a:tr>
              <a:tr h="216691">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en-IE" sz="1100" dirty="0"/>
                        <a:t>@receiver</a:t>
                      </a:r>
                    </a:p>
                  </a:txBody>
                  <a:tcPr marL="48220" marR="48220" marT="24110" marB="24110"/>
                </a:tc>
                <a:tc>
                  <a:txBody>
                    <a:bodyPr/>
                    <a:lstStyle/>
                    <a:p>
                      <a:pPr algn="l"/>
                      <a:r>
                        <a:rPr lang="en-IE" sz="1100" dirty="0"/>
                        <a:t>Documents the receiver of an extension function.</a:t>
                      </a:r>
                    </a:p>
                  </a:txBody>
                  <a:tcPr marL="48220" marR="48220" marT="24110" marB="24110"/>
                </a:tc>
                <a:extLst>
                  <a:ext uri="{0D108BD9-81ED-4DB2-BD59-A6C34878D82A}">
                    <a16:rowId xmlns:a16="http://schemas.microsoft.com/office/drawing/2014/main" val="2056339523"/>
                  </a:ext>
                </a:extLst>
              </a:tr>
              <a:tr h="216691">
                <a:tc>
                  <a:txBody>
                    <a:bodyPr/>
                    <a:lstStyle/>
                    <a:p>
                      <a:pPr algn="l"/>
                      <a:r>
                        <a:rPr lang="en-IE" sz="1100" b="0" dirty="0"/>
                        <a:t>@property &lt;name&gt;</a:t>
                      </a:r>
                    </a:p>
                  </a:txBody>
                  <a:tcPr marL="48220" marR="48220" marT="24110" marB="24110"/>
                </a:tc>
                <a:tc>
                  <a:txBody>
                    <a:bodyPr/>
                    <a:lstStyle/>
                    <a:p>
                      <a:pPr algn="l"/>
                      <a:r>
                        <a:rPr lang="en-IE" sz="1100" dirty="0"/>
                        <a:t>Documents the property of a class which has the specified name. </a:t>
                      </a:r>
                    </a:p>
                  </a:txBody>
                  <a:tcPr marL="48220" marR="48220" marT="24110" marB="24110"/>
                </a:tc>
                <a:extLst>
                  <a:ext uri="{0D108BD9-81ED-4DB2-BD59-A6C34878D82A}">
                    <a16:rowId xmlns:a16="http://schemas.microsoft.com/office/drawing/2014/main" val="2668585910"/>
                  </a:ext>
                </a:extLst>
              </a:tr>
              <a:tr h="428149">
                <a:tc>
                  <a:txBody>
                    <a:bodyPr/>
                    <a:lstStyle/>
                    <a:p>
                      <a:pPr algn="l"/>
                      <a:r>
                        <a:rPr lang="en-IE" sz="1100" b="0" dirty="0"/>
                        <a:t>@throws &lt;class&gt;, @exception &lt;class&gt;</a:t>
                      </a:r>
                    </a:p>
                  </a:txBody>
                  <a:tcPr marL="48220" marR="48220" marT="24110" marB="24110"/>
                </a:tc>
                <a:tc>
                  <a:txBody>
                    <a:bodyPr/>
                    <a:lstStyle/>
                    <a:p>
                      <a:pPr algn="l"/>
                      <a:r>
                        <a:rPr lang="en-IE" sz="1100" dirty="0"/>
                        <a:t>Documents an exception which can be thrown by a method.</a:t>
                      </a:r>
                    </a:p>
                  </a:txBody>
                  <a:tcPr marL="48220" marR="48220" marT="24110" marB="24110"/>
                </a:tc>
                <a:extLst>
                  <a:ext uri="{0D108BD9-81ED-4DB2-BD59-A6C34878D82A}">
                    <a16:rowId xmlns:a16="http://schemas.microsoft.com/office/drawing/2014/main" val="2273757862"/>
                  </a:ext>
                </a:extLst>
              </a:tr>
              <a:tr h="433219">
                <a:tc>
                  <a:txBody>
                    <a:bodyPr/>
                    <a:lstStyle/>
                    <a:p>
                      <a:pPr algn="l"/>
                      <a:r>
                        <a:rPr lang="en-IE" sz="1100" b="0" dirty="0"/>
                        <a:t>@sample &lt;identifier&gt;</a:t>
                      </a:r>
                    </a:p>
                  </a:txBody>
                  <a:tcPr marL="48220" marR="48220" marT="24110" marB="24110"/>
                </a:tc>
                <a:tc>
                  <a:txBody>
                    <a:bodyPr/>
                    <a:lstStyle/>
                    <a:p>
                      <a:pPr algn="l"/>
                      <a:r>
                        <a:rPr lang="en-IE" sz="1100" dirty="0"/>
                        <a:t>Embeds the body of the function with the specified qualified name into the documentation for the current element, in order to show an example of how the element could be used.</a:t>
                      </a:r>
                    </a:p>
                  </a:txBody>
                  <a:tcPr marL="48220" marR="48220" marT="24110" marB="24110"/>
                </a:tc>
                <a:extLst>
                  <a:ext uri="{0D108BD9-81ED-4DB2-BD59-A6C34878D82A}">
                    <a16:rowId xmlns:a16="http://schemas.microsoft.com/office/drawing/2014/main" val="611428360"/>
                  </a:ext>
                </a:extLst>
              </a:tr>
              <a:tr h="276837">
                <a:tc>
                  <a:txBody>
                    <a:bodyPr/>
                    <a:lstStyle/>
                    <a:p>
                      <a:pPr algn="l"/>
                      <a:r>
                        <a:rPr lang="en-IE" sz="1100" b="0" dirty="0"/>
                        <a:t>@see &lt;identifier&gt;</a:t>
                      </a:r>
                    </a:p>
                  </a:txBody>
                  <a:tcPr marL="48220" marR="48220" marT="24110" marB="24110"/>
                </a:tc>
                <a:tc>
                  <a:txBody>
                    <a:bodyPr/>
                    <a:lstStyle/>
                    <a:p>
                      <a:pPr algn="l"/>
                      <a:r>
                        <a:rPr lang="en-IE" sz="1100" dirty="0"/>
                        <a:t>Adds a link to the specified class or method to the </a:t>
                      </a:r>
                      <a:r>
                        <a:rPr lang="en-IE" sz="1100" b="1" dirty="0"/>
                        <a:t>See Also</a:t>
                      </a:r>
                      <a:r>
                        <a:rPr lang="en-IE" sz="1100" dirty="0"/>
                        <a:t> block of the documentation.</a:t>
                      </a:r>
                    </a:p>
                  </a:txBody>
                  <a:tcPr marL="48220" marR="48220" marT="24110" marB="24110"/>
                </a:tc>
                <a:extLst>
                  <a:ext uri="{0D108BD9-81ED-4DB2-BD59-A6C34878D82A}">
                    <a16:rowId xmlns:a16="http://schemas.microsoft.com/office/drawing/2014/main" val="2488902408"/>
                  </a:ext>
                </a:extLst>
              </a:tr>
              <a:tr h="216691">
                <a:tc>
                  <a:txBody>
                    <a:bodyPr/>
                    <a:lstStyle/>
                    <a:p>
                      <a:pPr algn="l"/>
                      <a:r>
                        <a:rPr lang="en-IE" sz="1100" b="0" dirty="0"/>
                        <a:t>@author</a:t>
                      </a:r>
                    </a:p>
                  </a:txBody>
                  <a:tcPr marL="48220" marR="48220" marT="24110" marB="24110"/>
                </a:tc>
                <a:tc>
                  <a:txBody>
                    <a:bodyPr/>
                    <a:lstStyle/>
                    <a:p>
                      <a:pPr algn="l"/>
                      <a:r>
                        <a:rPr lang="en-IE" sz="1100" dirty="0"/>
                        <a:t>Specifies the author of the element being documented.</a:t>
                      </a:r>
                    </a:p>
                  </a:txBody>
                  <a:tcPr marL="48220" marR="48220" marT="24110" marB="24110"/>
                </a:tc>
                <a:extLst>
                  <a:ext uri="{0D108BD9-81ED-4DB2-BD59-A6C34878D82A}">
                    <a16:rowId xmlns:a16="http://schemas.microsoft.com/office/drawing/2014/main" val="878827646"/>
                  </a:ext>
                </a:extLst>
              </a:tr>
              <a:tr h="267380">
                <a:tc>
                  <a:txBody>
                    <a:bodyPr/>
                    <a:lstStyle/>
                    <a:p>
                      <a:pPr algn="l"/>
                      <a:r>
                        <a:rPr lang="en-IE" sz="1100" b="0" dirty="0"/>
                        <a:t>@since</a:t>
                      </a:r>
                    </a:p>
                  </a:txBody>
                  <a:tcPr marL="48220" marR="48220" marT="24110" marB="24110"/>
                </a:tc>
                <a:tc>
                  <a:txBody>
                    <a:bodyPr/>
                    <a:lstStyle/>
                    <a:p>
                      <a:pPr algn="l"/>
                      <a:r>
                        <a:rPr lang="en-IE" sz="1100" dirty="0"/>
                        <a:t>Specifies the version of the software in which the element being documented was introduced.</a:t>
                      </a:r>
                    </a:p>
                  </a:txBody>
                  <a:tcPr marL="48220" marR="48220" marT="24110" marB="24110"/>
                </a:tc>
                <a:extLst>
                  <a:ext uri="{0D108BD9-81ED-4DB2-BD59-A6C34878D82A}">
                    <a16:rowId xmlns:a16="http://schemas.microsoft.com/office/drawing/2014/main" val="1891395670"/>
                  </a:ext>
                </a:extLst>
              </a:tr>
              <a:tr h="436270">
                <a:tc>
                  <a:txBody>
                    <a:bodyPr/>
                    <a:lstStyle/>
                    <a:p>
                      <a:pPr algn="l"/>
                      <a:r>
                        <a:rPr lang="en-IE" sz="1100" b="0" dirty="0"/>
                        <a:t>@suppress</a:t>
                      </a:r>
                    </a:p>
                  </a:txBody>
                  <a:tcPr marL="48220" marR="48220" marT="24110" marB="24110"/>
                </a:tc>
                <a:tc>
                  <a:txBody>
                    <a:bodyPr/>
                    <a:lstStyle/>
                    <a:p>
                      <a:pPr algn="l"/>
                      <a:r>
                        <a:rPr lang="en-IE" sz="1100" dirty="0"/>
                        <a:t>Excludes the element from the generated documentation. Can be used for elements which are not part of the official API of a module but still have to be visible externally.</a:t>
                      </a:r>
                    </a:p>
                  </a:txBody>
                  <a:tcPr marL="48220" marR="48220" marT="24110" marB="24110"/>
                </a:tc>
                <a:extLst>
                  <a:ext uri="{0D108BD9-81ED-4DB2-BD59-A6C34878D82A}">
                    <a16:rowId xmlns:a16="http://schemas.microsoft.com/office/drawing/2014/main" val="1504385632"/>
                  </a:ext>
                </a:extLst>
              </a:tr>
            </a:tbl>
          </a:graphicData>
        </a:graphic>
      </p:graphicFrame>
      <p:sp>
        <p:nvSpPr>
          <p:cNvPr id="8" name="Rectangle 7"/>
          <p:cNvSpPr/>
          <p:nvPr/>
        </p:nvSpPr>
        <p:spPr>
          <a:xfrm>
            <a:off x="1184813" y="4637290"/>
            <a:ext cx="6420568" cy="254685"/>
          </a:xfrm>
          <a:prstGeom prst="rect">
            <a:avLst/>
          </a:prstGeom>
        </p:spPr>
        <p:txBody>
          <a:bodyPr wrap="square">
            <a:spAutoFit/>
          </a:bodyPr>
          <a:lstStyle/>
          <a:p>
            <a:r>
              <a:rPr lang="en-IE" sz="1055" dirty="0"/>
              <a:t>For more info: </a:t>
            </a:r>
            <a:r>
              <a:rPr lang="en-IE" sz="1055" dirty="0">
                <a:hlinkClick r:id="rId2"/>
              </a:rPr>
              <a:t>http://kotlinlang.org/docs/reference/kotlin-doc.html</a:t>
            </a:r>
            <a:r>
              <a:rPr lang="en-IE" sz="1055" dirty="0"/>
              <a:t> </a:t>
            </a:r>
          </a:p>
        </p:txBody>
      </p:sp>
      <p:sp>
        <p:nvSpPr>
          <p:cNvPr id="2" name="Slide Number Placeholder 1">
            <a:extLst>
              <a:ext uri="{FF2B5EF4-FFF2-40B4-BE49-F238E27FC236}">
                <a16:creationId xmlns:a16="http://schemas.microsoft.com/office/drawing/2014/main" id="{BB23F62F-4BB0-404E-B49A-24C1A05835FA}"/>
              </a:ext>
            </a:extLst>
          </p:cNvPr>
          <p:cNvSpPr>
            <a:spLocks noGrp="1"/>
          </p:cNvSpPr>
          <p:nvPr>
            <p:ph type="sldNum" sz="quarter" idx="2"/>
          </p:nvPr>
        </p:nvSpPr>
        <p:spPr/>
        <p:txBody>
          <a:bodyPr/>
          <a:lstStyle/>
          <a:p>
            <a:fld id="{86CB4B4D-7CA3-9044-876B-883B54F8677D}" type="slidenum">
              <a:rPr lang="en-IE" smtClean="0"/>
              <a:t>18</a:t>
            </a:fld>
            <a:endParaRPr lang="en-IE"/>
          </a:p>
        </p:txBody>
      </p:sp>
      <p:sp>
        <p:nvSpPr>
          <p:cNvPr id="3" name="Footer Placeholder 2">
            <a:extLst>
              <a:ext uri="{FF2B5EF4-FFF2-40B4-BE49-F238E27FC236}">
                <a16:creationId xmlns:a16="http://schemas.microsoft.com/office/drawing/2014/main" id="{B3BE6258-5EE6-7448-A3AE-5A75698EA8AD}"/>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3900556202"/>
      </p:ext>
    </p:extLst>
  </p:cSld>
  <p:clrMapOvr>
    <a:masterClrMapping/>
  </p:clrMapOvr>
  <p:transition spd="med" advTm="1669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Introducing Android"/>
          <p:cNvSpPr>
            <a:spLocks noGrp="1"/>
          </p:cNvSpPr>
          <p:nvPr>
            <p:ph type="ctrTitle"/>
          </p:nvPr>
        </p:nvSpPr>
        <p:spPr>
          <a:prstGeom prst="rect">
            <a:avLst/>
          </a:prstGeom>
        </p:spPr>
        <p:txBody>
          <a:bodyPr/>
          <a:lstStyle/>
          <a:p>
            <a:r>
              <a:rPr lang="en-IE" dirty="0"/>
              <a:t>References</a:t>
            </a:r>
            <a:endParaRPr dirty="0"/>
          </a:p>
        </p:txBody>
      </p:sp>
      <p:sp>
        <p:nvSpPr>
          <p:cNvPr id="161" name="Body"/>
          <p:cNvSpPr>
            <a:spLocks noGrp="1"/>
          </p:cNvSpPr>
          <p:nvPr>
            <p:ph type="subTitle" sz="quarter" idx="1"/>
          </p:nvPr>
        </p:nvSpPr>
        <p:spPr>
          <a:xfrm>
            <a:off x="401835" y="2645419"/>
            <a:ext cx="8591163" cy="1213517"/>
          </a:xfrm>
          <a:prstGeom prst="rect">
            <a:avLst/>
          </a:prstGeom>
        </p:spPr>
        <p:txBody>
          <a:bodyPr>
            <a:normAutofit/>
          </a:bodyPr>
          <a:lstStyle/>
          <a:p>
            <a:pPr marL="1119188" indent="-1111250" algn="l"/>
            <a:r>
              <a:rPr lang="en-IE" sz="1400" dirty="0"/>
              <a:t>Sources: 	</a:t>
            </a:r>
            <a:r>
              <a:rPr lang="en-IE" sz="1400" dirty="0">
                <a:hlinkClick r:id="rId2"/>
              </a:rPr>
              <a:t>http://kotlinlang.org/docs/reference/basic-syntax.html</a:t>
            </a:r>
            <a:endParaRPr lang="en-IE" sz="1400" dirty="0"/>
          </a:p>
          <a:p>
            <a:pPr marL="1068388" indent="50800" algn="l"/>
            <a:r>
              <a:rPr lang="en-IE" sz="1400" dirty="0">
                <a:hlinkClick r:id="" action="ppaction://noaction"/>
              </a:rPr>
              <a:t>http://petersommerhoff.com/dev/kotlin/kotlin-for-java-devs/</a:t>
            </a:r>
          </a:p>
          <a:p>
            <a:pPr marL="985838" indent="133350" algn="l"/>
            <a:r>
              <a:rPr lang="en-IE" sz="1400" dirty="0">
                <a:hlinkClick r:id="" action="ppaction://noaction"/>
              </a:rPr>
              <a:t>https://www.programiz.com/kotlin-programming</a:t>
            </a:r>
          </a:p>
          <a:p>
            <a:pPr marL="985838" indent="133350" algn="l"/>
            <a:r>
              <a:rPr lang="en-IE" sz="1400" dirty="0">
                <a:hlinkClick r:id="rId3"/>
              </a:rPr>
              <a:t>https://medium.com/@napperley/kotlin-tutorial-5-basic-collections-3f114996692b</a:t>
            </a:r>
            <a:r>
              <a:rPr lang="en-IE" sz="1400" dirty="0"/>
              <a:t> </a:t>
            </a:r>
          </a:p>
          <a:p>
            <a:r>
              <a:rPr lang="en-IE" sz="1400" dirty="0">
                <a:hlinkClick r:id="" action="ppaction://noaction"/>
              </a:rPr>
              <a:t> </a:t>
            </a:r>
            <a:endParaRPr sz="1400" dirty="0"/>
          </a:p>
        </p:txBody>
      </p:sp>
      <p:pic>
        <p:nvPicPr>
          <p:cNvPr id="3" name="Picture 2">
            <a:extLst>
              <a:ext uri="{FF2B5EF4-FFF2-40B4-BE49-F238E27FC236}">
                <a16:creationId xmlns:a16="http://schemas.microsoft.com/office/drawing/2014/main" id="{9B12A63B-B287-4EBA-9101-C769DC4B1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021" y="122225"/>
            <a:ext cx="2022359" cy="2303859"/>
          </a:xfrm>
          <a:prstGeom prst="rect">
            <a:avLst/>
          </a:prstGeom>
        </p:spPr>
      </p:pic>
    </p:spTree>
    <p:extLst>
      <p:ext uri="{BB962C8B-B14F-4D97-AF65-F5344CB8AC3E}">
        <p14:creationId xmlns:p14="http://schemas.microsoft.com/office/powerpoint/2010/main" val="3358858315"/>
      </p:ext>
    </p:extLst>
  </p:cSld>
  <p:clrMapOvr>
    <a:masterClrMapping/>
  </p:clrMapOvr>
  <p:transition spd="med" advTm="833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117215"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81" name="Shape 81"/>
          <p:cNvSpPr/>
          <p:nvPr/>
        </p:nvSpPr>
        <p:spPr>
          <a:xfrm>
            <a:off x="8186846"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3" name="Title 2"/>
          <p:cNvSpPr>
            <a:spLocks noGrp="1"/>
          </p:cNvSpPr>
          <p:nvPr>
            <p:ph type="title"/>
          </p:nvPr>
        </p:nvSpPr>
        <p:spPr/>
        <p:txBody>
          <a:bodyPr>
            <a:normAutofit/>
          </a:bodyPr>
          <a:lstStyle/>
          <a:p>
            <a:r>
              <a:rPr lang="en-US" sz="3000" dirty="0"/>
              <a:t>Introducing Kotlin</a:t>
            </a:r>
            <a:br>
              <a:rPr lang="en-US" sz="3000" dirty="0"/>
            </a:br>
            <a:r>
              <a:rPr lang="en-US" sz="3000" dirty="0"/>
              <a:t>Syntax - Part 1.4</a:t>
            </a:r>
          </a:p>
        </p:txBody>
      </p:sp>
      <p:pic>
        <p:nvPicPr>
          <p:cNvPr id="7" name="Picture 6">
            <a:extLst>
              <a:ext uri="{FF2B5EF4-FFF2-40B4-BE49-F238E27FC236}">
                <a16:creationId xmlns:a16="http://schemas.microsoft.com/office/drawing/2014/main" id="{AC194F60-9F6A-5648-A7B1-3EC7B8CAF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374" y="0"/>
            <a:ext cx="4198237" cy="4782607"/>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3"/>
          </p:nvPr>
        </p:nvSpPr>
        <p:spPr/>
        <p:txBody>
          <a:bodyPr/>
          <a:lstStyle/>
          <a:p>
            <a:r>
              <a:rPr lang="en-IE"/>
              <a:t>Introduction to Kotlin</a:t>
            </a:r>
            <a:endParaRPr lang="en-IE" dirty="0"/>
          </a:p>
        </p:txBody>
      </p:sp>
      <p:sp>
        <p:nvSpPr>
          <p:cNvPr id="3" name="Slide Number Placeholder 2">
            <a:extLst>
              <a:ext uri="{FF2B5EF4-FFF2-40B4-BE49-F238E27FC236}">
                <a16:creationId xmlns:a16="http://schemas.microsoft.com/office/drawing/2014/main" id="{64C390E6-CC43-F74C-B33A-47F17A861278}"/>
              </a:ext>
            </a:extLst>
          </p:cNvPr>
          <p:cNvSpPr>
            <a:spLocks noGrp="1"/>
          </p:cNvSpPr>
          <p:nvPr>
            <p:ph type="sldNum" sz="quarter" idx="2"/>
          </p:nvPr>
        </p:nvSpPr>
        <p:spPr/>
        <p:txBody>
          <a:bodyPr/>
          <a:lstStyle/>
          <a:p>
            <a:pPr lvl="0"/>
            <a:fld id="{86CB4B4D-7CA3-9044-876B-883B54F8677D}" type="slidenum">
              <a:rPr lang="en-IE" smtClean="0"/>
              <a:t>20</a:t>
            </a:fld>
            <a:endParaRPr lang="en-IE" dirty="0"/>
          </a:p>
        </p:txBody>
      </p:sp>
      <p:sp>
        <p:nvSpPr>
          <p:cNvPr id="11" name="Rectangle 10">
            <a:extLst>
              <a:ext uri="{FF2B5EF4-FFF2-40B4-BE49-F238E27FC236}">
                <a16:creationId xmlns:a16="http://schemas.microsoft.com/office/drawing/2014/main" id="{F5AB67AF-015B-2846-8B7A-3031844DF159}"/>
              </a:ext>
            </a:extLst>
          </p:cNvPr>
          <p:cNvSpPr/>
          <p:nvPr/>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0F264B2-EA08-474E-B2ED-8D8132085C7C}"/>
              </a:ext>
            </a:extLst>
          </p:cNvPr>
          <p:cNvSpPr/>
          <p:nvPr/>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drawing of a face&#10;&#10;Description automatically generated">
            <a:extLst>
              <a:ext uri="{FF2B5EF4-FFF2-40B4-BE49-F238E27FC236}">
                <a16:creationId xmlns:a16="http://schemas.microsoft.com/office/drawing/2014/main" id="{292E7EAF-2823-F14B-8986-270C66A8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0"/>
            <a:ext cx="9144000" cy="4834939"/>
          </a:xfrm>
          <a:prstGeom prst="rect">
            <a:avLst/>
          </a:prstGeom>
        </p:spPr>
      </p:pic>
    </p:spTree>
    <p:extLst>
      <p:ext uri="{BB962C8B-B14F-4D97-AF65-F5344CB8AC3E}">
        <p14:creationId xmlns:p14="http://schemas.microsoft.com/office/powerpoint/2010/main" val="3724685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97564"/>
            <a:ext cx="8289105" cy="3996445"/>
          </a:xfrm>
          <a:prstGeom prst="rect">
            <a:avLst/>
          </a:prstGeom>
        </p:spPr>
        <p:txBody>
          <a:bodyPr>
            <a:normAutofit fontScale="92500" lnSpcReduction="10000"/>
          </a:bodyPr>
          <a:lstStyle/>
          <a:p>
            <a:pPr>
              <a:spcBef>
                <a:spcPts val="633"/>
              </a:spcBef>
            </a:pPr>
            <a:r>
              <a:rPr lang="en-IE" sz="2800" dirty="0">
                <a:solidFill>
                  <a:schemeClr val="tx1"/>
                </a:solidFill>
              </a:rPr>
              <a:t>Basic Types</a:t>
            </a:r>
          </a:p>
          <a:p>
            <a:pPr>
              <a:spcBef>
                <a:spcPts val="633"/>
              </a:spcBef>
            </a:pPr>
            <a:r>
              <a:rPr lang="en-IE" sz="2800" dirty="0">
                <a:solidFill>
                  <a:schemeClr val="tx1"/>
                </a:solidFill>
              </a:rPr>
              <a:t>Local Variables (</a:t>
            </a:r>
            <a:r>
              <a:rPr lang="en-IE" sz="2800" dirty="0" err="1">
                <a:solidFill>
                  <a:schemeClr val="tx1"/>
                </a:solidFill>
              </a:rPr>
              <a:t>val</a:t>
            </a:r>
            <a:r>
              <a:rPr lang="en-IE" sz="2800" dirty="0">
                <a:solidFill>
                  <a:schemeClr val="tx1"/>
                </a:solidFill>
              </a:rPr>
              <a:t> &amp; </a:t>
            </a:r>
            <a:r>
              <a:rPr lang="en-IE" sz="2800" dirty="0" err="1">
                <a:solidFill>
                  <a:schemeClr val="tx1"/>
                </a:solidFill>
              </a:rPr>
              <a:t>var</a:t>
            </a:r>
            <a:r>
              <a:rPr lang="en-IE" sz="2800" dirty="0">
                <a:solidFill>
                  <a:schemeClr val="tx1"/>
                </a:solidFill>
              </a:rPr>
              <a:t>)</a:t>
            </a:r>
          </a:p>
          <a:p>
            <a:pPr>
              <a:spcBef>
                <a:spcPts val="633"/>
              </a:spcBef>
            </a:pPr>
            <a:r>
              <a:rPr lang="en-IE" sz="2800" dirty="0">
                <a:solidFill>
                  <a:schemeClr val="tx1"/>
                </a:solidFill>
              </a:rPr>
              <a:t>Functions</a:t>
            </a:r>
          </a:p>
          <a:p>
            <a:pPr>
              <a:spcBef>
                <a:spcPts val="633"/>
              </a:spcBef>
            </a:pPr>
            <a:r>
              <a:rPr lang="en-IE" sz="2800" dirty="0">
                <a:solidFill>
                  <a:schemeClr val="tx1"/>
                </a:solidFill>
              </a:rPr>
              <a:t>Control Flow (if, when, for, while)</a:t>
            </a:r>
          </a:p>
          <a:p>
            <a:pPr>
              <a:spcBef>
                <a:spcPts val="633"/>
              </a:spcBef>
            </a:pPr>
            <a:r>
              <a:rPr lang="en-IE" sz="2800" dirty="0">
                <a:solidFill>
                  <a:schemeClr val="tx1"/>
                </a:solidFill>
              </a:rPr>
              <a:t>Strings &amp; String Templates</a:t>
            </a:r>
          </a:p>
          <a:p>
            <a:pPr>
              <a:spcBef>
                <a:spcPts val="633"/>
              </a:spcBef>
            </a:pPr>
            <a:r>
              <a:rPr lang="en-IE" sz="2800" dirty="0">
                <a:solidFill>
                  <a:schemeClr val="tx1"/>
                </a:solidFill>
              </a:rPr>
              <a:t>Ranges (and the </a:t>
            </a:r>
            <a:r>
              <a:rPr lang="en-IE" sz="2800" b="1" i="1" dirty="0">
                <a:solidFill>
                  <a:schemeClr val="tx1"/>
                </a:solidFill>
              </a:rPr>
              <a:t>in </a:t>
            </a:r>
            <a:r>
              <a:rPr lang="en-IE" sz="2800" dirty="0">
                <a:solidFill>
                  <a:schemeClr val="tx1"/>
                </a:solidFill>
              </a:rPr>
              <a:t>operator)</a:t>
            </a:r>
          </a:p>
          <a:p>
            <a:pPr>
              <a:spcBef>
                <a:spcPts val="633"/>
              </a:spcBef>
            </a:pPr>
            <a:r>
              <a:rPr lang="en-IE" sz="2800" dirty="0">
                <a:solidFill>
                  <a:schemeClr val="tx1"/>
                </a:solidFill>
              </a:rPr>
              <a:t>Type Checks &amp; Casts</a:t>
            </a:r>
          </a:p>
          <a:p>
            <a:pPr>
              <a:spcBef>
                <a:spcPts val="633"/>
              </a:spcBef>
            </a:pPr>
            <a:r>
              <a:rPr lang="en-IE" sz="2800" dirty="0">
                <a:solidFill>
                  <a:schemeClr val="tx1"/>
                </a:solidFill>
              </a:rPr>
              <a:t>Null Safety</a:t>
            </a:r>
          </a:p>
          <a:p>
            <a:pPr>
              <a:spcBef>
                <a:spcPts val="633"/>
              </a:spcBef>
            </a:pPr>
            <a:r>
              <a:rPr lang="en-IE" sz="2800" dirty="0">
                <a:solidFill>
                  <a:schemeClr val="tx1"/>
                </a:solidFill>
              </a:rPr>
              <a:t>Comments</a:t>
            </a:r>
          </a:p>
        </p:txBody>
      </p:sp>
      <p:sp>
        <p:nvSpPr>
          <p:cNvPr id="6" name="Rectangle 66"/>
          <p:cNvSpPr>
            <a:spLocks noGrp="1" noChangeArrowheads="1"/>
          </p:cNvSpPr>
          <p:nvPr>
            <p:ph type="ftr" sz="quarter" idx="3"/>
          </p:nvPr>
        </p:nvSpPr>
        <p:spPr bwMode="auto">
          <a:xfrm>
            <a:off x="3215042" y="4887588"/>
            <a:ext cx="2429637" cy="241102"/>
          </a:xfrm>
          <a:prstGeom prst="rect">
            <a:avLst/>
          </a:prstGeom>
          <a:noFill/>
          <a:ln w="9525">
            <a:noFill/>
            <a:miter lim="800000"/>
            <a:headEnd/>
            <a:tailEnd/>
          </a:ln>
          <a:effectLst/>
        </p:spPr>
        <p:txBody>
          <a:bodyPr vert="horz" wrap="square" lIns="57395" tIns="28697" rIns="57395" bIns="28697" numCol="1" anchor="b" anchorCtr="0" compatLnSpc="1">
            <a:prstTxWarp prst="textNoShape">
              <a:avLst/>
            </a:prstTxWarp>
          </a:bodyPr>
          <a:lstStyle>
            <a:lvl1pPr algn="ctr">
              <a:defRPr sz="1125" b="0" i="0">
                <a:latin typeface="Helvetica Neue Light"/>
                <a:cs typeface="Helvetica Neue Light"/>
              </a:defRPr>
            </a:lvl1pPr>
          </a:lstStyle>
          <a:p>
            <a:r>
              <a:rPr lang="en-IE" dirty="0"/>
              <a:t>Introduction to Kotlin</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3</a:t>
            </a:fld>
            <a:endParaRPr lang="uk-UA" dirty="0"/>
          </a:p>
        </p:txBody>
      </p:sp>
      <p:pic>
        <p:nvPicPr>
          <p:cNvPr id="7" name="Picture 6">
            <a:extLst>
              <a:ext uri="{FF2B5EF4-FFF2-40B4-BE49-F238E27FC236}">
                <a16:creationId xmlns:a16="http://schemas.microsoft.com/office/drawing/2014/main" id="{BCB8D6E6-23F4-DF47-95A5-4245E3970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42" y="878514"/>
            <a:ext cx="2022359" cy="230385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97564"/>
            <a:ext cx="8289105" cy="3996445"/>
          </a:xfrm>
          <a:prstGeom prst="rect">
            <a:avLst/>
          </a:prstGeom>
        </p:spPr>
        <p:txBody>
          <a:bodyPr>
            <a:normAutofit fontScale="92500" lnSpcReduction="10000"/>
          </a:bodyPr>
          <a:lstStyle/>
          <a:p>
            <a:pPr>
              <a:spcBef>
                <a:spcPts val="633"/>
              </a:spcBef>
            </a:pPr>
            <a:r>
              <a:rPr lang="en-IE" sz="2800" dirty="0">
                <a:solidFill>
                  <a:schemeClr val="bg1">
                    <a:lumMod val="75000"/>
                  </a:schemeClr>
                </a:solidFill>
              </a:rPr>
              <a:t>Basic Types</a:t>
            </a:r>
          </a:p>
          <a:p>
            <a:pPr>
              <a:spcBef>
                <a:spcPts val="633"/>
              </a:spcBef>
            </a:pPr>
            <a:r>
              <a:rPr lang="en-IE" sz="2800" dirty="0">
                <a:solidFill>
                  <a:schemeClr val="bg1">
                    <a:lumMod val="75000"/>
                  </a:schemeClr>
                </a:solidFill>
              </a:rPr>
              <a:t>Local Variables (</a:t>
            </a:r>
            <a:r>
              <a:rPr lang="en-IE" sz="2800" dirty="0" err="1">
                <a:solidFill>
                  <a:schemeClr val="bg1">
                    <a:lumMod val="75000"/>
                  </a:schemeClr>
                </a:solidFill>
              </a:rPr>
              <a:t>val</a:t>
            </a:r>
            <a:r>
              <a:rPr lang="en-IE" sz="2800" dirty="0">
                <a:solidFill>
                  <a:schemeClr val="bg1">
                    <a:lumMod val="75000"/>
                  </a:schemeClr>
                </a:solidFill>
              </a:rPr>
              <a:t> &amp; </a:t>
            </a:r>
            <a:r>
              <a:rPr lang="en-IE" sz="2800" dirty="0" err="1">
                <a:solidFill>
                  <a:schemeClr val="bg1">
                    <a:lumMod val="75000"/>
                  </a:schemeClr>
                </a:solidFill>
              </a:rPr>
              <a:t>var</a:t>
            </a:r>
            <a:r>
              <a:rPr lang="en-IE" sz="2800" dirty="0">
                <a:solidFill>
                  <a:schemeClr val="bg1">
                    <a:lumMod val="75000"/>
                  </a:schemeClr>
                </a:solidFill>
              </a:rPr>
              <a:t>)</a:t>
            </a:r>
          </a:p>
          <a:p>
            <a:pPr>
              <a:spcBef>
                <a:spcPts val="633"/>
              </a:spcBef>
            </a:pPr>
            <a:r>
              <a:rPr lang="en-IE" sz="2800" dirty="0">
                <a:solidFill>
                  <a:schemeClr val="bg1">
                    <a:lumMod val="75000"/>
                  </a:schemeClr>
                </a:solidFill>
              </a:rPr>
              <a:t>Functions</a:t>
            </a:r>
          </a:p>
          <a:p>
            <a:pPr>
              <a:spcBef>
                <a:spcPts val="633"/>
              </a:spcBef>
            </a:pPr>
            <a:r>
              <a:rPr lang="en-IE" sz="2800" dirty="0">
                <a:solidFill>
                  <a:schemeClr val="bg1">
                    <a:lumMod val="75000"/>
                  </a:schemeClr>
                </a:solidFill>
              </a:rPr>
              <a:t>Control Flow (if, when, for, while)</a:t>
            </a:r>
          </a:p>
          <a:p>
            <a:pPr>
              <a:spcBef>
                <a:spcPts val="633"/>
              </a:spcBef>
            </a:pPr>
            <a:r>
              <a:rPr lang="en-IE" sz="2800" dirty="0">
                <a:solidFill>
                  <a:schemeClr val="bg1">
                    <a:lumMod val="75000"/>
                  </a:schemeClr>
                </a:solidFill>
              </a:rPr>
              <a:t>Strings &amp; String Templates</a:t>
            </a:r>
          </a:p>
          <a:p>
            <a:pPr>
              <a:spcBef>
                <a:spcPts val="633"/>
              </a:spcBef>
            </a:pPr>
            <a:r>
              <a:rPr lang="en-IE" sz="2800" dirty="0">
                <a:solidFill>
                  <a:schemeClr val="bg1">
                    <a:lumMod val="75000"/>
                  </a:schemeClr>
                </a:solidFill>
              </a:rPr>
              <a:t>Ranges (and the </a:t>
            </a:r>
            <a:r>
              <a:rPr lang="en-IE" sz="2800" b="1" i="1" dirty="0">
                <a:solidFill>
                  <a:schemeClr val="bg1">
                    <a:lumMod val="75000"/>
                  </a:schemeClr>
                </a:solidFill>
              </a:rPr>
              <a:t>in </a:t>
            </a:r>
            <a:r>
              <a:rPr lang="en-IE" sz="2800" dirty="0">
                <a:solidFill>
                  <a:schemeClr val="bg1">
                    <a:lumMod val="75000"/>
                  </a:schemeClr>
                </a:solidFill>
              </a:rPr>
              <a:t>operator)</a:t>
            </a:r>
          </a:p>
          <a:p>
            <a:pPr>
              <a:spcBef>
                <a:spcPts val="633"/>
              </a:spcBef>
            </a:pPr>
            <a:r>
              <a:rPr lang="en-IE" sz="2800" dirty="0">
                <a:solidFill>
                  <a:schemeClr val="bg1">
                    <a:lumMod val="75000"/>
                  </a:schemeClr>
                </a:solidFill>
              </a:rPr>
              <a:t>Type Checks &amp; Casts</a:t>
            </a:r>
          </a:p>
          <a:p>
            <a:pPr>
              <a:spcBef>
                <a:spcPts val="633"/>
              </a:spcBef>
            </a:pPr>
            <a:r>
              <a:rPr lang="en-IE" sz="2800" b="1" dirty="0">
                <a:solidFill>
                  <a:srgbClr val="FF0000"/>
                </a:solidFill>
              </a:rPr>
              <a:t>Null Safety</a:t>
            </a:r>
          </a:p>
          <a:p>
            <a:pPr>
              <a:spcBef>
                <a:spcPts val="633"/>
              </a:spcBef>
            </a:pPr>
            <a:r>
              <a:rPr lang="en-IE" sz="2800" b="1" dirty="0">
                <a:solidFill>
                  <a:srgbClr val="FF0000"/>
                </a:solidFill>
              </a:rPr>
              <a:t>Comments</a:t>
            </a:r>
          </a:p>
        </p:txBody>
      </p:sp>
      <p:sp>
        <p:nvSpPr>
          <p:cNvPr id="6" name="Rectangle 66"/>
          <p:cNvSpPr>
            <a:spLocks noGrp="1" noChangeArrowheads="1"/>
          </p:cNvSpPr>
          <p:nvPr>
            <p:ph type="ftr" sz="quarter" idx="3"/>
          </p:nvPr>
        </p:nvSpPr>
        <p:spPr bwMode="auto">
          <a:xfrm>
            <a:off x="3215042" y="4887588"/>
            <a:ext cx="2429637" cy="241102"/>
          </a:xfrm>
          <a:prstGeom prst="rect">
            <a:avLst/>
          </a:prstGeom>
          <a:noFill/>
          <a:ln w="9525">
            <a:noFill/>
            <a:miter lim="800000"/>
            <a:headEnd/>
            <a:tailEnd/>
          </a:ln>
          <a:effectLst/>
        </p:spPr>
        <p:txBody>
          <a:bodyPr vert="horz" wrap="square" lIns="57395" tIns="28697" rIns="57395" bIns="28697" numCol="1" anchor="b" anchorCtr="0" compatLnSpc="1">
            <a:prstTxWarp prst="textNoShape">
              <a:avLst/>
            </a:prstTxWarp>
          </a:bodyPr>
          <a:lstStyle>
            <a:lvl1pPr algn="ctr">
              <a:defRPr sz="1125" b="0" i="0">
                <a:latin typeface="Helvetica Neue Light"/>
                <a:cs typeface="Helvetica Neue Light"/>
              </a:defRPr>
            </a:lvl1pPr>
          </a:lstStyle>
          <a:p>
            <a:r>
              <a:rPr lang="en-IE" dirty="0"/>
              <a:t>Introduction to Kotlin</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4</a:t>
            </a:fld>
            <a:endParaRPr lang="uk-UA" dirty="0"/>
          </a:p>
        </p:txBody>
      </p:sp>
      <p:pic>
        <p:nvPicPr>
          <p:cNvPr id="7" name="Picture 6">
            <a:extLst>
              <a:ext uri="{FF2B5EF4-FFF2-40B4-BE49-F238E27FC236}">
                <a16:creationId xmlns:a16="http://schemas.microsoft.com/office/drawing/2014/main" id="{BCB8D6E6-23F4-DF47-95A5-4245E3970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42" y="878514"/>
            <a:ext cx="2022359" cy="2303859"/>
          </a:xfrm>
          <a:prstGeom prst="rect">
            <a:avLst/>
          </a:prstGeom>
        </p:spPr>
      </p:pic>
    </p:spTree>
    <p:extLst>
      <p:ext uri="{BB962C8B-B14F-4D97-AF65-F5344CB8AC3E}">
        <p14:creationId xmlns:p14="http://schemas.microsoft.com/office/powerpoint/2010/main" val="34205151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Null</a:t>
            </a:r>
          </a:p>
        </p:txBody>
      </p:sp>
      <p:sp>
        <p:nvSpPr>
          <p:cNvPr id="2" name="Text Placeholder 1"/>
          <p:cNvSpPr>
            <a:spLocks noGrp="1"/>
          </p:cNvSpPr>
          <p:nvPr>
            <p:ph type="body" sz="quarter" idx="1"/>
          </p:nvPr>
        </p:nvSpPr>
        <p:spPr/>
        <p:txBody>
          <a:bodyPr/>
          <a:lstStyle/>
          <a:p>
            <a:r>
              <a:rPr lang="en-IE" dirty="0"/>
              <a:t>Using nullable values and checking for null</a:t>
            </a:r>
          </a:p>
        </p:txBody>
      </p:sp>
      <p:pic>
        <p:nvPicPr>
          <p:cNvPr id="4" name="Picture 3">
            <a:extLst>
              <a:ext uri="{FF2B5EF4-FFF2-40B4-BE49-F238E27FC236}">
                <a16:creationId xmlns:a16="http://schemas.microsoft.com/office/drawing/2014/main" id="{0DD6BB6E-9F62-E64D-8751-AF88CB4CB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512" y="724512"/>
            <a:ext cx="2890326" cy="3292642"/>
          </a:xfrm>
          <a:prstGeom prst="rect">
            <a:avLst/>
          </a:prstGeom>
        </p:spPr>
      </p:pic>
    </p:spTree>
    <p:extLst>
      <p:ext uri="{BB962C8B-B14F-4D97-AF65-F5344CB8AC3E}">
        <p14:creationId xmlns:p14="http://schemas.microsoft.com/office/powerpoint/2010/main" val="2230917171"/>
      </p:ext>
    </p:extLst>
  </p:cSld>
  <p:clrMapOvr>
    <a:masterClrMapping/>
  </p:clrMapOvr>
  <p:transition spd="med" advTm="8987"/>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dirty="0"/>
              <a:t>Null Safety</a:t>
            </a:r>
          </a:p>
        </p:txBody>
      </p:sp>
      <p:sp>
        <p:nvSpPr>
          <p:cNvPr id="3" name="Rectangle 2">
            <a:extLst>
              <a:ext uri="{FF2B5EF4-FFF2-40B4-BE49-F238E27FC236}">
                <a16:creationId xmlns:a16="http://schemas.microsoft.com/office/drawing/2014/main" id="{1394479B-A24A-4085-B8EA-EFA8D7D39E35}"/>
              </a:ext>
            </a:extLst>
          </p:cNvPr>
          <p:cNvSpPr/>
          <p:nvPr/>
        </p:nvSpPr>
        <p:spPr>
          <a:xfrm>
            <a:off x="429092" y="828273"/>
            <a:ext cx="8417670" cy="1592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9" tIns="26789" rIns="26789" bIns="26789" numCol="1" spcCol="38100" rtlCol="0" anchor="ctr">
            <a:spAutoFit/>
          </a:bodyPr>
          <a:lstStyle/>
          <a:p>
            <a:pPr marL="342900" indent="-342900" algn="l" defTabSz="308049" rtl="0" hangingPunct="0">
              <a:buClr>
                <a:schemeClr val="accent2"/>
              </a:buClr>
              <a:buFont typeface="Wingdings" pitchFamily="2" charset="2"/>
              <a:buChar char="q"/>
            </a:pPr>
            <a:r>
              <a:rPr lang="en-IE" sz="2000" dirty="0">
                <a:solidFill>
                  <a:srgbClr val="000000"/>
                </a:solidFill>
              </a:rPr>
              <a:t>In Kotlin, the type system distinguishes between references that can hold </a:t>
            </a:r>
            <a:r>
              <a:rPr lang="en-IE" sz="2000" b="1" dirty="0">
                <a:solidFill>
                  <a:srgbClr val="000000"/>
                </a:solidFill>
              </a:rPr>
              <a:t>null</a:t>
            </a:r>
            <a:r>
              <a:rPr lang="en-IE" sz="2000" dirty="0">
                <a:solidFill>
                  <a:srgbClr val="000000"/>
                </a:solidFill>
              </a:rPr>
              <a:t> (nullable references) and those that cannot (non-null references)</a:t>
            </a:r>
          </a:p>
          <a:p>
            <a:pPr marL="342900" indent="-342900" algn="l" defTabSz="308049" rtl="0" hangingPunct="0">
              <a:buClr>
                <a:schemeClr val="accent2"/>
              </a:buClr>
              <a:buFont typeface="Wingdings" pitchFamily="2" charset="2"/>
              <a:buChar char="q"/>
            </a:pPr>
            <a:r>
              <a:rPr lang="en-IE" sz="2000" dirty="0">
                <a:solidFill>
                  <a:srgbClr val="000000"/>
                </a:solidFill>
                <a:sym typeface="Helvetica Neue Light"/>
              </a:rPr>
              <a:t>The Kotlin compiler makes sure you don’t, by accident, operate on a variable that is null</a:t>
            </a:r>
            <a:r>
              <a:rPr lang="en-IE" sz="2000" dirty="0"/>
              <a:t>.</a:t>
            </a:r>
          </a:p>
        </p:txBody>
      </p:sp>
      <p:sp>
        <p:nvSpPr>
          <p:cNvPr id="4" name="Slide Number Placeholder 3">
            <a:extLst>
              <a:ext uri="{FF2B5EF4-FFF2-40B4-BE49-F238E27FC236}">
                <a16:creationId xmlns:a16="http://schemas.microsoft.com/office/drawing/2014/main" id="{5CA8A69A-5C8A-B74F-8117-B6B013A49E70}"/>
              </a:ext>
            </a:extLst>
          </p:cNvPr>
          <p:cNvSpPr>
            <a:spLocks noGrp="1"/>
          </p:cNvSpPr>
          <p:nvPr>
            <p:ph type="sldNum" sz="quarter" idx="2"/>
          </p:nvPr>
        </p:nvSpPr>
        <p:spPr/>
        <p:txBody>
          <a:bodyPr/>
          <a:lstStyle/>
          <a:p>
            <a:fld id="{86CB4B4D-7CA3-9044-876B-883B54F8677D}" type="slidenum">
              <a:rPr lang="en-IE" smtClean="0"/>
              <a:t>6</a:t>
            </a:fld>
            <a:endParaRPr lang="en-IE"/>
          </a:p>
        </p:txBody>
      </p:sp>
      <p:sp>
        <p:nvSpPr>
          <p:cNvPr id="5" name="Footer Placeholder 4">
            <a:extLst>
              <a:ext uri="{FF2B5EF4-FFF2-40B4-BE49-F238E27FC236}">
                <a16:creationId xmlns:a16="http://schemas.microsoft.com/office/drawing/2014/main" id="{443FC990-AC36-AD4B-A909-6F49CC404A51}"/>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3454386990"/>
      </p:ext>
    </p:extLst>
  </p:cSld>
  <p:clrMapOvr>
    <a:masterClrMapping/>
  </p:clrMapOvr>
  <p:transition spd="med" advTm="2300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dirty="0"/>
              <a:t>Null Safety – a non-null reference</a:t>
            </a:r>
          </a:p>
        </p:txBody>
      </p:sp>
      <p:sp>
        <p:nvSpPr>
          <p:cNvPr id="5" name="Rectangle 4">
            <a:extLst>
              <a:ext uri="{FF2B5EF4-FFF2-40B4-BE49-F238E27FC236}">
                <a16:creationId xmlns:a16="http://schemas.microsoft.com/office/drawing/2014/main" id="{C5566B5C-2CB1-4EFE-85C2-EB2C57D01504}"/>
              </a:ext>
            </a:extLst>
          </p:cNvPr>
          <p:cNvSpPr/>
          <p:nvPr/>
        </p:nvSpPr>
        <p:spPr>
          <a:xfrm>
            <a:off x="824996" y="1378768"/>
            <a:ext cx="3897948" cy="646331"/>
          </a:xfrm>
          <a:prstGeom prst="rect">
            <a:avLst/>
          </a:prstGeom>
          <a:solidFill>
            <a:schemeClr val="bg1">
              <a:lumMod val="95000"/>
            </a:schemeClr>
          </a:solidFill>
          <a:ln>
            <a:solidFill>
              <a:schemeClr val="accent1"/>
            </a:solidFill>
          </a:ln>
        </p:spPr>
        <p:txBody>
          <a:bodyPr wrap="square">
            <a:spAutoFit/>
          </a:bodyPr>
          <a:lstStyle/>
          <a:p>
            <a:pPr algn="l"/>
            <a:r>
              <a:rPr lang="en-IE" sz="1800" b="1" dirty="0" err="1">
                <a:solidFill>
                  <a:srgbClr val="7F0055"/>
                </a:solidFill>
                <a:latin typeface="Courier New" panose="02070309020205020404" pitchFamily="49" charset="0"/>
              </a:rPr>
              <a:t>var</a:t>
            </a:r>
            <a:r>
              <a:rPr lang="en-IE" sz="1800" b="1" dirty="0">
                <a:latin typeface="Courier New" panose="02070309020205020404" pitchFamily="49" charset="0"/>
              </a:rPr>
              <a:t> </a:t>
            </a:r>
            <a:r>
              <a:rPr lang="en-IE" sz="1800" b="1" i="1" dirty="0">
                <a:solidFill>
                  <a:srgbClr val="0000C0"/>
                </a:solidFill>
                <a:latin typeface="Courier New" panose="02070309020205020404" pitchFamily="49" charset="0"/>
              </a:rPr>
              <a:t>a</a:t>
            </a:r>
            <a:r>
              <a:rPr lang="en-IE" sz="1800" b="1" i="1" dirty="0">
                <a:latin typeface="Courier New" panose="02070309020205020404" pitchFamily="49" charset="0"/>
              </a:rPr>
              <a:t>: String = </a:t>
            </a:r>
            <a:r>
              <a:rPr lang="en-IE" sz="1800" b="1" i="1" dirty="0">
                <a:solidFill>
                  <a:srgbClr val="2A00FF"/>
                </a:solidFill>
                <a:latin typeface="Courier New" panose="02070309020205020404" pitchFamily="49" charset="0"/>
              </a:rPr>
              <a:t>"</a:t>
            </a:r>
            <a:r>
              <a:rPr lang="en-IE" sz="1800" b="1" i="1" dirty="0" err="1">
                <a:solidFill>
                  <a:srgbClr val="2A00FF"/>
                </a:solidFill>
                <a:latin typeface="Courier New" panose="02070309020205020404" pitchFamily="49" charset="0"/>
              </a:rPr>
              <a:t>abc</a:t>
            </a:r>
            <a:r>
              <a:rPr lang="en-IE" sz="1800" b="1" i="1" dirty="0">
                <a:solidFill>
                  <a:srgbClr val="2A00FF"/>
                </a:solidFill>
                <a:latin typeface="Courier New" panose="02070309020205020404" pitchFamily="49" charset="0"/>
              </a:rPr>
              <a:t>"</a:t>
            </a:r>
          </a:p>
          <a:p>
            <a:pPr algn="l"/>
            <a:r>
              <a:rPr lang="en-IE" sz="1800" dirty="0">
                <a:latin typeface="Courier New" panose="02070309020205020404" pitchFamily="49" charset="0"/>
              </a:rPr>
              <a:t>a = </a:t>
            </a:r>
            <a:r>
              <a:rPr lang="en-IE" sz="1800" b="1" dirty="0">
                <a:solidFill>
                  <a:srgbClr val="7F0055"/>
                </a:solidFill>
                <a:latin typeface="Courier New" panose="02070309020205020404" pitchFamily="49" charset="0"/>
              </a:rPr>
              <a:t>null</a:t>
            </a:r>
            <a:r>
              <a:rPr lang="en-IE" sz="1800" b="1" dirty="0">
                <a:latin typeface="Courier New" panose="02070309020205020404" pitchFamily="49" charset="0"/>
              </a:rPr>
              <a:t> </a:t>
            </a:r>
            <a:r>
              <a:rPr lang="en-IE" sz="1800" b="1" dirty="0">
                <a:solidFill>
                  <a:srgbClr val="3F7F5F"/>
                </a:solidFill>
                <a:latin typeface="Courier New" panose="02070309020205020404" pitchFamily="49" charset="0"/>
              </a:rPr>
              <a:t>// syntax error</a:t>
            </a:r>
          </a:p>
        </p:txBody>
      </p:sp>
      <p:sp>
        <p:nvSpPr>
          <p:cNvPr id="6" name="Rectangle 1">
            <a:extLst>
              <a:ext uri="{FF2B5EF4-FFF2-40B4-BE49-F238E27FC236}">
                <a16:creationId xmlns:a16="http://schemas.microsoft.com/office/drawing/2014/main" id="{7D0FE662-6B1F-42FA-A600-B8D3F482EE0F}"/>
              </a:ext>
            </a:extLst>
          </p:cNvPr>
          <p:cNvSpPr>
            <a:spLocks noChangeArrowheads="1"/>
          </p:cNvSpPr>
          <p:nvPr/>
        </p:nvSpPr>
        <p:spPr bwMode="auto">
          <a:xfrm>
            <a:off x="455503" y="825103"/>
            <a:ext cx="7371368" cy="356467"/>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dirty="0">
                <a:solidFill>
                  <a:srgbClr val="333333"/>
                </a:solidFill>
                <a:latin typeface="+mn-lt"/>
              </a:rPr>
              <a:t>A regular variable of type String can not hold </a:t>
            </a:r>
            <a:r>
              <a:rPr lang="en-US" altLang="en-US" sz="2000" b="1" dirty="0">
                <a:latin typeface="+mn-lt"/>
              </a:rPr>
              <a:t>null</a:t>
            </a:r>
          </a:p>
        </p:txBody>
      </p:sp>
      <p:sp>
        <p:nvSpPr>
          <p:cNvPr id="9" name="Rectangle 8">
            <a:extLst>
              <a:ext uri="{FF2B5EF4-FFF2-40B4-BE49-F238E27FC236}">
                <a16:creationId xmlns:a16="http://schemas.microsoft.com/office/drawing/2014/main" id="{9C5EAD0A-6D73-4F5F-8A2E-DCE57C1FC1B9}"/>
              </a:ext>
            </a:extLst>
          </p:cNvPr>
          <p:cNvSpPr/>
          <p:nvPr/>
        </p:nvSpPr>
        <p:spPr>
          <a:xfrm>
            <a:off x="824996" y="3145517"/>
            <a:ext cx="3897948" cy="369332"/>
          </a:xfrm>
          <a:prstGeom prst="rect">
            <a:avLst/>
          </a:prstGeom>
          <a:solidFill>
            <a:schemeClr val="bg1">
              <a:lumMod val="95000"/>
            </a:schemeClr>
          </a:solidFill>
          <a:ln>
            <a:solidFill>
              <a:schemeClr val="accent1"/>
            </a:solidFill>
          </a:ln>
        </p:spPr>
        <p:txBody>
          <a:bodyPr wrap="square">
            <a:spAutoFit/>
          </a:bodyPr>
          <a:lstStyle/>
          <a:p>
            <a:pPr algn="l"/>
            <a:r>
              <a:rPr lang="en-IE" sz="1800" b="1" dirty="0" err="1">
                <a:solidFill>
                  <a:srgbClr val="7F0055"/>
                </a:solidFill>
                <a:latin typeface="Courier New" panose="02070309020205020404" pitchFamily="49" charset="0"/>
              </a:rPr>
              <a:t>val</a:t>
            </a:r>
            <a:r>
              <a:rPr lang="en-IE" sz="1800" b="1" dirty="0">
                <a:latin typeface="Courier New" panose="02070309020205020404" pitchFamily="49" charset="0"/>
              </a:rPr>
              <a:t> </a:t>
            </a:r>
            <a:r>
              <a:rPr lang="en-IE" sz="1800" b="1" dirty="0">
                <a:solidFill>
                  <a:srgbClr val="6A3E3E"/>
                </a:solidFill>
                <a:latin typeface="Courier New" panose="02070309020205020404" pitchFamily="49" charset="0"/>
              </a:rPr>
              <a:t>l</a:t>
            </a:r>
            <a:r>
              <a:rPr lang="en-IE" sz="1800" b="1" dirty="0">
                <a:latin typeface="Courier New" panose="02070309020205020404" pitchFamily="49" charset="0"/>
              </a:rPr>
              <a:t> = </a:t>
            </a:r>
            <a:r>
              <a:rPr lang="en-IE" sz="1800" b="1" dirty="0" err="1">
                <a:latin typeface="Courier New" panose="02070309020205020404" pitchFamily="49" charset="0"/>
              </a:rPr>
              <a:t>a.</a:t>
            </a:r>
            <a:r>
              <a:rPr lang="en-IE" sz="1800" b="1" i="1" dirty="0" err="1">
                <a:solidFill>
                  <a:srgbClr val="0000C0"/>
                </a:solidFill>
                <a:latin typeface="Courier New" panose="02070309020205020404" pitchFamily="49" charset="0"/>
              </a:rPr>
              <a:t>length</a:t>
            </a:r>
            <a:endParaRPr lang="en-IE" sz="1800" dirty="0"/>
          </a:p>
        </p:txBody>
      </p:sp>
      <p:sp>
        <p:nvSpPr>
          <p:cNvPr id="10" name="Rectangle 3">
            <a:extLst>
              <a:ext uri="{FF2B5EF4-FFF2-40B4-BE49-F238E27FC236}">
                <a16:creationId xmlns:a16="http://schemas.microsoft.com/office/drawing/2014/main" id="{988F9BF5-EA68-489A-A273-365E55814E8E}"/>
              </a:ext>
            </a:extLst>
          </p:cNvPr>
          <p:cNvSpPr>
            <a:spLocks noChangeArrowheads="1"/>
          </p:cNvSpPr>
          <p:nvPr/>
        </p:nvSpPr>
        <p:spPr bwMode="auto">
          <a:xfrm>
            <a:off x="455503" y="2244631"/>
            <a:ext cx="7129693"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dirty="0">
                <a:solidFill>
                  <a:srgbClr val="333333"/>
                </a:solidFill>
                <a:latin typeface="+mn-lt"/>
              </a:rPr>
              <a:t>Calling a method / accessing a property on variable </a:t>
            </a:r>
            <a:r>
              <a:rPr lang="en-US" altLang="en-US" sz="2000" b="1" dirty="0">
                <a:solidFill>
                  <a:srgbClr val="FF0000"/>
                </a:solidFill>
                <a:latin typeface="+mn-lt"/>
              </a:rPr>
              <a:t>a</a:t>
            </a:r>
            <a:r>
              <a:rPr lang="en-US" altLang="en-US" sz="2000" dirty="0">
                <a:solidFill>
                  <a:srgbClr val="333333"/>
                </a:solidFill>
                <a:latin typeface="+mn-lt"/>
              </a:rPr>
              <a:t>, is </a:t>
            </a:r>
            <a:r>
              <a:rPr lang="en-US" altLang="en-US" sz="2000" b="1" u="sng" dirty="0">
                <a:solidFill>
                  <a:srgbClr val="333333"/>
                </a:solidFill>
                <a:latin typeface="+mn-lt"/>
              </a:rPr>
              <a:t>guaranteed</a:t>
            </a:r>
            <a:r>
              <a:rPr lang="en-US" altLang="en-US" sz="2000" dirty="0">
                <a:solidFill>
                  <a:srgbClr val="333333"/>
                </a:solidFill>
                <a:latin typeface="+mn-lt"/>
              </a:rPr>
              <a:t> not to cause an </a:t>
            </a:r>
            <a:r>
              <a:rPr lang="en-US" altLang="en-US" sz="2000" b="1" dirty="0" err="1">
                <a:solidFill>
                  <a:srgbClr val="333333"/>
                </a:solidFill>
                <a:latin typeface="+mn-lt"/>
              </a:rPr>
              <a:t>NullPointerException</a:t>
            </a:r>
            <a:r>
              <a:rPr lang="en-US" altLang="en-US" sz="2000" b="1" dirty="0">
                <a:solidFill>
                  <a:srgbClr val="333333"/>
                </a:solidFill>
                <a:latin typeface="+mn-lt"/>
              </a:rPr>
              <a:t> (NPE)</a:t>
            </a:r>
          </a:p>
        </p:txBody>
      </p:sp>
      <p:sp>
        <p:nvSpPr>
          <p:cNvPr id="3" name="Slide Number Placeholder 2">
            <a:extLst>
              <a:ext uri="{FF2B5EF4-FFF2-40B4-BE49-F238E27FC236}">
                <a16:creationId xmlns:a16="http://schemas.microsoft.com/office/drawing/2014/main" id="{214826BF-7883-8C44-8CCD-2AF788623043}"/>
              </a:ext>
            </a:extLst>
          </p:cNvPr>
          <p:cNvSpPr>
            <a:spLocks noGrp="1"/>
          </p:cNvSpPr>
          <p:nvPr>
            <p:ph type="sldNum" sz="quarter" idx="2"/>
          </p:nvPr>
        </p:nvSpPr>
        <p:spPr/>
        <p:txBody>
          <a:bodyPr/>
          <a:lstStyle/>
          <a:p>
            <a:fld id="{86CB4B4D-7CA3-9044-876B-883B54F8677D}" type="slidenum">
              <a:rPr lang="en-IE" smtClean="0"/>
              <a:t>7</a:t>
            </a:fld>
            <a:endParaRPr lang="en-IE"/>
          </a:p>
        </p:txBody>
      </p:sp>
      <p:sp>
        <p:nvSpPr>
          <p:cNvPr id="4" name="Footer Placeholder 3">
            <a:extLst>
              <a:ext uri="{FF2B5EF4-FFF2-40B4-BE49-F238E27FC236}">
                <a16:creationId xmlns:a16="http://schemas.microsoft.com/office/drawing/2014/main" id="{DF9D9E89-79F8-D147-9356-C1C441AB0A81}"/>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187709269"/>
      </p:ext>
    </p:extLst>
  </p:cSld>
  <p:clrMapOvr>
    <a:masterClrMapping/>
  </p:clrMapOvr>
  <p:transition spd="med" advTm="7319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dirty="0"/>
              <a:t>Null Safety – a nullable reference</a:t>
            </a:r>
          </a:p>
        </p:txBody>
      </p:sp>
      <p:sp>
        <p:nvSpPr>
          <p:cNvPr id="7" name="Rectangle 2">
            <a:extLst>
              <a:ext uri="{FF2B5EF4-FFF2-40B4-BE49-F238E27FC236}">
                <a16:creationId xmlns:a16="http://schemas.microsoft.com/office/drawing/2014/main" id="{7C73C3C7-A6CC-4E8E-9FCB-03D27806DF47}"/>
              </a:ext>
            </a:extLst>
          </p:cNvPr>
          <p:cNvSpPr>
            <a:spLocks noChangeArrowheads="1"/>
          </p:cNvSpPr>
          <p:nvPr/>
        </p:nvSpPr>
        <p:spPr bwMode="auto">
          <a:xfrm>
            <a:off x="462648" y="824810"/>
            <a:ext cx="6969084"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dirty="0">
                <a:solidFill>
                  <a:srgbClr val="333333"/>
                </a:solidFill>
                <a:latin typeface="+mn-lt"/>
              </a:rPr>
              <a:t>To allow nulls, we can declare a variable as a nullable string, written </a:t>
            </a:r>
            <a:r>
              <a:rPr lang="en-US" altLang="en-US" sz="2000" b="1" dirty="0">
                <a:solidFill>
                  <a:srgbClr val="333333"/>
                </a:solidFill>
                <a:latin typeface="+mn-lt"/>
              </a:rPr>
              <a:t>String</a:t>
            </a:r>
            <a:r>
              <a:rPr lang="en-US" altLang="en-US" sz="2000" b="1" dirty="0">
                <a:solidFill>
                  <a:srgbClr val="FF0000"/>
                </a:solidFill>
                <a:latin typeface="+mn-lt"/>
              </a:rPr>
              <a:t>?</a:t>
            </a:r>
          </a:p>
        </p:txBody>
      </p:sp>
      <p:sp>
        <p:nvSpPr>
          <p:cNvPr id="3" name="Rectangle 2">
            <a:extLst>
              <a:ext uri="{FF2B5EF4-FFF2-40B4-BE49-F238E27FC236}">
                <a16:creationId xmlns:a16="http://schemas.microsoft.com/office/drawing/2014/main" id="{9405DDF9-20E9-4202-ACB1-F06C2575F588}"/>
              </a:ext>
            </a:extLst>
          </p:cNvPr>
          <p:cNvSpPr/>
          <p:nvPr/>
        </p:nvSpPr>
        <p:spPr>
          <a:xfrm>
            <a:off x="865318" y="2542913"/>
            <a:ext cx="5750073" cy="871201"/>
          </a:xfrm>
          <a:prstGeom prst="rect">
            <a:avLst/>
          </a:prstGeom>
          <a:solidFill>
            <a:schemeClr val="bg1">
              <a:lumMod val="95000"/>
            </a:schemeClr>
          </a:solidFill>
          <a:ln>
            <a:solidFill>
              <a:schemeClr val="accent1"/>
            </a:solidFill>
          </a:ln>
        </p:spPr>
        <p:txBody>
          <a:bodyPr wrap="square">
            <a:spAutoFit/>
          </a:bodyPr>
          <a:lstStyle/>
          <a:p>
            <a:pPr algn="l"/>
            <a:r>
              <a:rPr lang="en-IE" sz="1687" b="1" dirty="0" err="1">
                <a:solidFill>
                  <a:srgbClr val="7F0055"/>
                </a:solidFill>
                <a:latin typeface="Courier New" panose="02070309020205020404" pitchFamily="49" charset="0"/>
              </a:rPr>
              <a:t>val</a:t>
            </a:r>
            <a:r>
              <a:rPr lang="en-IE" sz="1687" b="1" dirty="0">
                <a:latin typeface="Courier New" panose="02070309020205020404" pitchFamily="49" charset="0"/>
              </a:rPr>
              <a:t> </a:t>
            </a:r>
            <a:r>
              <a:rPr lang="en-IE" sz="1687" b="1" dirty="0">
                <a:solidFill>
                  <a:srgbClr val="6A3E3E"/>
                </a:solidFill>
                <a:latin typeface="Courier New" panose="02070309020205020404" pitchFamily="49" charset="0"/>
              </a:rPr>
              <a:t>l</a:t>
            </a:r>
            <a:r>
              <a:rPr lang="en-IE" sz="1687" b="1" dirty="0">
                <a:latin typeface="Courier New" panose="02070309020205020404" pitchFamily="49" charset="0"/>
              </a:rPr>
              <a:t> = </a:t>
            </a:r>
            <a:r>
              <a:rPr lang="en-IE" sz="1687" b="1" dirty="0" err="1">
                <a:solidFill>
                  <a:srgbClr val="6A3E3E"/>
                </a:solidFill>
                <a:latin typeface="Courier New" panose="02070309020205020404" pitchFamily="49" charset="0"/>
              </a:rPr>
              <a:t>b</a:t>
            </a:r>
            <a:r>
              <a:rPr lang="en-IE" sz="1687" b="1" dirty="0" err="1">
                <a:latin typeface="Courier New" panose="02070309020205020404" pitchFamily="49" charset="0"/>
              </a:rPr>
              <a:t>.</a:t>
            </a:r>
            <a:r>
              <a:rPr lang="en-IE" sz="1687" b="1" dirty="0" err="1">
                <a:solidFill>
                  <a:srgbClr val="0000C0"/>
                </a:solidFill>
                <a:latin typeface="Courier New" panose="02070309020205020404" pitchFamily="49" charset="0"/>
              </a:rPr>
              <a:t>length</a:t>
            </a:r>
            <a:r>
              <a:rPr lang="en-IE" sz="1687" b="1" dirty="0">
                <a:latin typeface="Courier New" panose="02070309020205020404" pitchFamily="49" charset="0"/>
              </a:rPr>
              <a:t> 	</a:t>
            </a:r>
            <a:r>
              <a:rPr lang="en-IE" sz="1687" b="1" dirty="0">
                <a:solidFill>
                  <a:srgbClr val="3F7F5F"/>
                </a:solidFill>
                <a:latin typeface="Courier New" panose="02070309020205020404" pitchFamily="49" charset="0"/>
              </a:rPr>
              <a:t>// syntax error: as 								// variable ‘b’</a:t>
            </a:r>
          </a:p>
          <a:p>
            <a:pPr algn="l"/>
            <a:r>
              <a:rPr lang="en-IE" sz="1687" b="1" dirty="0">
                <a:solidFill>
                  <a:srgbClr val="3F7F5F"/>
                </a:solidFill>
                <a:latin typeface="Courier New" panose="02070309020205020404" pitchFamily="49" charset="0"/>
              </a:rPr>
              <a:t>						// can be null</a:t>
            </a:r>
          </a:p>
        </p:txBody>
      </p:sp>
      <p:sp>
        <p:nvSpPr>
          <p:cNvPr id="9" name="Rectangle 2">
            <a:extLst>
              <a:ext uri="{FF2B5EF4-FFF2-40B4-BE49-F238E27FC236}">
                <a16:creationId xmlns:a16="http://schemas.microsoft.com/office/drawing/2014/main" id="{64E0064F-3C65-E044-A534-595DC4C5F1E5}"/>
              </a:ext>
            </a:extLst>
          </p:cNvPr>
          <p:cNvSpPr>
            <a:spLocks noChangeArrowheads="1"/>
          </p:cNvSpPr>
          <p:nvPr/>
        </p:nvSpPr>
        <p:spPr bwMode="auto">
          <a:xfrm>
            <a:off x="462648" y="3573442"/>
            <a:ext cx="6969084" cy="356467"/>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dirty="0">
                <a:solidFill>
                  <a:srgbClr val="333333"/>
                </a:solidFill>
                <a:latin typeface="+mn-lt"/>
              </a:rPr>
              <a:t>However, there are many ways around this….</a:t>
            </a:r>
            <a:endParaRPr lang="en-US" altLang="en-US" sz="2000" b="1" dirty="0">
              <a:solidFill>
                <a:srgbClr val="333333"/>
              </a:solidFill>
              <a:latin typeface="+mn-lt"/>
            </a:endParaRPr>
          </a:p>
        </p:txBody>
      </p:sp>
      <p:sp>
        <p:nvSpPr>
          <p:cNvPr id="10" name="Rectangle 9">
            <a:extLst>
              <a:ext uri="{FF2B5EF4-FFF2-40B4-BE49-F238E27FC236}">
                <a16:creationId xmlns:a16="http://schemas.microsoft.com/office/drawing/2014/main" id="{58DE1A65-360D-034F-9A86-B60808AE9781}"/>
              </a:ext>
            </a:extLst>
          </p:cNvPr>
          <p:cNvSpPr/>
          <p:nvPr/>
        </p:nvSpPr>
        <p:spPr>
          <a:xfrm>
            <a:off x="865319" y="1552049"/>
            <a:ext cx="5750073" cy="646331"/>
          </a:xfrm>
          <a:prstGeom prst="rect">
            <a:avLst/>
          </a:prstGeom>
          <a:solidFill>
            <a:schemeClr val="bg1">
              <a:lumMod val="95000"/>
            </a:schemeClr>
          </a:solidFill>
          <a:ln>
            <a:solidFill>
              <a:schemeClr val="accent1"/>
            </a:solidFill>
          </a:ln>
        </p:spPr>
        <p:txBody>
          <a:bodyPr wrap="square">
            <a:spAutoFit/>
          </a:bodyPr>
          <a:lstStyle/>
          <a:p>
            <a:pPr algn="l"/>
            <a:r>
              <a:rPr lang="en-IE" sz="1800" b="1" dirty="0" err="1">
                <a:solidFill>
                  <a:srgbClr val="7F0055"/>
                </a:solidFill>
                <a:latin typeface="Courier New" panose="02070309020205020404" pitchFamily="49" charset="0"/>
              </a:rPr>
              <a:t>var</a:t>
            </a:r>
            <a:r>
              <a:rPr lang="en-IE" sz="1800" b="1" dirty="0">
                <a:latin typeface="Courier New" panose="02070309020205020404" pitchFamily="49" charset="0"/>
              </a:rPr>
              <a:t> </a:t>
            </a:r>
            <a:r>
              <a:rPr lang="en-IE" sz="1800" b="1" i="1" dirty="0">
                <a:solidFill>
                  <a:srgbClr val="0000C0"/>
                </a:solidFill>
                <a:latin typeface="Courier New" panose="02070309020205020404" pitchFamily="49" charset="0"/>
              </a:rPr>
              <a:t>b</a:t>
            </a:r>
            <a:r>
              <a:rPr lang="en-IE" sz="1800" b="1" i="1" dirty="0">
                <a:latin typeface="Courier New" panose="02070309020205020404" pitchFamily="49" charset="0"/>
              </a:rPr>
              <a:t>: String? = </a:t>
            </a:r>
            <a:r>
              <a:rPr lang="en-IE" sz="1800" b="1" i="1" dirty="0">
                <a:solidFill>
                  <a:srgbClr val="2A00FF"/>
                </a:solidFill>
                <a:latin typeface="Courier New" panose="02070309020205020404" pitchFamily="49" charset="0"/>
              </a:rPr>
              <a:t>"</a:t>
            </a:r>
            <a:r>
              <a:rPr lang="en-IE" sz="1800" b="1" i="1" dirty="0" err="1">
                <a:solidFill>
                  <a:srgbClr val="2A00FF"/>
                </a:solidFill>
                <a:latin typeface="Courier New" panose="02070309020205020404" pitchFamily="49" charset="0"/>
              </a:rPr>
              <a:t>abc</a:t>
            </a:r>
            <a:r>
              <a:rPr lang="en-IE" sz="1800" b="1" i="1" dirty="0">
                <a:solidFill>
                  <a:srgbClr val="2A00FF"/>
                </a:solidFill>
                <a:latin typeface="Courier New" panose="02070309020205020404" pitchFamily="49" charset="0"/>
              </a:rPr>
              <a:t>"</a:t>
            </a:r>
          </a:p>
          <a:p>
            <a:pPr algn="l"/>
            <a:r>
              <a:rPr lang="en-IE" sz="1800" dirty="0">
                <a:latin typeface="Courier New" panose="02070309020205020404" pitchFamily="49" charset="0"/>
              </a:rPr>
              <a:t>b = </a:t>
            </a:r>
            <a:r>
              <a:rPr lang="en-IE" sz="1800" b="1" dirty="0">
                <a:solidFill>
                  <a:srgbClr val="7F0055"/>
                </a:solidFill>
                <a:latin typeface="Courier New" panose="02070309020205020404" pitchFamily="49" charset="0"/>
              </a:rPr>
              <a:t>null</a:t>
            </a:r>
            <a:r>
              <a:rPr lang="en-IE" sz="1800" b="1" dirty="0">
                <a:latin typeface="Courier New" panose="02070309020205020404" pitchFamily="49" charset="0"/>
              </a:rPr>
              <a:t> </a:t>
            </a:r>
            <a:r>
              <a:rPr lang="en-IE" sz="1800" b="1" dirty="0">
                <a:solidFill>
                  <a:srgbClr val="3F7F5F"/>
                </a:solidFill>
                <a:latin typeface="Courier New" panose="02070309020205020404" pitchFamily="49" charset="0"/>
              </a:rPr>
              <a:t>// ok</a:t>
            </a:r>
            <a:endParaRPr lang="en-IE" sz="1800" dirty="0"/>
          </a:p>
        </p:txBody>
      </p:sp>
      <p:sp>
        <p:nvSpPr>
          <p:cNvPr id="4" name="Slide Number Placeholder 3">
            <a:extLst>
              <a:ext uri="{FF2B5EF4-FFF2-40B4-BE49-F238E27FC236}">
                <a16:creationId xmlns:a16="http://schemas.microsoft.com/office/drawing/2014/main" id="{A9C08269-BF4F-1F4F-BEE6-E80D5708DE44}"/>
              </a:ext>
            </a:extLst>
          </p:cNvPr>
          <p:cNvSpPr>
            <a:spLocks noGrp="1"/>
          </p:cNvSpPr>
          <p:nvPr>
            <p:ph type="sldNum" sz="quarter" idx="2"/>
          </p:nvPr>
        </p:nvSpPr>
        <p:spPr/>
        <p:txBody>
          <a:bodyPr/>
          <a:lstStyle/>
          <a:p>
            <a:fld id="{86CB4B4D-7CA3-9044-876B-883B54F8677D}" type="slidenum">
              <a:rPr lang="en-IE" smtClean="0"/>
              <a:t>8</a:t>
            </a:fld>
            <a:endParaRPr lang="en-IE"/>
          </a:p>
        </p:txBody>
      </p:sp>
      <p:sp>
        <p:nvSpPr>
          <p:cNvPr id="5" name="Footer Placeholder 4">
            <a:extLst>
              <a:ext uri="{FF2B5EF4-FFF2-40B4-BE49-F238E27FC236}">
                <a16:creationId xmlns:a16="http://schemas.microsoft.com/office/drawing/2014/main" id="{52079B35-7FFC-8C42-B031-3E67E08B8170}"/>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3226241582"/>
      </p:ext>
    </p:extLst>
  </p:cSld>
  <p:clrMapOvr>
    <a:masterClrMapping/>
  </p:clrMapOvr>
  <p:transition spd="med" advTm="6406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dirty="0"/>
              <a:t>Null Safety – a nullable reference</a:t>
            </a:r>
          </a:p>
        </p:txBody>
      </p:sp>
      <p:sp>
        <p:nvSpPr>
          <p:cNvPr id="4" name="Rectangle 3">
            <a:extLst>
              <a:ext uri="{FF2B5EF4-FFF2-40B4-BE49-F238E27FC236}">
                <a16:creationId xmlns:a16="http://schemas.microsoft.com/office/drawing/2014/main" id="{4E8F2EA2-5AA4-443B-BC8D-4CD7A701D52D}"/>
              </a:ext>
            </a:extLst>
          </p:cNvPr>
          <p:cNvSpPr/>
          <p:nvPr/>
        </p:nvSpPr>
        <p:spPr>
          <a:xfrm>
            <a:off x="865318" y="3299546"/>
            <a:ext cx="5750073" cy="369332"/>
          </a:xfrm>
          <a:prstGeom prst="rect">
            <a:avLst/>
          </a:prstGeom>
          <a:solidFill>
            <a:schemeClr val="bg1">
              <a:lumMod val="95000"/>
            </a:schemeClr>
          </a:solidFill>
          <a:ln>
            <a:solidFill>
              <a:schemeClr val="accent1"/>
            </a:solidFill>
          </a:ln>
        </p:spPr>
        <p:txBody>
          <a:bodyPr wrap="square">
            <a:spAutoFit/>
          </a:bodyPr>
          <a:lstStyle/>
          <a:p>
            <a:pPr algn="l"/>
            <a:r>
              <a:rPr lang="en-IE" sz="1800" b="1" dirty="0" err="1">
                <a:solidFill>
                  <a:srgbClr val="7F0055"/>
                </a:solidFill>
                <a:latin typeface="Courier New" panose="02070309020205020404" pitchFamily="49" charset="0"/>
              </a:rPr>
              <a:t>val</a:t>
            </a:r>
            <a:r>
              <a:rPr lang="en-IE" sz="1800" b="1" dirty="0">
                <a:latin typeface="Courier New" panose="02070309020205020404" pitchFamily="49" charset="0"/>
              </a:rPr>
              <a:t> </a:t>
            </a:r>
            <a:r>
              <a:rPr lang="en-IE" sz="1800" b="1" dirty="0">
                <a:solidFill>
                  <a:srgbClr val="6A3E3E"/>
                </a:solidFill>
                <a:latin typeface="Courier New" panose="02070309020205020404" pitchFamily="49" charset="0"/>
              </a:rPr>
              <a:t>l</a:t>
            </a:r>
            <a:r>
              <a:rPr lang="en-IE" sz="1800" b="1" dirty="0">
                <a:latin typeface="Courier New" panose="02070309020205020404" pitchFamily="49" charset="0"/>
              </a:rPr>
              <a:t> = </a:t>
            </a:r>
            <a:r>
              <a:rPr lang="en-IE" sz="1800" b="1" dirty="0">
                <a:solidFill>
                  <a:srgbClr val="7F0055"/>
                </a:solidFill>
                <a:latin typeface="Courier New" panose="02070309020205020404" pitchFamily="49" charset="0"/>
              </a:rPr>
              <a:t>if</a:t>
            </a:r>
            <a:r>
              <a:rPr lang="en-IE" sz="1800" b="1" dirty="0">
                <a:latin typeface="Courier New" panose="02070309020205020404" pitchFamily="49" charset="0"/>
              </a:rPr>
              <a:t> (</a:t>
            </a:r>
            <a:r>
              <a:rPr lang="en-IE" sz="1800" b="1" dirty="0">
                <a:solidFill>
                  <a:srgbClr val="6A3E3E"/>
                </a:solidFill>
                <a:latin typeface="Courier New" panose="02070309020205020404" pitchFamily="49" charset="0"/>
              </a:rPr>
              <a:t>b</a:t>
            </a:r>
            <a:r>
              <a:rPr lang="en-IE" sz="1800" b="1" dirty="0">
                <a:latin typeface="Courier New" panose="02070309020205020404" pitchFamily="49" charset="0"/>
              </a:rPr>
              <a:t> != </a:t>
            </a:r>
            <a:r>
              <a:rPr lang="en-IE" sz="1800" b="1" dirty="0">
                <a:solidFill>
                  <a:srgbClr val="7F0055"/>
                </a:solidFill>
                <a:latin typeface="Courier New" panose="02070309020205020404" pitchFamily="49" charset="0"/>
              </a:rPr>
              <a:t>null</a:t>
            </a:r>
            <a:r>
              <a:rPr lang="en-IE" sz="1800" b="1" dirty="0">
                <a:latin typeface="Courier New" panose="02070309020205020404" pitchFamily="49" charset="0"/>
              </a:rPr>
              <a:t>) </a:t>
            </a:r>
            <a:r>
              <a:rPr lang="en-IE" sz="1800" b="1" dirty="0" err="1">
                <a:solidFill>
                  <a:srgbClr val="6A3E3E"/>
                </a:solidFill>
                <a:latin typeface="Courier New" panose="02070309020205020404" pitchFamily="49" charset="0"/>
              </a:rPr>
              <a:t>b</a:t>
            </a:r>
            <a:r>
              <a:rPr lang="en-IE" sz="1800" b="1" dirty="0" err="1">
                <a:latin typeface="Courier New" panose="02070309020205020404" pitchFamily="49" charset="0"/>
              </a:rPr>
              <a:t>.</a:t>
            </a:r>
            <a:r>
              <a:rPr lang="en-IE" sz="1800" b="1" dirty="0" err="1">
                <a:solidFill>
                  <a:srgbClr val="0000C0"/>
                </a:solidFill>
                <a:latin typeface="Courier New" panose="02070309020205020404" pitchFamily="49" charset="0"/>
              </a:rPr>
              <a:t>length</a:t>
            </a:r>
            <a:r>
              <a:rPr lang="en-IE" sz="1800" b="1" dirty="0">
                <a:latin typeface="Courier New" panose="02070309020205020404" pitchFamily="49" charset="0"/>
              </a:rPr>
              <a:t> </a:t>
            </a:r>
            <a:r>
              <a:rPr lang="en-IE" sz="1800" b="1" dirty="0">
                <a:solidFill>
                  <a:srgbClr val="7F0055"/>
                </a:solidFill>
                <a:latin typeface="Courier New" panose="02070309020205020404" pitchFamily="49" charset="0"/>
              </a:rPr>
              <a:t>else</a:t>
            </a:r>
            <a:r>
              <a:rPr lang="en-IE" sz="1800" b="1" dirty="0">
                <a:latin typeface="Courier New" panose="02070309020205020404" pitchFamily="49" charset="0"/>
              </a:rPr>
              <a:t> -1</a:t>
            </a:r>
          </a:p>
        </p:txBody>
      </p:sp>
      <p:sp>
        <p:nvSpPr>
          <p:cNvPr id="5" name="Rectangle 1">
            <a:extLst>
              <a:ext uri="{FF2B5EF4-FFF2-40B4-BE49-F238E27FC236}">
                <a16:creationId xmlns:a16="http://schemas.microsoft.com/office/drawing/2014/main" id="{7E3A9305-B9C3-48E7-82D4-FA608CA229C9}"/>
              </a:ext>
            </a:extLst>
          </p:cNvPr>
          <p:cNvSpPr>
            <a:spLocks noChangeArrowheads="1"/>
          </p:cNvSpPr>
          <p:nvPr/>
        </p:nvSpPr>
        <p:spPr bwMode="auto">
          <a:xfrm>
            <a:off x="462648" y="2340138"/>
            <a:ext cx="5501924" cy="602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1027113" indent="-1019175" defTabSz="482163" rtl="0" hangingPunct="0"/>
            <a:r>
              <a:rPr lang="en-US" altLang="en-US" sz="1800" b="1" dirty="0">
                <a:solidFill>
                  <a:srgbClr val="FF0000"/>
                </a:solidFill>
                <a:latin typeface="+mn-lt"/>
              </a:rPr>
              <a:t>Option 1: </a:t>
            </a:r>
            <a:r>
              <a:rPr lang="en-US" altLang="en-US" sz="1800" dirty="0">
                <a:solidFill>
                  <a:srgbClr val="333333"/>
                </a:solidFill>
                <a:latin typeface="+mn-lt"/>
              </a:rPr>
              <a:t>you can explicitly check if b is </a:t>
            </a:r>
            <a:r>
              <a:rPr lang="en-US" altLang="en-US" sz="1800" b="1" dirty="0">
                <a:solidFill>
                  <a:srgbClr val="0000C0"/>
                </a:solidFill>
                <a:latin typeface="+mn-lt"/>
              </a:rPr>
              <a:t>null</a:t>
            </a:r>
            <a:r>
              <a:rPr lang="en-US" altLang="en-US" sz="1800" dirty="0">
                <a:solidFill>
                  <a:srgbClr val="333333"/>
                </a:solidFill>
                <a:latin typeface="+mn-lt"/>
              </a:rPr>
              <a:t>, and handle the two options separately:</a:t>
            </a:r>
            <a:r>
              <a:rPr lang="en-US" altLang="en-US" sz="1800" dirty="0">
                <a:latin typeface="+mn-lt"/>
              </a:rPr>
              <a:t> </a:t>
            </a:r>
          </a:p>
        </p:txBody>
      </p:sp>
      <p:sp>
        <p:nvSpPr>
          <p:cNvPr id="10" name="Rectangle 2">
            <a:extLst>
              <a:ext uri="{FF2B5EF4-FFF2-40B4-BE49-F238E27FC236}">
                <a16:creationId xmlns:a16="http://schemas.microsoft.com/office/drawing/2014/main" id="{1DA8C67D-EA54-C94C-A233-A6197754DAD2}"/>
              </a:ext>
            </a:extLst>
          </p:cNvPr>
          <p:cNvSpPr>
            <a:spLocks noChangeArrowheads="1"/>
          </p:cNvSpPr>
          <p:nvPr/>
        </p:nvSpPr>
        <p:spPr bwMode="auto">
          <a:xfrm>
            <a:off x="462648" y="824810"/>
            <a:ext cx="6969084"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dirty="0">
                <a:solidFill>
                  <a:srgbClr val="333333"/>
                </a:solidFill>
                <a:latin typeface="+mn-lt"/>
              </a:rPr>
              <a:t>To allow nulls, we can declare a variable as a nullable string, written </a:t>
            </a:r>
            <a:r>
              <a:rPr lang="en-US" altLang="en-US" sz="2000" b="1" dirty="0">
                <a:solidFill>
                  <a:srgbClr val="333333"/>
                </a:solidFill>
                <a:latin typeface="+mn-lt"/>
              </a:rPr>
              <a:t>String</a:t>
            </a:r>
            <a:r>
              <a:rPr lang="en-US" altLang="en-US" sz="2000" b="1" dirty="0">
                <a:solidFill>
                  <a:srgbClr val="FF0000"/>
                </a:solidFill>
                <a:latin typeface="+mn-lt"/>
              </a:rPr>
              <a:t>?</a:t>
            </a:r>
          </a:p>
        </p:txBody>
      </p:sp>
      <p:sp>
        <p:nvSpPr>
          <p:cNvPr id="12" name="Rectangle 11">
            <a:extLst>
              <a:ext uri="{FF2B5EF4-FFF2-40B4-BE49-F238E27FC236}">
                <a16:creationId xmlns:a16="http://schemas.microsoft.com/office/drawing/2014/main" id="{C9258456-EA46-9D42-AD49-CBFC0131A3A1}"/>
              </a:ext>
            </a:extLst>
          </p:cNvPr>
          <p:cNvSpPr/>
          <p:nvPr/>
        </p:nvSpPr>
        <p:spPr>
          <a:xfrm>
            <a:off x="865319" y="1552049"/>
            <a:ext cx="5750073" cy="646331"/>
          </a:xfrm>
          <a:prstGeom prst="rect">
            <a:avLst/>
          </a:prstGeom>
          <a:solidFill>
            <a:schemeClr val="bg1">
              <a:lumMod val="95000"/>
            </a:schemeClr>
          </a:solidFill>
          <a:ln>
            <a:solidFill>
              <a:schemeClr val="accent1"/>
            </a:solidFill>
          </a:ln>
        </p:spPr>
        <p:txBody>
          <a:bodyPr wrap="square">
            <a:spAutoFit/>
          </a:bodyPr>
          <a:lstStyle/>
          <a:p>
            <a:pPr algn="l"/>
            <a:r>
              <a:rPr lang="en-IE" sz="1800" b="1" dirty="0" err="1">
                <a:solidFill>
                  <a:srgbClr val="7F0055"/>
                </a:solidFill>
                <a:latin typeface="Courier New" panose="02070309020205020404" pitchFamily="49" charset="0"/>
              </a:rPr>
              <a:t>var</a:t>
            </a:r>
            <a:r>
              <a:rPr lang="en-IE" sz="1800" b="1" dirty="0">
                <a:latin typeface="Courier New" panose="02070309020205020404" pitchFamily="49" charset="0"/>
              </a:rPr>
              <a:t> </a:t>
            </a:r>
            <a:r>
              <a:rPr lang="en-IE" sz="1800" b="1" i="1" dirty="0">
                <a:solidFill>
                  <a:srgbClr val="0000C0"/>
                </a:solidFill>
                <a:latin typeface="Courier New" panose="02070309020205020404" pitchFamily="49" charset="0"/>
              </a:rPr>
              <a:t>b</a:t>
            </a:r>
            <a:r>
              <a:rPr lang="en-IE" sz="1800" b="1" i="1" dirty="0">
                <a:latin typeface="Courier New" panose="02070309020205020404" pitchFamily="49" charset="0"/>
              </a:rPr>
              <a:t>: String? = </a:t>
            </a:r>
            <a:r>
              <a:rPr lang="en-IE" sz="1800" b="1" i="1" dirty="0">
                <a:solidFill>
                  <a:srgbClr val="2A00FF"/>
                </a:solidFill>
                <a:latin typeface="Courier New" panose="02070309020205020404" pitchFamily="49" charset="0"/>
              </a:rPr>
              <a:t>"</a:t>
            </a:r>
            <a:r>
              <a:rPr lang="en-IE" sz="1800" b="1" i="1" dirty="0" err="1">
                <a:solidFill>
                  <a:srgbClr val="2A00FF"/>
                </a:solidFill>
                <a:latin typeface="Courier New" panose="02070309020205020404" pitchFamily="49" charset="0"/>
              </a:rPr>
              <a:t>abc</a:t>
            </a:r>
            <a:r>
              <a:rPr lang="en-IE" sz="1800" b="1" i="1" dirty="0">
                <a:solidFill>
                  <a:srgbClr val="2A00FF"/>
                </a:solidFill>
                <a:latin typeface="Courier New" panose="02070309020205020404" pitchFamily="49" charset="0"/>
              </a:rPr>
              <a:t>"</a:t>
            </a:r>
          </a:p>
          <a:p>
            <a:pPr algn="l"/>
            <a:r>
              <a:rPr lang="en-IE" sz="1800" dirty="0">
                <a:latin typeface="Courier New" panose="02070309020205020404" pitchFamily="49" charset="0"/>
              </a:rPr>
              <a:t>b = </a:t>
            </a:r>
            <a:r>
              <a:rPr lang="en-IE" sz="1800" b="1" dirty="0">
                <a:solidFill>
                  <a:srgbClr val="7F0055"/>
                </a:solidFill>
                <a:latin typeface="Courier New" panose="02070309020205020404" pitchFamily="49" charset="0"/>
              </a:rPr>
              <a:t>null</a:t>
            </a:r>
            <a:r>
              <a:rPr lang="en-IE" sz="1800" b="1" dirty="0">
                <a:latin typeface="Courier New" panose="02070309020205020404" pitchFamily="49" charset="0"/>
              </a:rPr>
              <a:t> </a:t>
            </a:r>
            <a:r>
              <a:rPr lang="en-IE" sz="1800" b="1" dirty="0">
                <a:solidFill>
                  <a:srgbClr val="3F7F5F"/>
                </a:solidFill>
                <a:latin typeface="Courier New" panose="02070309020205020404" pitchFamily="49" charset="0"/>
              </a:rPr>
              <a:t>// ok</a:t>
            </a:r>
            <a:endParaRPr lang="en-IE" sz="1800" dirty="0"/>
          </a:p>
        </p:txBody>
      </p:sp>
      <p:sp>
        <p:nvSpPr>
          <p:cNvPr id="3" name="Slide Number Placeholder 2">
            <a:extLst>
              <a:ext uri="{FF2B5EF4-FFF2-40B4-BE49-F238E27FC236}">
                <a16:creationId xmlns:a16="http://schemas.microsoft.com/office/drawing/2014/main" id="{F31BE85C-6A41-844A-B95B-37494AF768E3}"/>
              </a:ext>
            </a:extLst>
          </p:cNvPr>
          <p:cNvSpPr>
            <a:spLocks noGrp="1"/>
          </p:cNvSpPr>
          <p:nvPr>
            <p:ph type="sldNum" sz="quarter" idx="2"/>
          </p:nvPr>
        </p:nvSpPr>
        <p:spPr/>
        <p:txBody>
          <a:bodyPr/>
          <a:lstStyle/>
          <a:p>
            <a:fld id="{86CB4B4D-7CA3-9044-876B-883B54F8677D}" type="slidenum">
              <a:rPr lang="en-IE" smtClean="0"/>
              <a:t>9</a:t>
            </a:fld>
            <a:endParaRPr lang="en-IE"/>
          </a:p>
        </p:txBody>
      </p:sp>
      <p:sp>
        <p:nvSpPr>
          <p:cNvPr id="6" name="Footer Placeholder 5">
            <a:extLst>
              <a:ext uri="{FF2B5EF4-FFF2-40B4-BE49-F238E27FC236}">
                <a16:creationId xmlns:a16="http://schemas.microsoft.com/office/drawing/2014/main" id="{2019AB19-E441-CC47-B0E8-A6D16A3BF45B}"/>
              </a:ext>
            </a:extLst>
          </p:cNvPr>
          <p:cNvSpPr>
            <a:spLocks noGrp="1"/>
          </p:cNvSpPr>
          <p:nvPr>
            <p:ph type="ftr" sz="quarter" idx="3"/>
          </p:nvPr>
        </p:nvSpPr>
        <p:spPr/>
        <p:txBody>
          <a:bodyPr/>
          <a:lstStyle/>
          <a:p>
            <a:r>
              <a:rPr lang="en-IE"/>
              <a:t>Introduction to Kotlin</a:t>
            </a:r>
            <a:endParaRPr lang="en-IE" dirty="0"/>
          </a:p>
        </p:txBody>
      </p:sp>
    </p:spTree>
    <p:extLst>
      <p:ext uri="{BB962C8B-B14F-4D97-AF65-F5344CB8AC3E}">
        <p14:creationId xmlns:p14="http://schemas.microsoft.com/office/powerpoint/2010/main" val="330081486"/>
      </p:ext>
    </p:extLst>
  </p:cSld>
  <p:clrMapOvr>
    <a:masterClrMapping/>
  </p:clrMapOvr>
  <p:transition spd="med" advTm="36999"/>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15891</TotalTime>
  <Words>865</Words>
  <Application>Microsoft Macintosh PowerPoint</Application>
  <PresentationFormat>On-screen Show (16:9)</PresentationFormat>
  <Paragraphs>146</Paragraphs>
  <Slides>20</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Avenir Roman</vt:lpstr>
      <vt:lpstr>Calibri</vt:lpstr>
      <vt:lpstr>Courier New</vt:lpstr>
      <vt:lpstr>Helvetica</vt:lpstr>
      <vt:lpstr>Helvetica Light</vt:lpstr>
      <vt:lpstr>Helvetica Neue</vt:lpstr>
      <vt:lpstr>Helvetica Neue Light</vt:lpstr>
      <vt:lpstr>Helvetica Neue UltraLight</vt:lpstr>
      <vt:lpstr>Rockwell</vt:lpstr>
      <vt:lpstr>Wingdings</vt:lpstr>
      <vt:lpstr>White</vt:lpstr>
      <vt:lpstr>Mobile Application Development</vt:lpstr>
      <vt:lpstr>Introducing Kotlin Syntax - Part 1.4</vt:lpstr>
      <vt:lpstr>Agenda</vt:lpstr>
      <vt:lpstr>Agenda</vt:lpstr>
      <vt:lpstr>Null</vt:lpstr>
      <vt:lpstr>Null Safety</vt:lpstr>
      <vt:lpstr>Null Safety – a non-null reference</vt:lpstr>
      <vt:lpstr>Null Safety – a nullable reference</vt:lpstr>
      <vt:lpstr>Null Safety – a nullable reference</vt:lpstr>
      <vt:lpstr>Null Safety – a nullable reference</vt:lpstr>
      <vt:lpstr>Null Safety – a nullable reference</vt:lpstr>
      <vt:lpstr>Null Safety – The Elvis Operator, ?:</vt:lpstr>
      <vt:lpstr>Null Safety – The Elvis Operator, ?:</vt:lpstr>
      <vt:lpstr>Nullable – nullable returns</vt:lpstr>
      <vt:lpstr>Comments</vt:lpstr>
      <vt:lpstr>Comments – single line and block comments</vt:lpstr>
      <vt:lpstr>Comments – KDoc (equivalent to JavaDoc)</vt:lpstr>
      <vt:lpstr>Comments – KDoc</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David Drohan</dc:creator>
  <cp:lastModifiedBy>David Drohan</cp:lastModifiedBy>
  <cp:revision>62</cp:revision>
  <dcterms:created xsi:type="dcterms:W3CDTF">2019-01-29T16:40:14Z</dcterms:created>
  <dcterms:modified xsi:type="dcterms:W3CDTF">2019-09-15T14:42:45Z</dcterms:modified>
</cp:coreProperties>
</file>