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45" r:id="rId4"/>
    <p:sldId id="461" r:id="rId5"/>
    <p:sldId id="451" r:id="rId6"/>
    <p:sldId id="420" r:id="rId7"/>
    <p:sldId id="421" r:id="rId8"/>
    <p:sldId id="423" r:id="rId9"/>
    <p:sldId id="422" r:id="rId10"/>
    <p:sldId id="426" r:id="rId11"/>
    <p:sldId id="427" r:id="rId12"/>
    <p:sldId id="424" r:id="rId13"/>
    <p:sldId id="430" r:id="rId14"/>
    <p:sldId id="428" r:id="rId15"/>
    <p:sldId id="431" r:id="rId16"/>
    <p:sldId id="432" r:id="rId17"/>
    <p:sldId id="293" r:id="rId18"/>
    <p:sldId id="447" r:id="rId19"/>
    <p:sldId id="446" r:id="rId20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4"/>
    <p:restoredTop sz="94693"/>
  </p:normalViewPr>
  <p:slideViewPr>
    <p:cSldViewPr snapToGrid="0" snapToObjects="1">
      <p:cViewPr varScale="1">
        <p:scale>
          <a:sx n="241" d="100"/>
          <a:sy n="241" d="100"/>
        </p:scale>
        <p:origin x="55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01A943C5-14DE-0E4B-BB70-D2FFBC29DB9B}"/>
    <pc:docChg chg="custSel modSld">
      <pc:chgData name="David Drohan" userId="bd111efc-3a90-4169-a791-cb26685365d4" providerId="ADAL" clId="{01A943C5-14DE-0E4B-BB70-D2FFBC29DB9B}" dt="2019-09-15T16:33:44.556" v="0" actId="478"/>
      <pc:docMkLst>
        <pc:docMk/>
      </pc:docMkLst>
      <pc:sldChg chg="delSp">
        <pc:chgData name="David Drohan" userId="bd111efc-3a90-4169-a791-cb26685365d4" providerId="ADAL" clId="{01A943C5-14DE-0E4B-BB70-D2FFBC29DB9B}" dt="2019-09-15T16:33:44.556" v="0" actId="478"/>
        <pc:sldMkLst>
          <pc:docMk/>
          <pc:sldMk cId="0" sldId="257"/>
        </pc:sldMkLst>
        <pc:spChg chg="del">
          <ac:chgData name="David Drohan" userId="bd111efc-3a90-4169-a791-cb26685365d4" providerId="ADAL" clId="{01A943C5-14DE-0E4B-BB70-D2FFBC29DB9B}" dt="2019-09-15T16:33:44.556" v="0" actId="478"/>
          <ac:spMkLst>
            <pc:docMk/>
            <pc:sldMk cId="0" sldId="257"/>
            <ac:spMk id="79" creationId="{00000000-0000-0000-0000-000000000000}"/>
          </ac:spMkLst>
        </pc:spChg>
      </pc:sldChg>
    </pc:docChg>
  </pc:docChgLst>
  <pc:docChgLst>
    <pc:chgData name="David Drohan" userId="bd111efc-3a90-4169-a791-cb26685365d4" providerId="ADAL" clId="{8ADDFFEA-087E-9341-BB4A-235D5D2B4235}"/>
    <pc:docChg chg="modSld">
      <pc:chgData name="David Drohan" userId="bd111efc-3a90-4169-a791-cb26685365d4" providerId="ADAL" clId="{8ADDFFEA-087E-9341-BB4A-235D5D2B4235}" dt="2019-07-11T13:48:27.551" v="0"/>
      <pc:docMkLst>
        <pc:docMk/>
      </pc:docMkLst>
      <pc:sldChg chg="addSp">
        <pc:chgData name="David Drohan" userId="bd111efc-3a90-4169-a791-cb26685365d4" providerId="ADAL" clId="{8ADDFFEA-087E-9341-BB4A-235D5D2B4235}" dt="2019-07-11T13:48:27.551" v="0"/>
        <pc:sldMkLst>
          <pc:docMk/>
          <pc:sldMk cId="1809840162" sldId="451"/>
        </pc:sldMkLst>
        <pc:picChg chg="add">
          <ac:chgData name="David Drohan" userId="bd111efc-3a90-4169-a791-cb26685365d4" providerId="ADAL" clId="{8ADDFFEA-087E-9341-BB4A-235D5D2B4235}" dt="2019-07-11T13:48:27.551" v="0"/>
          <ac:picMkLst>
            <pc:docMk/>
            <pc:sldMk cId="1809840162" sldId="451"/>
            <ac:picMk id="4" creationId="{916567CA-3E8C-354D-9485-858CAEF228E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Kotlin distinguishing between </a:t>
            </a:r>
            <a:r>
              <a:rPr lang="en-US" dirty="0" err="1"/>
              <a:t>val</a:t>
            </a:r>
            <a:r>
              <a:rPr lang="en-US" dirty="0"/>
              <a:t> and </a:t>
            </a:r>
            <a:r>
              <a:rPr lang="en-US" dirty="0" err="1"/>
              <a:t>var</a:t>
            </a:r>
            <a:r>
              <a:rPr lang="en-US" dirty="0"/>
              <a:t> it does the same for collections – so worth knowing which is which</a:t>
            </a:r>
          </a:p>
        </p:txBody>
      </p:sp>
    </p:spTree>
    <p:extLst>
      <p:ext uri="{BB962C8B-B14F-4D97-AF65-F5344CB8AC3E}">
        <p14:creationId xmlns:p14="http://schemas.microsoft.com/office/powerpoint/2010/main" val="321039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 modifier ensures that objects of type T can only be consumed (read-only) there’s also another modifier IN, that enforces write-only</a:t>
            </a:r>
          </a:p>
        </p:txBody>
      </p:sp>
    </p:spTree>
    <p:extLst>
      <p:ext uri="{BB962C8B-B14F-4D97-AF65-F5344CB8AC3E}">
        <p14:creationId xmlns:p14="http://schemas.microsoft.com/office/powerpoint/2010/main" val="363045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function get() ‘links’ _items with items so every time you access items you actually get _items</a:t>
            </a:r>
          </a:p>
        </p:txBody>
      </p:sp>
    </p:spTree>
    <p:extLst>
      <p:ext uri="{BB962C8B-B14F-4D97-AF65-F5344CB8AC3E}">
        <p14:creationId xmlns:p14="http://schemas.microsoft.com/office/powerpoint/2010/main" val="18479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NO DUPLICATES in a Set</a:t>
            </a:r>
          </a:p>
        </p:txBody>
      </p:sp>
    </p:spTree>
    <p:extLst>
      <p:ext uri="{BB962C8B-B14F-4D97-AF65-F5344CB8AC3E}">
        <p14:creationId xmlns:p14="http://schemas.microsoft.com/office/powerpoint/2010/main" val="91499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rohan@wit.ie" TargetMode="External"/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ke-plummer/KotlinCalendar" TargetMode="External"/><Relationship Id="rId3" Type="http://schemas.openxmlformats.org/officeDocument/2006/relationships/hyperlink" Target="https://www.programiz.com/kotlin-programming/interfaces" TargetMode="External"/><Relationship Id="rId7" Type="http://schemas.openxmlformats.org/officeDocument/2006/relationships/hyperlink" Target="https://objectpartners.com/2016/02/23/an-introduction-to-kotlin/" TargetMode="External"/><Relationship Id="rId2" Type="http://schemas.openxmlformats.org/officeDocument/2006/relationships/hyperlink" Target="https://www.programiz.com/kotlin-programming/inheritan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napperley/kotlin-tutorial-12-encapsulation-and-polymorphism-6e5a150f25e1" TargetMode="External"/><Relationship Id="rId5" Type="http://schemas.openxmlformats.org/officeDocument/2006/relationships/hyperlink" Target="https://try.kotlinlang.org/#/Examples/Hello,%20world!/Simplest%20version/Simplest%20version.kt" TargetMode="External"/><Relationship Id="rId4" Type="http://schemas.openxmlformats.org/officeDocument/2006/relationships/hyperlink" Target="https://kotlinlang.org/api/latest/jvm/stdlib/kotlin.collections/index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kotlin-programming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edium.com/@napperley/kotlin-tutorial-5-basic-collections-3f114996692b" TargetMode="External"/><Relationship Id="rId4" Type="http://schemas.openxmlformats.org/officeDocument/2006/relationships/hyperlink" Target="https://www.baeldung.com/kotlin-lambda-expressi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r>
              <a:rPr lang="en-IE" dirty="0" err="1"/>
              <a:t>Dr.</a:t>
            </a:r>
            <a:r>
              <a:rPr lang="en-IE" dirty="0"/>
              <a:t> Siobhan Drohan (</a:t>
            </a:r>
            <a:r>
              <a:rPr lang="en-IE" dirty="0">
                <a:hlinkClick r:id="rId3"/>
              </a:rPr>
              <a:t>sdrohan@wit.ie</a:t>
            </a:r>
            <a:r>
              <a:rPr lang="en-IE" dirty="0"/>
              <a:t>)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D7F3-0EDC-4AA2-AFC8-DA8ADDD8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C7EEB4-6A08-F441-91CD-405B1526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solidFill>
                  <a:srgbClr val="333333"/>
                </a:solidFill>
                <a:latin typeface="+mn-lt"/>
              </a:rPr>
              <a:t>Unlike many languages, Kotlin distinguishes between </a:t>
            </a:r>
            <a:r>
              <a:rPr lang="en-IE" b="1" dirty="0">
                <a:solidFill>
                  <a:srgbClr val="FF0000"/>
                </a:solidFill>
                <a:latin typeface="+mn-lt"/>
              </a:rPr>
              <a:t>mutable</a:t>
            </a:r>
            <a:r>
              <a:rPr lang="en-IE" dirty="0">
                <a:solidFill>
                  <a:srgbClr val="333333"/>
                </a:solidFill>
                <a:latin typeface="+mn-lt"/>
              </a:rPr>
              <a:t> and </a:t>
            </a:r>
            <a:r>
              <a:rPr lang="en-IE" b="1" dirty="0">
                <a:solidFill>
                  <a:srgbClr val="FF0000"/>
                </a:solidFill>
                <a:latin typeface="+mn-lt"/>
              </a:rPr>
              <a:t>immutable</a:t>
            </a:r>
            <a:r>
              <a:rPr lang="en-IE" dirty="0">
                <a:solidFill>
                  <a:srgbClr val="333333"/>
                </a:solidFill>
                <a:latin typeface="+mn-lt"/>
              </a:rPr>
              <a:t> collections (lists, sets, maps, etc). </a:t>
            </a:r>
          </a:p>
          <a:p>
            <a:endParaRPr lang="en-IE" dirty="0">
              <a:solidFill>
                <a:srgbClr val="333333"/>
              </a:solidFill>
              <a:latin typeface="+mn-lt"/>
            </a:endParaRPr>
          </a:p>
          <a:p>
            <a:r>
              <a:rPr lang="en-IE" dirty="0">
                <a:solidFill>
                  <a:srgbClr val="333333"/>
                </a:solidFill>
                <a:latin typeface="+mn-lt"/>
              </a:rPr>
              <a:t>Precise control over exactly when collections can be edited is useful for eliminating bugs, and for designing good APIs.</a:t>
            </a:r>
            <a:endParaRPr lang="en-IE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9467B9-EB7B-9F49-8156-438805CA4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0EB9AA-6B50-3049-A7EB-BFB274B21C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2421027"/>
      </p:ext>
    </p:extLst>
  </p:cSld>
  <p:clrMapOvr>
    <a:masterClrMapping/>
  </p:clrMapOvr>
  <p:transition spd="med" advTm="4055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D7F3-0EDC-4AA2-AFC8-DA8ADDD8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mutable</a:t>
            </a:r>
            <a:r>
              <a:rPr lang="en-IE" dirty="0"/>
              <a:t> Vs </a:t>
            </a:r>
            <a:r>
              <a:rPr lang="en-IE" b="1" dirty="0"/>
              <a:t>immutable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90EC92-3335-5A4F-9EEC-C0F4ECAC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72264" cy="4299943"/>
          </a:xfrm>
        </p:spPr>
        <p:txBody>
          <a:bodyPr/>
          <a:lstStyle/>
          <a:p>
            <a:pPr defTabSz="482163" rtl="0" hangingPunct="0"/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The Kotlin 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List&lt;out T&gt;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 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type is an interface that provides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read-only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operations like 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size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, 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get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 and so on. </a:t>
            </a:r>
          </a:p>
          <a:p>
            <a:pPr defTabSz="482163" rtl="0" hangingPunct="0"/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defTabSz="482163" rtl="0" hangingPunct="0"/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Like in Java, it inherits from 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Collection&lt;T&gt;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 and that in turn inherits from 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</a:rPr>
              <a:t>Iterable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&lt;T&gt;</a:t>
            </a:r>
            <a:r>
              <a:rPr lang="en-US" altLang="en-US" sz="2000" dirty="0">
                <a:solidFill>
                  <a:srgbClr val="333333"/>
                </a:solidFill>
              </a:rPr>
              <a:t>.</a:t>
            </a:r>
            <a:endParaRPr lang="en-US" altLang="en-US" sz="2000" dirty="0">
              <a:solidFill>
                <a:srgbClr val="0070C0"/>
              </a:solidFill>
              <a:latin typeface="+mn-lt"/>
            </a:endParaRPr>
          </a:p>
          <a:p>
            <a:pPr defTabSz="482163" rtl="0" hangingPunct="0"/>
            <a:endParaRPr lang="en-US" altLang="en-US" sz="2000" dirty="0">
              <a:solidFill>
                <a:srgbClr val="0070C0"/>
              </a:solidFill>
              <a:latin typeface="+mn-lt"/>
            </a:endParaRPr>
          </a:p>
          <a:p>
            <a:pPr defTabSz="482163" rtl="0" hangingPunct="0"/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Methods that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change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the list are added by the 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</a:rPr>
              <a:t>MutableList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&lt;T&gt;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 interface. </a:t>
            </a:r>
          </a:p>
          <a:p>
            <a:pPr defTabSz="482163" rtl="0" hangingPunct="0"/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defTabSz="482163" rtl="0" hangingPunct="0"/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This pattern holds also for 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Set&lt;out T&gt;/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</a:rPr>
              <a:t>MutableSet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&lt;T&gt;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 and 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Map&lt;K, out V&gt;/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</a:rPr>
              <a:t>MutableMap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&lt;K, V&gt;</a:t>
            </a:r>
            <a:r>
              <a:rPr lang="en-US" altLang="en-US" sz="2000" dirty="0">
                <a:solidFill>
                  <a:srgbClr val="333333"/>
                </a:solidFill>
              </a:rPr>
              <a:t>.</a:t>
            </a:r>
            <a:endParaRPr lang="en-US" altLang="en-US" sz="2000" b="1" dirty="0">
              <a:solidFill>
                <a:srgbClr val="FF0000"/>
              </a:solidFill>
              <a:latin typeface="+mn-lt"/>
            </a:endParaRPr>
          </a:p>
          <a:p>
            <a:pPr defTabSz="482163" rtl="0" hangingPunct="0"/>
            <a:endParaRPr lang="en-US" altLang="en-US" sz="2000" dirty="0">
              <a:solidFill>
                <a:srgbClr val="0070C0"/>
              </a:solidFill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D546E-41EC-7C46-AD7B-C361247AE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9A6C3-8F2B-2643-9DB4-21DD21BC22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58542"/>
      </p:ext>
    </p:extLst>
  </p:cSld>
  <p:clrMapOvr>
    <a:masterClrMapping/>
  </p:clrMapOvr>
  <p:transition spd="med" advTm="4309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501F-659A-426E-8709-C3FE353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mutable</a:t>
            </a:r>
            <a:r>
              <a:rPr lang="en-IE" dirty="0"/>
              <a:t> </a:t>
            </a:r>
            <a:r>
              <a:rPr lang="en-IE" b="1" dirty="0"/>
              <a:t>List</a:t>
            </a:r>
            <a:r>
              <a:rPr lang="en-IE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13C8DF-C5BC-4AB3-AFC4-EF9CA5595ED2}"/>
              </a:ext>
            </a:extLst>
          </p:cNvPr>
          <p:cNvSpPr/>
          <p:nvPr/>
        </p:nvSpPr>
        <p:spPr>
          <a:xfrm>
            <a:off x="343120" y="883072"/>
            <a:ext cx="6785044" cy="35986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 Create a mutable list (</a:t>
            </a:r>
            <a:r>
              <a:rPr lang="en-IE" sz="1266" dirty="0" err="1">
                <a:solidFill>
                  <a:srgbClr val="3F7F5F"/>
                </a:solidFill>
                <a:latin typeface="Courier New" panose="02070309020205020404" pitchFamily="49" charset="0"/>
              </a:rPr>
              <a:t>MutableList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).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mutableListOf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"Kiwifruit"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"Mango"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 Add a element to the list.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 err="1">
                <a:latin typeface="Courier New" panose="02070309020205020404" pitchFamily="49" charset="0"/>
              </a:rPr>
              <a:t>.add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"Pear"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 Change an element in the list.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[1] = 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"Orange"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 Remove a existing element from the list.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 err="1">
                <a:latin typeface="Courier New" panose="02070309020205020404" pitchFamily="49" charset="0"/>
              </a:rPr>
              <a:t>.removeAt</a:t>
            </a:r>
            <a:r>
              <a:rPr lang="en-IE" sz="1266" dirty="0">
                <a:latin typeface="Courier New" panose="02070309020205020404" pitchFamily="49" charset="0"/>
              </a:rPr>
              <a:t>(2)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540D3-2C95-4518-866A-707BC3E9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80" y="1787460"/>
            <a:ext cx="3350307" cy="1300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2B797-DC7F-8549-BE9E-5BA9469C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D38F-856E-CA49-8285-3979698BD21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9678531"/>
      </p:ext>
    </p:extLst>
  </p:cSld>
  <p:clrMapOvr>
    <a:masterClrMapping/>
  </p:clrMapOvr>
  <p:transition spd="med" advTm="8741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501F-659A-426E-8709-C3FE353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immutable</a:t>
            </a:r>
            <a:r>
              <a:rPr lang="en-IE" dirty="0"/>
              <a:t> </a:t>
            </a:r>
            <a:r>
              <a:rPr lang="en-IE" b="1" dirty="0"/>
              <a:t>List</a:t>
            </a:r>
            <a:r>
              <a:rPr lang="en-IE" dirty="0"/>
              <a:t> – example 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655EE-3174-47D8-A14B-1BE62318CA9A}"/>
              </a:ext>
            </a:extLst>
          </p:cNvPr>
          <p:cNvSpPr/>
          <p:nvPr/>
        </p:nvSpPr>
        <p:spPr>
          <a:xfrm>
            <a:off x="791589" y="1356802"/>
            <a:ext cx="6220085" cy="24298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: </a:t>
            </a:r>
            <a:r>
              <a:rPr lang="en-IE" sz="1266" b="1" dirty="0" err="1">
                <a:latin typeface="Courier New" panose="02070309020205020404" pitchFamily="49" charset="0"/>
              </a:rPr>
              <a:t>MutableList</a:t>
            </a:r>
            <a:r>
              <a:rPr lang="en-IE" sz="1266" b="1" dirty="0">
                <a:latin typeface="Courier New" panose="02070309020205020404" pitchFamily="49" charset="0"/>
              </a:rPr>
              <a:t>&lt;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&gt; = </a:t>
            </a:r>
            <a:r>
              <a:rPr lang="en-IE" sz="1266" b="1" dirty="0" err="1">
                <a:latin typeface="Courier New" panose="02070309020205020404" pitchFamily="49" charset="0"/>
              </a:rPr>
              <a:t>mutableListOf</a:t>
            </a:r>
            <a:r>
              <a:rPr lang="en-IE" sz="1266" b="1" dirty="0">
                <a:latin typeface="Courier New" panose="02070309020205020404" pitchFamily="49" charset="0"/>
              </a:rPr>
              <a:t>(1, 2, 3)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readOnlyView</a:t>
            </a:r>
            <a:r>
              <a:rPr lang="en-IE" sz="1266" b="1" dirty="0">
                <a:latin typeface="Courier New" panose="02070309020205020404" pitchFamily="49" charset="0"/>
              </a:rPr>
              <a:t>: List&lt;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&gt; =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)        </a:t>
            </a:r>
            <a:r>
              <a:rPr lang="en-IE" sz="1266" b="1" dirty="0">
                <a:solidFill>
                  <a:srgbClr val="3F7F5F"/>
                </a:solidFill>
                <a:latin typeface="Courier New" panose="02070309020205020404" pitchFamily="49" charset="0"/>
              </a:rPr>
              <a:t>// prints "[1, 2, 3]"</a:t>
            </a:r>
          </a:p>
          <a:p>
            <a:pPr algn="l"/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 err="1">
                <a:latin typeface="Courier New" panose="02070309020205020404" pitchFamily="49" charset="0"/>
              </a:rPr>
              <a:t>.add</a:t>
            </a:r>
            <a:r>
              <a:rPr lang="en-IE" sz="1266" b="1" dirty="0">
                <a:latin typeface="Courier New" panose="02070309020205020404" pitchFamily="49" charset="0"/>
              </a:rPr>
              <a:t>(4)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readOnlyView</a:t>
            </a:r>
            <a:r>
              <a:rPr lang="en-IE" sz="1266" b="1" dirty="0">
                <a:latin typeface="Courier New" panose="02070309020205020404" pitchFamily="49" charset="0"/>
              </a:rPr>
              <a:t>)   </a:t>
            </a:r>
            <a:r>
              <a:rPr lang="en-IE" sz="1266" b="1" dirty="0">
                <a:solidFill>
                  <a:srgbClr val="3F7F5F"/>
                </a:solidFill>
                <a:latin typeface="Courier New" panose="02070309020205020404" pitchFamily="49" charset="0"/>
              </a:rPr>
              <a:t>// prints "[1, 2, 3, 4]"</a:t>
            </a:r>
          </a:p>
          <a:p>
            <a:pPr algn="l"/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readOnlyView</a:t>
            </a:r>
            <a:r>
              <a:rPr lang="en-IE" sz="1266" b="1" dirty="0" err="1">
                <a:latin typeface="Courier New" panose="02070309020205020404" pitchFamily="49" charset="0"/>
              </a:rPr>
              <a:t>.clear</a:t>
            </a:r>
            <a:r>
              <a:rPr lang="en-IE" sz="1266" b="1" dirty="0">
                <a:latin typeface="Courier New" panose="02070309020205020404" pitchFamily="49" charset="0"/>
              </a:rPr>
              <a:t>()    </a:t>
            </a:r>
            <a:r>
              <a:rPr lang="en-IE" sz="1266" b="1" dirty="0">
                <a:solidFill>
                  <a:srgbClr val="3F7F5F"/>
                </a:solidFill>
                <a:latin typeface="Courier New" panose="02070309020205020404" pitchFamily="49" charset="0"/>
              </a:rPr>
              <a:t>// -&gt; does not compile</a:t>
            </a:r>
          </a:p>
          <a:p>
            <a:pPr algn="l"/>
            <a:endParaRPr lang="en-IE" sz="1266" b="1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47293F-FE0A-2249-865E-BCDE5D815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79DD2B-AC48-7F4E-BAFB-CFD1AF2E68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0667975"/>
      </p:ext>
    </p:extLst>
  </p:cSld>
  <p:clrMapOvr>
    <a:masterClrMapping/>
  </p:clrMapOvr>
  <p:transition spd="med" advTm="6526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501F-659A-426E-8709-C3FE353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immutable</a:t>
            </a:r>
            <a:r>
              <a:rPr lang="en-IE" dirty="0"/>
              <a:t> </a:t>
            </a:r>
            <a:r>
              <a:rPr lang="en-IE" b="1" dirty="0"/>
              <a:t>List</a:t>
            </a:r>
            <a:r>
              <a:rPr lang="en-IE" dirty="0"/>
              <a:t> – example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E03DE-A66D-466D-87EC-66A4952CE6FC}"/>
              </a:ext>
            </a:extLst>
          </p:cNvPr>
          <p:cNvSpPr/>
          <p:nvPr/>
        </p:nvSpPr>
        <p:spPr>
          <a:xfrm>
            <a:off x="547188" y="838384"/>
            <a:ext cx="6725196" cy="13580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371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371" b="1" dirty="0">
                <a:latin typeface="Courier New" panose="02070309020205020404" pitchFamily="49" charset="0"/>
              </a:rPr>
              <a:t> Person(	_</a:t>
            </a:r>
            <a:r>
              <a:rPr lang="en-IE" sz="1371" b="1" dirty="0" err="1">
                <a:latin typeface="Courier New" panose="02070309020205020404" pitchFamily="49" charset="0"/>
              </a:rPr>
              <a:t>firstName</a:t>
            </a:r>
            <a:r>
              <a:rPr lang="en-IE" sz="1371" b="1" dirty="0">
                <a:latin typeface="Courier New" panose="02070309020205020404" pitchFamily="49" charset="0"/>
              </a:rPr>
              <a:t>: String = 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"UNKNOWN"</a:t>
            </a:r>
            <a:r>
              <a:rPr lang="en-IE" sz="1371" b="1" dirty="0"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IE" sz="1371" b="1" dirty="0">
                <a:latin typeface="Courier New" panose="02070309020205020404" pitchFamily="49" charset="0"/>
              </a:rPr>
              <a:t>				_</a:t>
            </a:r>
            <a:r>
              <a:rPr lang="en-IE" sz="1371" b="1" dirty="0" err="1">
                <a:latin typeface="Courier New" panose="02070309020205020404" pitchFamily="49" charset="0"/>
              </a:rPr>
              <a:t>lastName</a:t>
            </a:r>
            <a:r>
              <a:rPr lang="en-IE" sz="1371" b="1" dirty="0">
                <a:latin typeface="Courier New" panose="02070309020205020404" pitchFamily="49" charset="0"/>
              </a:rPr>
              <a:t>: String = 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"UNKNOWN"</a:t>
            </a:r>
            <a:r>
              <a:rPr lang="en-IE" sz="1371" b="1" dirty="0">
                <a:latin typeface="Courier New" panose="02070309020205020404" pitchFamily="49" charset="0"/>
              </a:rPr>
              <a:t>) {</a:t>
            </a:r>
          </a:p>
          <a:p>
            <a:pPr algn="l"/>
            <a:endParaRPr lang="en-IE" sz="1371" dirty="0">
              <a:latin typeface="Courier New" panose="02070309020205020404" pitchFamily="49" charset="0"/>
            </a:endParaRPr>
          </a:p>
          <a:p>
            <a:pPr algn="l"/>
            <a:r>
              <a:rPr lang="en-IE" sz="1371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IE" sz="1371" b="1" dirty="0">
                <a:latin typeface="Courier New" panose="02070309020205020404" pitchFamily="49" charset="0"/>
              </a:rPr>
              <a:t> </a:t>
            </a:r>
            <a:r>
              <a:rPr lang="en-IE" sz="1371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371" b="1" dirty="0">
                <a:latin typeface="Courier New" panose="02070309020205020404" pitchFamily="49" charset="0"/>
              </a:rPr>
              <a:t> </a:t>
            </a:r>
            <a:r>
              <a:rPr lang="en-IE" sz="1371" b="1" dirty="0">
                <a:solidFill>
                  <a:srgbClr val="0000C0"/>
                </a:solidFill>
                <a:latin typeface="Courier New" panose="02070309020205020404" pitchFamily="49" charset="0"/>
              </a:rPr>
              <a:t>_items</a:t>
            </a:r>
            <a:r>
              <a:rPr lang="en-IE" sz="1371" b="1" dirty="0">
                <a:latin typeface="Courier New" panose="02070309020205020404" pitchFamily="49" charset="0"/>
              </a:rPr>
              <a:t> = </a:t>
            </a:r>
            <a:r>
              <a:rPr lang="en-IE" sz="1371" b="1" dirty="0" err="1">
                <a:latin typeface="Courier New" panose="02070309020205020404" pitchFamily="49" charset="0"/>
              </a:rPr>
              <a:t>mutableListOf</a:t>
            </a:r>
            <a:r>
              <a:rPr lang="en-IE" sz="1371" b="1" dirty="0">
                <a:latin typeface="Courier New" panose="02070309020205020404" pitchFamily="49" charset="0"/>
              </a:rPr>
              <a:t>&lt;String&gt;(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IE" sz="1371" b="1" dirty="0">
                <a:latin typeface="Courier New" panose="02070309020205020404" pitchFamily="49" charset="0"/>
              </a:rPr>
              <a:t>, 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IE" sz="1371" b="1" dirty="0">
                <a:latin typeface="Courier New" panose="02070309020205020404" pitchFamily="49" charset="0"/>
              </a:rPr>
              <a:t>, 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"3"</a:t>
            </a:r>
            <a:r>
              <a:rPr lang="en-IE" sz="1371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371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371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371" b="1" dirty="0">
                <a:latin typeface="Courier New" panose="02070309020205020404" pitchFamily="49" charset="0"/>
              </a:rPr>
              <a:t> </a:t>
            </a:r>
            <a:r>
              <a:rPr lang="en-IE" sz="1371" b="1" dirty="0">
                <a:solidFill>
                  <a:srgbClr val="0000C0"/>
                </a:solidFill>
                <a:latin typeface="Courier New" panose="02070309020205020404" pitchFamily="49" charset="0"/>
              </a:rPr>
              <a:t>items</a:t>
            </a:r>
            <a:r>
              <a:rPr lang="en-IE" sz="1371" b="1" dirty="0">
                <a:latin typeface="Courier New" panose="02070309020205020404" pitchFamily="49" charset="0"/>
              </a:rPr>
              <a:t>: List&lt;String&gt; </a:t>
            </a:r>
            <a:r>
              <a:rPr lang="en-IE" sz="1371" b="1" dirty="0">
                <a:solidFill>
                  <a:srgbClr val="7F0055"/>
                </a:solidFill>
                <a:latin typeface="Courier New" panose="02070309020205020404" pitchFamily="49" charset="0"/>
              </a:rPr>
              <a:t>get</a:t>
            </a:r>
            <a:r>
              <a:rPr lang="en-IE" sz="1371" b="1" dirty="0">
                <a:latin typeface="Courier New" panose="02070309020205020404" pitchFamily="49" charset="0"/>
              </a:rPr>
              <a:t>() = </a:t>
            </a:r>
            <a:r>
              <a:rPr lang="en-IE" sz="1371" b="1" dirty="0">
                <a:solidFill>
                  <a:srgbClr val="0000C0"/>
                </a:solidFill>
                <a:latin typeface="Courier New" panose="02070309020205020404" pitchFamily="49" charset="0"/>
              </a:rPr>
              <a:t>_</a:t>
            </a:r>
            <a:r>
              <a:rPr lang="en-IE" sz="1371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items</a:t>
            </a:r>
            <a:r>
              <a:rPr lang="en-IE" sz="1371" b="1" dirty="0" err="1">
                <a:latin typeface="Courier New" panose="02070309020205020404" pitchFamily="49" charset="0"/>
              </a:rPr>
              <a:t>.toList</a:t>
            </a:r>
            <a:r>
              <a:rPr lang="en-IE" sz="1371" b="1" dirty="0"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E" sz="1371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E0BCE-C58C-4461-81E6-52D4F0EF2C66}"/>
              </a:ext>
            </a:extLst>
          </p:cNvPr>
          <p:cNvSpPr/>
          <p:nvPr/>
        </p:nvSpPr>
        <p:spPr>
          <a:xfrm>
            <a:off x="754639" y="3582604"/>
            <a:ext cx="5074854" cy="12611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266" b="1" dirty="0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266" b="1" dirty="0" err="1">
                <a:latin typeface="Courier New" panose="02070309020205020404" pitchFamily="49" charset="0"/>
              </a:rPr>
              <a:t>.</a:t>
            </a:r>
            <a:r>
              <a:rPr lang="en-IE" sz="126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items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266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//</a:t>
            </a:r>
            <a:r>
              <a:rPr lang="en-IE" sz="1266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person.items.clear</a:t>
            </a:r>
            <a:r>
              <a:rPr lang="en-IE" sz="1266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()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//doesn't compile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42630-507C-4A5F-9263-47E59F33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8" y="2560004"/>
            <a:ext cx="2716659" cy="9545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88694C-0500-4D98-AFC4-0E5B272DB05D}"/>
              </a:ext>
            </a:extLst>
          </p:cNvPr>
          <p:cNvSpPr/>
          <p:nvPr/>
        </p:nvSpPr>
        <p:spPr>
          <a:xfrm>
            <a:off x="117698" y="2399472"/>
            <a:ext cx="3429066" cy="1038986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just" defTabSz="308049" rtl="0" hangingPunct="0"/>
            <a:r>
              <a:rPr lang="en-IE" sz="1600" b="1" dirty="0">
                <a:solidFill>
                  <a:srgbClr val="002060"/>
                </a:solidFill>
              </a:rPr>
              <a:t>items</a:t>
            </a:r>
            <a:r>
              <a:rPr lang="en-IE" sz="1600" dirty="0">
                <a:solidFill>
                  <a:schemeClr val="bg1"/>
                </a:solidFill>
              </a:rPr>
              <a:t> returns a snapshot of a collection at a particular point in time (that's guaranteed to not change) as </a:t>
            </a:r>
            <a:r>
              <a:rPr lang="en-IE" sz="1600" b="1" dirty="0" err="1">
                <a:solidFill>
                  <a:srgbClr val="002060"/>
                </a:solidFill>
              </a:rPr>
              <a:t>toList</a:t>
            </a:r>
            <a:r>
              <a:rPr lang="en-IE" sz="1600" b="1" dirty="0">
                <a:solidFill>
                  <a:srgbClr val="002060"/>
                </a:solidFill>
              </a:rPr>
              <a:t>() </a:t>
            </a:r>
            <a:r>
              <a:rPr lang="en-IE" sz="1600" dirty="0">
                <a:solidFill>
                  <a:schemeClr val="bg1"/>
                </a:solidFill>
              </a:rPr>
              <a:t>just duplicates </a:t>
            </a:r>
            <a:r>
              <a:rPr lang="en-IE" sz="1600" b="1" dirty="0">
                <a:solidFill>
                  <a:srgbClr val="002060"/>
                </a:solidFill>
              </a:rPr>
              <a:t>_items</a:t>
            </a:r>
            <a:r>
              <a:rPr lang="en-IE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53BFA-15C2-9E4A-93B6-F83A79E39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72520F-F6AE-2D4C-A50A-FAD994BEFF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D957BF-F9B6-1144-B109-B6F1598A8804}"/>
              </a:ext>
            </a:extLst>
          </p:cNvPr>
          <p:cNvCxnSpPr>
            <a:cxnSpLocks/>
          </p:cNvCxnSpPr>
          <p:nvPr/>
        </p:nvCxnSpPr>
        <p:spPr>
          <a:xfrm flipV="1">
            <a:off x="685800" y="2032420"/>
            <a:ext cx="931253" cy="51489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5BDCFF-AF4C-5E4C-9B45-715DDD0C33C5}"/>
              </a:ext>
            </a:extLst>
          </p:cNvPr>
          <p:cNvCxnSpPr>
            <a:cxnSpLocks/>
          </p:cNvCxnSpPr>
          <p:nvPr/>
        </p:nvCxnSpPr>
        <p:spPr>
          <a:xfrm flipV="1">
            <a:off x="3292066" y="3338863"/>
            <a:ext cx="2211187" cy="96990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5827AD-C36B-A345-891A-968CB56A1508}"/>
              </a:ext>
            </a:extLst>
          </p:cNvPr>
          <p:cNvSpPr/>
          <p:nvPr/>
        </p:nvSpPr>
        <p:spPr>
          <a:xfrm>
            <a:off x="5133109" y="1949260"/>
            <a:ext cx="2372591" cy="54654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600" dirty="0">
                <a:solidFill>
                  <a:schemeClr val="bg1"/>
                </a:solidFill>
              </a:rPr>
              <a:t>custom function </a:t>
            </a:r>
            <a:r>
              <a:rPr lang="en-IE" sz="1600" b="1" dirty="0">
                <a:solidFill>
                  <a:srgbClr val="002060"/>
                </a:solidFill>
              </a:rPr>
              <a:t>get() </a:t>
            </a:r>
            <a:r>
              <a:rPr lang="en-IE" sz="1600" dirty="0">
                <a:solidFill>
                  <a:schemeClr val="bg1"/>
                </a:solidFill>
              </a:rPr>
              <a:t>‘linking’ </a:t>
            </a:r>
            <a:r>
              <a:rPr lang="en-IE" sz="1600" b="1" dirty="0">
                <a:solidFill>
                  <a:srgbClr val="002060"/>
                </a:solidFill>
              </a:rPr>
              <a:t>_items </a:t>
            </a:r>
            <a:r>
              <a:rPr lang="en-IE" sz="1600" dirty="0">
                <a:solidFill>
                  <a:schemeClr val="bg1"/>
                </a:solidFill>
              </a:rPr>
              <a:t>with </a:t>
            </a:r>
            <a:r>
              <a:rPr lang="en-IE" sz="1600" b="1" dirty="0">
                <a:solidFill>
                  <a:srgbClr val="002060"/>
                </a:solidFill>
              </a:rPr>
              <a:t>items</a:t>
            </a:r>
            <a:endParaRPr lang="en-IE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F85EE0-E5D8-B248-82B1-5940A0D43B6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07495" y="1949262"/>
            <a:ext cx="1125614" cy="27327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2574024"/>
      </p:ext>
    </p:extLst>
  </p:cSld>
  <p:clrMapOvr>
    <a:masterClrMapping/>
  </p:clrMapOvr>
  <p:transition spd="med" advTm="7823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FBA6-CBBA-4B4F-8825-53AF820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Set</a:t>
            </a:r>
            <a:r>
              <a:rPr lang="en-IE" dirty="0"/>
              <a:t> and </a:t>
            </a:r>
            <a:r>
              <a:rPr lang="en-IE" b="1" dirty="0" err="1"/>
              <a:t>hashSet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DCE10-B35F-4554-807F-14C0B6A4C31D}"/>
              </a:ext>
            </a:extLst>
          </p:cNvPr>
          <p:cNvSpPr/>
          <p:nvPr/>
        </p:nvSpPr>
        <p:spPr>
          <a:xfrm>
            <a:off x="457199" y="821815"/>
            <a:ext cx="6451141" cy="37934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IE" sz="1266" dirty="0" err="1">
                <a:solidFill>
                  <a:srgbClr val="3F7F5F"/>
                </a:solidFill>
                <a:latin typeface="Courier New" panose="02070309020205020404" pitchFamily="49" charset="0"/>
              </a:rPr>
              <a:t>mutatble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set</a:t>
            </a:r>
          </a:p>
          <a:p>
            <a:pPr algn="l"/>
            <a:r>
              <a:rPr lang="nn-NO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val</a:t>
            </a:r>
            <a:r>
              <a:rPr lang="nn-NO" sz="1266" b="1" dirty="0">
                <a:latin typeface="Courier New" panose="02070309020205020404" pitchFamily="49" charset="0"/>
              </a:rPr>
              <a:t> </a:t>
            </a:r>
            <a:r>
              <a:rPr lang="nn-NO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mutableSet</a:t>
            </a:r>
            <a:r>
              <a:rPr lang="nn-NO" sz="1266" b="1" dirty="0">
                <a:latin typeface="Courier New" panose="02070309020205020404" pitchFamily="49" charset="0"/>
              </a:rPr>
              <a:t> : MutableSet&lt;Int&gt; = mutableSetOf(1,2,3)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mutableSet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mutableSet</a:t>
            </a:r>
            <a:r>
              <a:rPr lang="en-IE" sz="1266" dirty="0" err="1">
                <a:latin typeface="Courier New" panose="02070309020205020404" pitchFamily="49" charset="0"/>
              </a:rPr>
              <a:t>.add</a:t>
            </a:r>
            <a:r>
              <a:rPr lang="en-IE" sz="1266" dirty="0">
                <a:latin typeface="Courier New" panose="02070309020205020404" pitchFamily="49" charset="0"/>
              </a:rPr>
              <a:t>(4)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mutableSet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IE" sz="1266" dirty="0" err="1">
                <a:solidFill>
                  <a:srgbClr val="3F7F5F"/>
                </a:solidFill>
                <a:latin typeface="Courier New" panose="02070309020205020404" pitchFamily="49" charset="0"/>
              </a:rPr>
              <a:t>immutatble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set</a:t>
            </a:r>
          </a:p>
          <a:p>
            <a:pPr algn="l"/>
            <a:r>
              <a:rPr lang="nn-NO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val</a:t>
            </a:r>
            <a:r>
              <a:rPr lang="nn-NO" sz="1266" b="1" dirty="0">
                <a:latin typeface="Courier New" panose="02070309020205020404" pitchFamily="49" charset="0"/>
              </a:rPr>
              <a:t> </a:t>
            </a:r>
            <a:r>
              <a:rPr lang="nn-NO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immutableSet</a:t>
            </a:r>
            <a:r>
              <a:rPr lang="nn-NO" sz="1266" b="1" dirty="0">
                <a:latin typeface="Courier New" panose="02070309020205020404" pitchFamily="49" charset="0"/>
              </a:rPr>
              <a:t> : Set&lt;Int&gt; = setOf(9,8,7)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immutableSet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	//</a:t>
            </a:r>
            <a:r>
              <a:rPr lang="en-IE" sz="1266" dirty="0" err="1">
                <a:solidFill>
                  <a:srgbClr val="3F7F5F"/>
                </a:solidFill>
                <a:latin typeface="Courier New" panose="02070309020205020404" pitchFamily="49" charset="0"/>
              </a:rPr>
              <a:t>immutableSet.add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(6)  //won't compile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	//note: ignores duplicate items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hashSetOf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"Size: </a:t>
            </a:r>
            <a:r>
              <a:rPr lang="en-IE" sz="1266" dirty="0">
                <a:latin typeface="Courier New" panose="02070309020205020404" pitchFamily="49" charset="0"/>
              </a:rPr>
              <a:t>${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 err="1">
                <a:latin typeface="Courier New" panose="02070309020205020404" pitchFamily="49" charset="0"/>
              </a:rPr>
              <a:t>.</a:t>
            </a:r>
            <a:r>
              <a:rPr lang="en-IE" sz="1266" dirty="0" err="1">
                <a:solidFill>
                  <a:srgbClr val="0000C0"/>
                </a:solidFill>
                <a:latin typeface="Courier New" panose="02070309020205020404" pitchFamily="49" charset="0"/>
              </a:rPr>
              <a:t>size</a:t>
            </a:r>
            <a:r>
              <a:rPr lang="en-IE" sz="1266" dirty="0">
                <a:latin typeface="Courier New" panose="02070309020205020404" pitchFamily="49" charset="0"/>
              </a:rPr>
              <a:t>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, Contents: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 err="1">
                <a:latin typeface="Courier New" panose="02070309020205020404" pitchFamily="49" charset="0"/>
              </a:rPr>
              <a:t>.add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"d"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"Size: </a:t>
            </a:r>
            <a:r>
              <a:rPr lang="en-IE" sz="1266" dirty="0">
                <a:latin typeface="Courier New" panose="02070309020205020404" pitchFamily="49" charset="0"/>
              </a:rPr>
              <a:t>${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 err="1">
                <a:latin typeface="Courier New" panose="02070309020205020404" pitchFamily="49" charset="0"/>
              </a:rPr>
              <a:t>.</a:t>
            </a:r>
            <a:r>
              <a:rPr lang="en-IE" sz="1266" dirty="0" err="1">
                <a:solidFill>
                  <a:srgbClr val="0000C0"/>
                </a:solidFill>
                <a:latin typeface="Courier New" panose="02070309020205020404" pitchFamily="49" charset="0"/>
              </a:rPr>
              <a:t>size</a:t>
            </a:r>
            <a:r>
              <a:rPr lang="en-IE" sz="1266" dirty="0">
                <a:latin typeface="Courier New" panose="02070309020205020404" pitchFamily="49" charset="0"/>
              </a:rPr>
              <a:t>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, Contents: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3A839-75C1-40D1-BF76-4A8EB789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65" y="1678518"/>
            <a:ext cx="3372073" cy="16340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2DC42-823E-164E-8726-6B073989D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BD9A-CCEB-9E45-8D9B-AA8570F48B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3352678"/>
      </p:ext>
    </p:extLst>
  </p:cSld>
  <p:clrMapOvr>
    <a:masterClrMapping/>
  </p:clrMapOvr>
  <p:transition spd="med" advTm="8369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FBA6-CBBA-4B4F-8825-53AF820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Map</a:t>
            </a:r>
            <a:r>
              <a:rPr lang="en-IE" dirty="0"/>
              <a:t> and </a:t>
            </a:r>
            <a:r>
              <a:rPr lang="en-IE" b="1" dirty="0" err="1"/>
              <a:t>hashMap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283AD-FC53-48BE-93A1-C578F278D8D8}"/>
              </a:ext>
            </a:extLst>
          </p:cNvPr>
          <p:cNvSpPr/>
          <p:nvPr/>
        </p:nvSpPr>
        <p:spPr>
          <a:xfrm>
            <a:off x="457069" y="838147"/>
            <a:ext cx="6610201" cy="28921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13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13" b="1" dirty="0">
                <a:latin typeface="Courier New" panose="02070309020205020404" pitchFamily="49" charset="0"/>
              </a:rPr>
              <a:t> main(</a:t>
            </a:r>
            <a:r>
              <a:rPr lang="en-IE" sz="1213" b="1" dirty="0" err="1">
                <a:latin typeface="Courier New" panose="02070309020205020404" pitchFamily="49" charset="0"/>
              </a:rPr>
              <a:t>args</a:t>
            </a:r>
            <a:r>
              <a:rPr lang="en-IE" sz="1213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13" dirty="0">
              <a:latin typeface="Courier New" panose="02070309020205020404" pitchFamily="49" charset="0"/>
            </a:endParaRPr>
          </a:p>
          <a:p>
            <a:pPr algn="l"/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 // </a:t>
            </a:r>
            <a:r>
              <a:rPr lang="en-IE" sz="1213" dirty="0" err="1">
                <a:solidFill>
                  <a:srgbClr val="3F7F5F"/>
                </a:solidFill>
                <a:latin typeface="Courier New" panose="02070309020205020404" pitchFamily="49" charset="0"/>
              </a:rPr>
              <a:t>mutatble</a:t>
            </a:r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map</a:t>
            </a:r>
          </a:p>
          <a:p>
            <a:pPr algn="l"/>
            <a:r>
              <a:rPr lang="en-IE" sz="1213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13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13" b="1" dirty="0">
                <a:latin typeface="Courier New" panose="02070309020205020404" pitchFamily="49" charset="0"/>
              </a:rPr>
              <a:t> </a:t>
            </a:r>
            <a:r>
              <a:rPr lang="en-IE" sz="1213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b="1" dirty="0">
                <a:latin typeface="Courier New" panose="02070309020205020404" pitchFamily="49" charset="0"/>
              </a:rPr>
              <a:t> = </a:t>
            </a:r>
            <a:r>
              <a:rPr lang="en-IE" sz="1213" b="1" dirty="0" err="1">
                <a:latin typeface="Courier New" panose="02070309020205020404" pitchFamily="49" charset="0"/>
              </a:rPr>
              <a:t>mutableMapOf</a:t>
            </a:r>
            <a:r>
              <a:rPr lang="en-IE" sz="1213" b="1" dirty="0">
                <a:latin typeface="Courier New" panose="02070309020205020404" pitchFamily="49" charset="0"/>
              </a:rPr>
              <a:t>(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"W"</a:t>
            </a:r>
            <a:r>
              <a:rPr lang="en-IE" sz="1213" b="1" dirty="0">
                <a:latin typeface="Courier New" panose="02070309020205020404" pitchFamily="49" charset="0"/>
              </a:rPr>
              <a:t> to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13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Watreford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13" b="1" dirty="0">
                <a:latin typeface="Courier New" panose="02070309020205020404" pitchFamily="49" charset="0"/>
              </a:rPr>
              <a:t>,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IE" sz="1213" b="1" dirty="0">
                <a:latin typeface="Courier New" panose="02070309020205020404" pitchFamily="49" charset="0"/>
              </a:rPr>
              <a:t> to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"Cork"</a:t>
            </a:r>
            <a:r>
              <a:rPr lang="en-IE" sz="1213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latin typeface="Courier New" panose="02070309020205020404" pitchFamily="49" charset="0"/>
              </a:rPr>
              <a:t>println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 err="1">
                <a:latin typeface="Courier New" panose="02070309020205020404" pitchFamily="49" charset="0"/>
              </a:rPr>
              <a:t>.put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>
                <a:solidFill>
                  <a:srgbClr val="2A00FF"/>
                </a:solidFill>
                <a:latin typeface="Courier New" panose="02070309020205020404" pitchFamily="49" charset="0"/>
              </a:rPr>
              <a:t>"D"</a:t>
            </a:r>
            <a:r>
              <a:rPr lang="en-IE" sz="1213" dirty="0">
                <a:latin typeface="Courier New" panose="02070309020205020404" pitchFamily="49" charset="0"/>
              </a:rPr>
              <a:t>, </a:t>
            </a:r>
            <a:r>
              <a:rPr lang="en-IE" sz="1213" dirty="0">
                <a:solidFill>
                  <a:srgbClr val="2A00FF"/>
                </a:solidFill>
                <a:latin typeface="Courier New" panose="02070309020205020404" pitchFamily="49" charset="0"/>
              </a:rPr>
              <a:t>"Dublin"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latin typeface="Courier New" panose="02070309020205020404" pitchFamily="49" charset="0"/>
              </a:rPr>
              <a:t>println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>
                <a:latin typeface="Courier New" panose="02070309020205020404" pitchFamily="49" charset="0"/>
              </a:rPr>
              <a:t>[</a:t>
            </a:r>
            <a:r>
              <a:rPr lang="en-IE" sz="1213" dirty="0">
                <a:solidFill>
                  <a:srgbClr val="2A00FF"/>
                </a:solidFill>
                <a:latin typeface="Courier New" panose="02070309020205020404" pitchFamily="49" charset="0"/>
              </a:rPr>
              <a:t>"W"</a:t>
            </a:r>
            <a:r>
              <a:rPr lang="en-IE" sz="1213" dirty="0">
                <a:latin typeface="Courier New" panose="02070309020205020404" pitchFamily="49" charset="0"/>
              </a:rPr>
              <a:t>] = </a:t>
            </a:r>
            <a:r>
              <a:rPr lang="en-IE" sz="1213" dirty="0">
                <a:solidFill>
                  <a:srgbClr val="2A00FF"/>
                </a:solidFill>
                <a:latin typeface="Courier New" panose="02070309020205020404" pitchFamily="49" charset="0"/>
              </a:rPr>
              <a:t>"Waterford"</a:t>
            </a: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latin typeface="Courier New" panose="02070309020205020404" pitchFamily="49" charset="0"/>
              </a:rPr>
              <a:t>println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13" dirty="0">
              <a:latin typeface="Courier New" panose="02070309020205020404" pitchFamily="49" charset="0"/>
            </a:endParaRPr>
          </a:p>
          <a:p>
            <a:pPr algn="l"/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 // </a:t>
            </a:r>
            <a:r>
              <a:rPr lang="en-IE" sz="1213" dirty="0" err="1">
                <a:solidFill>
                  <a:srgbClr val="3F7F5F"/>
                </a:solidFill>
                <a:latin typeface="Courier New" panose="02070309020205020404" pitchFamily="49" charset="0"/>
              </a:rPr>
              <a:t>immutatble</a:t>
            </a:r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map</a:t>
            </a:r>
          </a:p>
          <a:p>
            <a:pPr algn="l"/>
            <a:r>
              <a:rPr lang="en-IE" sz="1213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13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13" b="1" dirty="0">
                <a:latin typeface="Courier New" panose="02070309020205020404" pitchFamily="49" charset="0"/>
              </a:rPr>
              <a:t> </a:t>
            </a:r>
            <a:r>
              <a:rPr lang="en-IE" sz="1213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immutableMap</a:t>
            </a:r>
            <a:r>
              <a:rPr lang="en-IE" sz="1213" b="1" dirty="0">
                <a:latin typeface="Courier New" panose="02070309020205020404" pitchFamily="49" charset="0"/>
              </a:rPr>
              <a:t> : Map&lt;</a:t>
            </a:r>
            <a:r>
              <a:rPr lang="en-IE" sz="1213" b="1" dirty="0" err="1">
                <a:latin typeface="Courier New" panose="02070309020205020404" pitchFamily="49" charset="0"/>
              </a:rPr>
              <a:t>Int</a:t>
            </a:r>
            <a:r>
              <a:rPr lang="en-IE" sz="1213" b="1" dirty="0">
                <a:latin typeface="Courier New" panose="02070309020205020404" pitchFamily="49" charset="0"/>
              </a:rPr>
              <a:t>, String&gt; = </a:t>
            </a:r>
            <a:r>
              <a:rPr lang="en-IE" sz="1213" b="1" dirty="0" err="1">
                <a:latin typeface="Courier New" panose="02070309020205020404" pitchFamily="49" charset="0"/>
              </a:rPr>
              <a:t>mapOf</a:t>
            </a:r>
            <a:r>
              <a:rPr lang="en-IE" sz="1213" b="1" dirty="0">
                <a:latin typeface="Courier New" panose="02070309020205020404" pitchFamily="49" charset="0"/>
              </a:rPr>
              <a:t>(1 to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"One"</a:t>
            </a:r>
            <a:r>
              <a:rPr lang="en-IE" sz="1213" b="1" dirty="0">
                <a:latin typeface="Courier New" panose="02070309020205020404" pitchFamily="49" charset="0"/>
              </a:rPr>
              <a:t>, 2 to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"Two"</a:t>
            </a:r>
            <a:r>
              <a:rPr lang="en-IE" sz="1213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latin typeface="Courier New" panose="02070309020205020404" pitchFamily="49" charset="0"/>
              </a:rPr>
              <a:t>println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immutableMap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 //</a:t>
            </a:r>
            <a:r>
              <a:rPr lang="en-IE" sz="1213" dirty="0" err="1">
                <a:solidFill>
                  <a:srgbClr val="3F7F5F"/>
                </a:solidFill>
                <a:latin typeface="Courier New" panose="02070309020205020404" pitchFamily="49" charset="0"/>
              </a:rPr>
              <a:t>immutableMap.put</a:t>
            </a:r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(3, "Three")  //won't compile</a:t>
            </a:r>
            <a:endParaRPr lang="en-IE" sz="1213" dirty="0">
              <a:latin typeface="Courier New" panose="02070309020205020404" pitchFamily="49" charset="0"/>
            </a:endParaRP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}</a:t>
            </a:r>
            <a:endParaRPr lang="en-IE" sz="121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338CD-AD3C-4F04-AC9A-F4FF3DE5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36" y="3500774"/>
            <a:ext cx="2526600" cy="13119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76831-E030-784D-BE05-C13208BA1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FB3AF-323A-114D-98AE-DA50BBD29B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4080128"/>
      </p:ext>
    </p:extLst>
  </p:cSld>
  <p:clrMapOvr>
    <a:masterClrMapping/>
  </p:clrMapOvr>
  <p:transition spd="med" advTm="7920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additional sources for exploration: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6106A-E82C-4586-9D95-A7F72F10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87376"/>
              </p:ext>
            </p:extLst>
          </p:nvPr>
        </p:nvGraphicFramePr>
        <p:xfrm>
          <a:off x="1068043" y="1054281"/>
          <a:ext cx="6723560" cy="289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055">
                  <a:extLst>
                    <a:ext uri="{9D8B030D-6E8A-4147-A177-3AD203B41FA5}">
                      <a16:colId xmlns:a16="http://schemas.microsoft.com/office/drawing/2014/main" val="811329682"/>
                    </a:ext>
                  </a:extLst>
                </a:gridCol>
                <a:gridCol w="5323505">
                  <a:extLst>
                    <a:ext uri="{9D8B030D-6E8A-4147-A177-3AD203B41FA5}">
                      <a16:colId xmlns:a16="http://schemas.microsoft.com/office/drawing/2014/main" val="444551959"/>
                    </a:ext>
                  </a:extLst>
                </a:gridCol>
              </a:tblGrid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Inheritance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2"/>
                        </a:rPr>
                        <a:t>https://www.programiz.com/kotlin-programming/inheritance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030504613"/>
                  </a:ext>
                </a:extLst>
              </a:tr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Interfaces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3"/>
                        </a:rPr>
                        <a:t>https://www.programiz.com/kotlin-programming/interfaces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5106396"/>
                  </a:ext>
                </a:extLst>
              </a:tr>
              <a:tr h="4221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Collections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4"/>
                        </a:rPr>
                        <a:t>https://kotlinlang.org/api/latest/jvm/stdlib/kotlin.collections/index.html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584305327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Try examples online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5"/>
                        </a:rPr>
                        <a:t>https://try.kotlinlang.org/#/Examples/Hello,%20world!/Simplest%20version/Simplest%20version.kt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2397050766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Encapsulation &amp; Polymorphism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6"/>
                        </a:rPr>
                        <a:t>https://medium.com/@napperley/kotlin-tutorial-12-encapsulation-and-polymorphism-6e5a150f25e1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1121796040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 err="1"/>
                        <a:t>Spek</a:t>
                      </a:r>
                      <a:r>
                        <a:rPr lang="en-IE" sz="1300" dirty="0"/>
                        <a:t> (testing)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7"/>
                        </a:rPr>
                        <a:t>https://objectpartners.com/2016/02/23/an-introduction-to-kotlin/</a:t>
                      </a:r>
                      <a:endParaRPr lang="en-IE" sz="1300" dirty="0"/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8"/>
                        </a:rPr>
                        <a:t>https://github.com/mike-plummer/KotlinCalendar</a:t>
                      </a:r>
                      <a:r>
                        <a:rPr lang="en-IE" sz="1300" dirty="0"/>
                        <a:t> 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97973168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976F-F420-594E-AF77-C6CCA5FD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2D30F-C82C-A34B-84F3-5173D41EE2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3373229"/>
      </p:ext>
    </p:extLst>
  </p:cSld>
  <p:clrMapOvr>
    <a:masterClrMapping/>
  </p:clrMapOvr>
  <p:transition spd="med" advTm="2874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https://www.programiz.com/kotlin-programming</a:t>
            </a:r>
            <a:endParaRPr lang="en-IE" sz="1600" dirty="0">
              <a:hlinkClick r:id="" action="ppaction://noaction"/>
            </a:endParaRPr>
          </a:p>
          <a:p>
            <a:pPr marL="985838" indent="133350" algn="l"/>
            <a:r>
              <a:rPr lang="en-IE" sz="1600" dirty="0">
                <a:hlinkClick r:id="rId4"/>
              </a:rPr>
              <a:t>https://www.baeldung.com/kotlin-lambda-expressions</a:t>
            </a:r>
            <a:endParaRPr lang="en-IE" sz="1600" dirty="0">
              <a:hlinkClick r:id="" action="ppaction://noaction"/>
            </a:endParaRP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https://www.programiz.com/kotlin-programming/lambdas</a:t>
            </a:r>
          </a:p>
          <a:p>
            <a:pPr marL="985838" indent="133350" algn="l"/>
            <a:r>
              <a:rPr lang="en-IE" sz="1600" dirty="0">
                <a:hlinkClick r:id="rId5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2.2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Collections: </a:t>
            </a:r>
            <a:r>
              <a:rPr lang="en-IE" sz="2600" i="1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02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Arrays and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567CA-3E8C-354D-9485-858CAEF2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40162"/>
      </p:ext>
    </p:extLst>
  </p:cSld>
  <p:clrMapOvr>
    <a:masterClrMapping/>
  </p:clrMapOvr>
  <p:transition spd="med" advTm="528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(using arrayOf)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7F310-1CF0-5640-BF8B-BA2D129F3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Arrays in Kotlin can be created using 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arrayOf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()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the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Array()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constructor.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723053-9C1C-42F1-97D2-FD6CB7023DA7}"/>
              </a:ext>
            </a:extLst>
          </p:cNvPr>
          <p:cNvSpPr/>
          <p:nvPr/>
        </p:nvSpPr>
        <p:spPr>
          <a:xfrm>
            <a:off x="921800" y="1616905"/>
            <a:ext cx="4927513" cy="19096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</a:t>
            </a:r>
            <a:r>
              <a:rPr lang="en-IE" sz="1687" b="1" dirty="0" err="1">
                <a:latin typeface="Courier New" panose="02070309020205020404" pitchFamily="49" charset="0"/>
              </a:rPr>
              <a:t>args</a:t>
            </a:r>
            <a:r>
              <a:rPr lang="en-IE" sz="1687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687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687" b="1" dirty="0">
                <a:latin typeface="Courier New" panose="02070309020205020404" pitchFamily="49" charset="0"/>
              </a:rPr>
              <a:t> = arrayOf(4, 5, 6, 7)</a:t>
            </a: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  </a:t>
            </a:r>
            <a:r>
              <a:rPr lang="en-IE" sz="1687" b="1" dirty="0" err="1">
                <a:latin typeface="Courier New" panose="02070309020205020404" pitchFamily="49" charset="0"/>
              </a:rPr>
              <a:t>println</a:t>
            </a:r>
            <a:r>
              <a:rPr lang="en-IE" sz="1687" b="1" dirty="0">
                <a:latin typeface="Courier New" panose="02070309020205020404" pitchFamily="49" charset="0"/>
              </a:rPr>
              <a:t>(</a:t>
            </a:r>
            <a:r>
              <a:rPr lang="en-IE" sz="1687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687" b="1" dirty="0" err="1">
                <a:latin typeface="Courier New" panose="02070309020205020404" pitchFamily="49" charset="0"/>
              </a:rPr>
              <a:t>.asList</a:t>
            </a:r>
            <a:r>
              <a:rPr lang="en-IE" sz="1687" b="1" dirty="0">
                <a:latin typeface="Courier New" panose="02070309020205020404" pitchFamily="49" charset="0"/>
              </a:rPr>
              <a:t>())</a:t>
            </a: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  print(</a:t>
            </a:r>
            <a:r>
              <a:rPr lang="en-IE" sz="1687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687" b="1" dirty="0">
                <a:latin typeface="Courier New" panose="02070309020205020404" pitchFamily="49" charset="0"/>
              </a:rPr>
              <a:t>[2])</a:t>
            </a:r>
          </a:p>
          <a:p>
            <a:pPr algn="l"/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}</a:t>
            </a:r>
            <a:endParaRPr lang="en-IE" sz="1687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EBD8B-FD5C-4F52-844B-83126F1F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55" y="3283326"/>
            <a:ext cx="3055290" cy="1449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A3BB82-23A8-FA42-882F-A1317972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DA7773-D7F4-FF4E-AE21-A0CA54C393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9955634"/>
      </p:ext>
    </p:extLst>
  </p:cSld>
  <p:clrMapOvr>
    <a:masterClrMapping/>
  </p:clrMapOvr>
  <p:transition spd="med" advTm="6081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(using arrayOf)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AC7376-5B5B-B041-9CA8-C352BE9A4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You can create an array of mixed types (different from Java)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40B65-A6ED-4855-82F6-FBEC0F88A4EF}"/>
              </a:ext>
            </a:extLst>
          </p:cNvPr>
          <p:cNvSpPr/>
          <p:nvPr/>
        </p:nvSpPr>
        <p:spPr>
          <a:xfrm>
            <a:off x="695389" y="1310636"/>
            <a:ext cx="6959922" cy="1066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266" b="1" dirty="0">
                <a:latin typeface="Courier New" panose="02070309020205020404" pitchFamily="49" charset="0"/>
              </a:rPr>
              <a:t> = arrayOf(4, 5, 6, 7,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"mixed"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“types"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"allowed"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</a:t>
            </a:r>
            <a:r>
              <a:rPr lang="en-IE" sz="1266" b="1" dirty="0">
                <a:latin typeface="Courier New" panose="02070309020205020404" pitchFamily="49" charset="0"/>
              </a:rPr>
              <a:t>print(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266" b="1" dirty="0" err="1">
                <a:latin typeface="Courier New" panose="02070309020205020404" pitchFamily="49" charset="0"/>
              </a:rPr>
              <a:t>.asList</a:t>
            </a:r>
            <a:r>
              <a:rPr lang="en-IE" sz="1266" b="1" dirty="0">
                <a:latin typeface="Courier New" panose="02070309020205020404" pitchFamily="49" charset="0"/>
              </a:rPr>
              <a:t>())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6ACD0-E639-4B5A-8D2E-322221D60DCA}"/>
              </a:ext>
            </a:extLst>
          </p:cNvPr>
          <p:cNvSpPr/>
          <p:nvPr/>
        </p:nvSpPr>
        <p:spPr>
          <a:xfrm>
            <a:off x="695389" y="2616269"/>
            <a:ext cx="6680522" cy="20403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nn-NO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val</a:t>
            </a:r>
            <a:r>
              <a:rPr lang="nn-NO" sz="1266" b="1" dirty="0">
                <a:latin typeface="Courier New" panose="02070309020205020404" pitchFamily="49" charset="0"/>
              </a:rPr>
              <a:t> </a:t>
            </a:r>
            <a:r>
              <a:rPr lang="nn-NO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intArray1</a:t>
            </a:r>
            <a:r>
              <a:rPr lang="nn-NO" sz="1266" b="1" dirty="0">
                <a:latin typeface="Courier New" panose="02070309020205020404" pitchFamily="49" charset="0"/>
              </a:rPr>
              <a:t>    = intArrayOf(4, 5, 6, 7)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intArray2</a:t>
            </a:r>
            <a:r>
              <a:rPr lang="en-IE" sz="1266" b="1" dirty="0">
                <a:latin typeface="Courier New" panose="02070309020205020404" pitchFamily="49" charset="0"/>
              </a:rPr>
              <a:t>    = arrayOf&lt;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&gt;(4, 5, 6, 7)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charArray</a:t>
            </a:r>
            <a:r>
              <a:rPr lang="en-IE" sz="1266" b="1" dirty="0">
                <a:latin typeface="Courier New" panose="02070309020205020404" pitchFamily="49" charset="0"/>
              </a:rPr>
              <a:t>    = </a:t>
            </a:r>
            <a:r>
              <a:rPr lang="en-IE" sz="1266" b="1" dirty="0" err="1">
                <a:latin typeface="Courier New" panose="02070309020205020404" pitchFamily="49" charset="0"/>
              </a:rPr>
              <a:t>charArrayOf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'a'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'b'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'c'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'd’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booleanArray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booleanArrayOf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mixedArray1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intArrayOf</a:t>
            </a:r>
            <a:r>
              <a:rPr lang="en-IE" sz="1266" b="1" dirty="0">
                <a:latin typeface="Courier New" panose="02070309020205020404" pitchFamily="49" charset="0"/>
              </a:rPr>
              <a:t>(4, 5, 6, 7,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"will"</a:t>
            </a:r>
            <a:r>
              <a:rPr lang="en-IE" sz="1266" b="1" dirty="0">
                <a:latin typeface="Courier New" panose="02070309020205020404" pitchFamily="49" charset="0"/>
              </a:rPr>
              <a:t>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"not"</a:t>
            </a:r>
            <a:r>
              <a:rPr lang="en-IE" sz="1266" b="1" dirty="0">
                <a:latin typeface="Courier New" panose="02070309020205020404" pitchFamily="49" charset="0"/>
              </a:rPr>
              <a:t>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"compile"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mixedArray2</a:t>
            </a:r>
            <a:r>
              <a:rPr lang="en-IE" sz="1266" b="1" dirty="0">
                <a:latin typeface="Courier New" panose="02070309020205020404" pitchFamily="49" charset="0"/>
              </a:rPr>
              <a:t> = arrayOf&lt;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&gt;(4, 5, 6, 7,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"will"</a:t>
            </a:r>
            <a:r>
              <a:rPr lang="en-IE" sz="1266" b="1" dirty="0">
                <a:latin typeface="Courier New" panose="02070309020205020404" pitchFamily="49" charset="0"/>
              </a:rPr>
              <a:t>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"not"</a:t>
            </a:r>
            <a:r>
              <a:rPr lang="en-IE" sz="1266" b="1" dirty="0">
                <a:latin typeface="Courier New" panose="02070309020205020404" pitchFamily="49" charset="0"/>
              </a:rPr>
              <a:t>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"compile"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029B6-9511-9E4A-BE9A-0DCCB1B6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9E41A7-8CE4-0D44-96A4-BADD8E5981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DA6DB-5698-471A-B260-6605DA05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5" y="2027025"/>
            <a:ext cx="3259894" cy="9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FBEEDE-9DB5-C745-832A-CAC1CEF5C547}"/>
              </a:ext>
            </a:extLst>
          </p:cNvPr>
          <p:cNvCxnSpPr>
            <a:cxnSpLocks/>
          </p:cNvCxnSpPr>
          <p:nvPr/>
        </p:nvCxnSpPr>
        <p:spPr>
          <a:xfrm flipH="1">
            <a:off x="6079069" y="3132098"/>
            <a:ext cx="1227190" cy="82183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15134064"/>
      </p:ext>
    </p:extLst>
  </p:cSld>
  <p:clrMapOvr>
    <a:masterClrMapping/>
  </p:clrMapOvr>
  <p:transition spd="med" advTm="9361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(using </a:t>
            </a:r>
            <a:r>
              <a:rPr lang="en-IE" dirty="0" err="1"/>
              <a:t>arrayOfNulls</a:t>
            </a:r>
            <a:r>
              <a:rPr lang="en-IE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AD7313-B37D-E14D-869A-7D3D026E1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Or an array of </a:t>
            </a:r>
            <a:r>
              <a:rPr lang="en-US" sz="2000" b="1" dirty="0"/>
              <a:t>null</a:t>
            </a:r>
            <a:r>
              <a:rPr lang="en-US" sz="2000" dirty="0"/>
              <a:t>s, in this case, to hold </a:t>
            </a:r>
            <a:r>
              <a:rPr lang="en-US" sz="2000" b="1" dirty="0" err="1"/>
              <a:t>Int</a:t>
            </a:r>
            <a:r>
              <a:rPr lang="en-US" sz="2000" dirty="0" err="1"/>
              <a:t>s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FDF32C-B67C-4B04-84D6-820DEB00CB15}"/>
              </a:ext>
            </a:extLst>
          </p:cNvPr>
          <p:cNvSpPr/>
          <p:nvPr/>
        </p:nvSpPr>
        <p:spPr>
          <a:xfrm>
            <a:off x="959170" y="1311281"/>
            <a:ext cx="4696458" cy="1455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main(</a:t>
            </a:r>
            <a:r>
              <a:rPr lang="en-IE" sz="1476" b="1" dirty="0" err="1">
                <a:latin typeface="Courier New" panose="02070309020205020404" pitchFamily="49" charset="0"/>
              </a:rPr>
              <a:t>args</a:t>
            </a:r>
            <a:r>
              <a:rPr lang="en-IE" sz="147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</a:t>
            </a:r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nullArray</a:t>
            </a:r>
            <a:r>
              <a:rPr lang="en-IE" sz="1476" b="1" dirty="0">
                <a:latin typeface="Courier New" panose="02070309020205020404" pitchFamily="49" charset="0"/>
              </a:rPr>
              <a:t> = </a:t>
            </a:r>
            <a:r>
              <a:rPr lang="en-IE" sz="1476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arrayOfNulls</a:t>
            </a:r>
            <a:r>
              <a:rPr lang="en-IE" sz="1476" b="1" dirty="0">
                <a:latin typeface="Courier New" panose="02070309020205020404" pitchFamily="49" charset="0"/>
              </a:rPr>
              <a:t>&lt;</a:t>
            </a:r>
            <a:r>
              <a:rPr lang="en-IE" sz="1476" b="1" dirty="0" err="1">
                <a:latin typeface="Courier New" panose="02070309020205020404" pitchFamily="49" charset="0"/>
              </a:rPr>
              <a:t>Int</a:t>
            </a:r>
            <a:r>
              <a:rPr lang="en-IE" sz="1476" b="1" dirty="0">
                <a:latin typeface="Courier New" panose="02070309020205020404" pitchFamily="49" charset="0"/>
              </a:rPr>
              <a:t>&gt;(5);</a:t>
            </a: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   </a:t>
            </a:r>
            <a:r>
              <a:rPr lang="en-IE" sz="1476" b="1" dirty="0" err="1">
                <a:latin typeface="Courier New" panose="02070309020205020404" pitchFamily="49" charset="0"/>
              </a:rPr>
              <a:t>println</a:t>
            </a:r>
            <a:r>
              <a:rPr lang="en-IE" sz="1476" b="1" dirty="0">
                <a:latin typeface="Courier New" panose="02070309020205020404" pitchFamily="49" charset="0"/>
              </a:rPr>
              <a:t> (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nullArray</a:t>
            </a:r>
            <a:r>
              <a:rPr lang="en-IE" sz="1476" b="1" dirty="0" err="1">
                <a:latin typeface="Courier New" panose="02070309020205020404" pitchFamily="49" charset="0"/>
              </a:rPr>
              <a:t>.asList</a:t>
            </a:r>
            <a:r>
              <a:rPr lang="en-IE" sz="1476" b="1" dirty="0">
                <a:latin typeface="Courier New" panose="02070309020205020404" pitchFamily="49" charset="0"/>
              </a:rPr>
              <a:t>())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  <a:endParaRPr lang="en-IE" sz="1476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0D402-2071-4590-A430-02AF01A6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88" y="3132413"/>
            <a:ext cx="4431203" cy="1148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C0552-CC62-DD44-AE58-59F1F1978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D58AB-43A0-1B46-B3ED-D5EDF8C5F6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6441838"/>
      </p:ext>
    </p:extLst>
  </p:cSld>
  <p:clrMapOvr>
    <a:masterClrMapping/>
  </p:clrMapOvr>
  <p:transition spd="med" advTm="3202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7C41-A473-4436-8417-8D2BAF6B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(using constructor)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706C5-E1E2-CC43-9E1C-18B1CAC2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52025"/>
            <a:ext cx="7772401" cy="4299943"/>
          </a:xfrm>
        </p:spPr>
        <p:txBody>
          <a:bodyPr/>
          <a:lstStyle/>
          <a:p>
            <a:r>
              <a:rPr lang="en-IE" sz="20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IE" sz="2000" b="1" dirty="0">
                <a:solidFill>
                  <a:srgbClr val="FF0000"/>
                </a:solidFill>
                <a:latin typeface="+mn-lt"/>
              </a:rPr>
              <a:t>Array() </a:t>
            </a:r>
            <a:r>
              <a:rPr lang="en-IE" sz="2000" dirty="0">
                <a:solidFill>
                  <a:schemeClr val="tx1"/>
                </a:solidFill>
                <a:latin typeface="+mn-lt"/>
              </a:rPr>
              <a:t>constructor requires a </a:t>
            </a:r>
            <a:r>
              <a:rPr lang="en-IE" sz="2000" b="1" dirty="0">
                <a:solidFill>
                  <a:schemeClr val="tx1"/>
                </a:solidFill>
                <a:latin typeface="+mn-lt"/>
              </a:rPr>
              <a:t>size</a:t>
            </a:r>
            <a:r>
              <a:rPr lang="en-IE" sz="2000" dirty="0">
                <a:solidFill>
                  <a:schemeClr val="tx1"/>
                </a:solidFill>
                <a:latin typeface="+mn-lt"/>
              </a:rPr>
              <a:t> and a </a:t>
            </a:r>
            <a:r>
              <a:rPr lang="en-IE" sz="2000" b="1" dirty="0">
                <a:solidFill>
                  <a:schemeClr val="tx1"/>
                </a:solidFill>
                <a:latin typeface="+mn-lt"/>
              </a:rPr>
              <a:t>lambda function</a:t>
            </a:r>
            <a:r>
              <a:rPr lang="en-IE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F9DBE-6734-439A-B5CD-CAC598D151CE}"/>
              </a:ext>
            </a:extLst>
          </p:cNvPr>
          <p:cNvSpPr/>
          <p:nvPr/>
        </p:nvSpPr>
        <p:spPr>
          <a:xfrm>
            <a:off x="965361" y="1311912"/>
            <a:ext cx="5319303" cy="1455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main(</a:t>
            </a:r>
            <a:r>
              <a:rPr lang="en-IE" sz="1476" b="1" dirty="0" err="1">
                <a:latin typeface="Courier New" panose="02070309020205020404" pitchFamily="49" charset="0"/>
              </a:rPr>
              <a:t>args</a:t>
            </a:r>
            <a:r>
              <a:rPr lang="en-IE" sz="147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nn-NO" sz="1476" dirty="0">
                <a:latin typeface="Courier New" panose="02070309020205020404" pitchFamily="49" charset="0"/>
              </a:rPr>
              <a:t>   </a:t>
            </a:r>
            <a:r>
              <a:rPr lang="nn-NO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nn-NO" sz="1476" b="1" dirty="0">
                <a:latin typeface="Courier New" panose="02070309020205020404" pitchFamily="49" charset="0"/>
              </a:rPr>
              <a:t> </a:t>
            </a:r>
            <a:r>
              <a:rPr lang="nn-NO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intArray</a:t>
            </a:r>
            <a:r>
              <a:rPr lang="nn-NO" sz="1476" b="1" dirty="0">
                <a:latin typeface="Courier New" panose="02070309020205020404" pitchFamily="49" charset="0"/>
              </a:rPr>
              <a:t> = Array(6, { i -&gt; i * 2 })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</a:t>
            </a:r>
            <a:r>
              <a:rPr lang="en-IE" sz="1476" b="1" dirty="0">
                <a:latin typeface="Courier New" panose="02070309020205020404" pitchFamily="49" charset="0"/>
              </a:rPr>
              <a:t>print (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intArray</a:t>
            </a:r>
            <a:r>
              <a:rPr lang="en-IE" sz="1476" b="1" dirty="0" err="1">
                <a:latin typeface="Courier New" panose="02070309020205020404" pitchFamily="49" charset="0"/>
              </a:rPr>
              <a:t>.asList</a:t>
            </a:r>
            <a:r>
              <a:rPr lang="en-IE" sz="1476" b="1" dirty="0">
                <a:latin typeface="Courier New" panose="02070309020205020404" pitchFamily="49" charset="0"/>
              </a:rPr>
              <a:t>())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  <a:endParaRPr lang="en-IE" sz="1476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97E05-10F4-4F2D-9B5B-DA48C5DC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21" y="3001996"/>
            <a:ext cx="2970238" cy="1397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EDFC6-AF2C-407B-9566-8D40CD43B1C0}"/>
              </a:ext>
            </a:extLst>
          </p:cNvPr>
          <p:cNvSpPr txBox="1"/>
          <p:nvPr/>
        </p:nvSpPr>
        <p:spPr>
          <a:xfrm>
            <a:off x="4429823" y="3226813"/>
            <a:ext cx="1537514" cy="608099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defTabSz="308049" rtl="0" hangingPunct="0">
              <a:defRPr sz="1476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E" sz="1800" dirty="0">
                <a:sym typeface="Helvetica Neue Light"/>
              </a:rPr>
              <a:t>Index of the array element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87D4A-4AAE-4893-B01B-BCB35EBF04E1}"/>
              </a:ext>
            </a:extLst>
          </p:cNvPr>
          <p:cNvSpPr txBox="1"/>
          <p:nvPr/>
        </p:nvSpPr>
        <p:spPr>
          <a:xfrm>
            <a:off x="6755139" y="2158827"/>
            <a:ext cx="2143463" cy="608099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defTabSz="308049" rtl="0" hangingPunct="0">
              <a:defRPr sz="1476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E" sz="1800" dirty="0">
                <a:sym typeface="Helvetica Neue Light"/>
              </a:rPr>
              <a:t>Value to be inserted into the index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35D88E2-727A-A444-8BBA-E090B7268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2E7E95B-5E4E-B34B-BE61-F504A7D93F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33C19E-1218-5946-ABA5-E2DA373CBCC4}"/>
              </a:ext>
            </a:extLst>
          </p:cNvPr>
          <p:cNvCxnSpPr>
            <a:cxnSpLocks/>
          </p:cNvCxnSpPr>
          <p:nvPr/>
        </p:nvCxnSpPr>
        <p:spPr>
          <a:xfrm flipH="1" flipV="1">
            <a:off x="5427135" y="2039420"/>
            <a:ext cx="1253065" cy="47774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21C90-5BB1-EA46-8C5F-7C4EC0E2B805}"/>
              </a:ext>
            </a:extLst>
          </p:cNvPr>
          <p:cNvCxnSpPr>
            <a:cxnSpLocks/>
          </p:cNvCxnSpPr>
          <p:nvPr/>
        </p:nvCxnSpPr>
        <p:spPr>
          <a:xfrm flipH="1" flipV="1">
            <a:off x="4429824" y="2039421"/>
            <a:ext cx="641709" cy="113581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59288671"/>
      </p:ext>
    </p:extLst>
  </p:cSld>
  <p:clrMapOvr>
    <a:masterClrMapping/>
  </p:clrMapOvr>
  <p:transition spd="med" advTm="6675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12803</TotalTime>
  <Words>1103</Words>
  <Application>Microsoft Macintosh PowerPoint</Application>
  <PresentationFormat>On-screen Show (16:9)</PresentationFormat>
  <Paragraphs>213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Introducing Kotlin Syntax - Part 2.2</vt:lpstr>
      <vt:lpstr>Agenda for Part 2</vt:lpstr>
      <vt:lpstr>Agenda for Part 2</vt:lpstr>
      <vt:lpstr>Collections</vt:lpstr>
      <vt:lpstr>Arrays (using arrayOf) </vt:lpstr>
      <vt:lpstr>Arrays (using arrayOf)</vt:lpstr>
      <vt:lpstr>Arrays (using arrayOfNulls)</vt:lpstr>
      <vt:lpstr>Arrays (using constructor)</vt:lpstr>
      <vt:lpstr>Collections</vt:lpstr>
      <vt:lpstr>Collections – mutable Vs immutable</vt:lpstr>
      <vt:lpstr>Collections – mutable List </vt:lpstr>
      <vt:lpstr>Collections – immutable List – example 1 </vt:lpstr>
      <vt:lpstr>Collections – immutable List – example 2</vt:lpstr>
      <vt:lpstr>Collections – Set and hashSet</vt:lpstr>
      <vt:lpstr>Collections – Map and hashMap</vt:lpstr>
      <vt:lpstr>Some additional sources for exploration: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12</cp:revision>
  <dcterms:created xsi:type="dcterms:W3CDTF">2019-01-29T16:40:14Z</dcterms:created>
  <dcterms:modified xsi:type="dcterms:W3CDTF">2019-09-15T16:33:51Z</dcterms:modified>
</cp:coreProperties>
</file>