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5" r:id="rId23"/>
    <p:sldId id="316" r:id="rId24"/>
    <p:sldId id="317" r:id="rId25"/>
    <p:sldId id="318" r:id="rId26"/>
    <p:sldId id="319" r:id="rId27"/>
    <p:sldId id="320" r:id="rId28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/>
    <p:restoredTop sz="94694"/>
  </p:normalViewPr>
  <p:slideViewPr>
    <p:cSldViewPr>
      <p:cViewPr varScale="1">
        <p:scale>
          <a:sx n="85" d="100"/>
          <a:sy n="85" d="100"/>
        </p:scale>
        <p:origin x="1040" y="184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77806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874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5926846" y="1777969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39" name="Shape 139"/>
          <p:cNvSpPr/>
          <p:nvPr/>
        </p:nvSpPr>
        <p:spPr>
          <a:xfrm flipH="1">
            <a:off x="11396480" y="1777969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677354" y="1778000"/>
            <a:ext cx="5046287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11633555" y="1778000"/>
            <a:ext cx="501242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6163922" y="1778000"/>
            <a:ext cx="5046287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575751" y="8813800"/>
            <a:ext cx="11007003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711222" y="508000"/>
            <a:ext cx="1591782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575751" y="8813800"/>
            <a:ext cx="11007003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8653196" y="520669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61" name="Shape 161"/>
          <p:cNvSpPr/>
          <p:nvPr/>
        </p:nvSpPr>
        <p:spPr>
          <a:xfrm>
            <a:off x="8653192" y="4476751"/>
            <a:ext cx="799278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677354" y="520700"/>
            <a:ext cx="7755704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8890271" y="520700"/>
            <a:ext cx="7755704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8890271" y="4660900"/>
            <a:ext cx="7755704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575751" y="8813800"/>
            <a:ext cx="11007003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12090767" y="520669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74" name="Shape 174"/>
          <p:cNvSpPr/>
          <p:nvPr/>
        </p:nvSpPr>
        <p:spPr>
          <a:xfrm>
            <a:off x="12090765" y="3092451"/>
            <a:ext cx="4572170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75" name="Shape 175"/>
          <p:cNvSpPr/>
          <p:nvPr/>
        </p:nvSpPr>
        <p:spPr>
          <a:xfrm>
            <a:off x="12090765" y="5873751"/>
            <a:ext cx="4572170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694288" y="508000"/>
            <a:ext cx="11159408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12293976" y="3289300"/>
            <a:ext cx="4368933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12293976" y="6019800"/>
            <a:ext cx="4368933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12293976" y="508000"/>
            <a:ext cx="4368933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575751" y="8813800"/>
            <a:ext cx="11007003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762023" y="2324100"/>
            <a:ext cx="677354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11159408" y="2324100"/>
            <a:ext cx="5418832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0058708" y="7975600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879657" y="7785100"/>
            <a:ext cx="7721836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10465120" y="8470900"/>
            <a:ext cx="6604202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63626" y="4749801"/>
            <a:ext cx="6509695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8670131" y="0"/>
            <a:ext cx="8670132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762023" y="1320800"/>
            <a:ext cx="677354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762023" y="5016500"/>
            <a:ext cx="677354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677354" y="9194800"/>
            <a:ext cx="294953" cy="318036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863627" y="1968501"/>
            <a:ext cx="6502688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8670131" y="0"/>
            <a:ext cx="8670132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62023" y="330200"/>
            <a:ext cx="677354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762023" y="2324100"/>
            <a:ext cx="677354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681012" y="9194800"/>
            <a:ext cx="294953" cy="318036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8670131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8890271" y="1803400"/>
            <a:ext cx="7755704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694288" y="1803400"/>
            <a:ext cx="773877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575751" y="8813800"/>
            <a:ext cx="11007003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5909913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694288" y="1778000"/>
            <a:ext cx="501242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6163922" y="1778000"/>
            <a:ext cx="10515921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575751" y="8813800"/>
            <a:ext cx="11007003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8653197" y="508001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626553" y="457200"/>
            <a:ext cx="7789571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8873338" y="508000"/>
            <a:ext cx="7772637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575751" y="8813800"/>
            <a:ext cx="11007003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63627" y="1968501"/>
            <a:ext cx="1561301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 sz="1200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24" y="330200"/>
            <a:ext cx="15816216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62024" y="2324100"/>
            <a:ext cx="15816216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6479179" y="9194800"/>
            <a:ext cx="294953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groovy-part-2-closures-a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groovy-part-2-closures-a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groovy-part-2-closures-a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61" y="389503"/>
            <a:ext cx="9336716" cy="6161147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7519909" y="7051258"/>
            <a:ext cx="110767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Groovy</a:t>
            </a:r>
          </a:p>
        </p:txBody>
      </p:sp>
      <p:sp>
        <p:nvSpPr>
          <p:cNvPr id="300" name="Shape 300"/>
          <p:cNvSpPr/>
          <p:nvPr/>
        </p:nvSpPr>
        <p:spPr>
          <a:xfrm>
            <a:off x="10622839" y="8509764"/>
            <a:ext cx="506549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Go</a:t>
            </a:r>
          </a:p>
        </p:txBody>
      </p:sp>
      <p:sp>
        <p:nvSpPr>
          <p:cNvPr id="301" name="Shape 301"/>
          <p:cNvSpPr/>
          <p:nvPr/>
        </p:nvSpPr>
        <p:spPr>
          <a:xfrm>
            <a:off x="5824990" y="8575823"/>
            <a:ext cx="92493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IE"/>
              <a:t>Kotlin</a:t>
            </a:r>
            <a:endParaRPr dirty="0"/>
          </a:p>
        </p:txBody>
      </p:sp>
      <p:sp>
        <p:nvSpPr>
          <p:cNvPr id="302" name="Shape 302"/>
          <p:cNvSpPr/>
          <p:nvPr/>
        </p:nvSpPr>
        <p:spPr>
          <a:xfrm>
            <a:off x="3123699" y="8626366"/>
            <a:ext cx="811119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Swift</a:t>
            </a:r>
          </a:p>
        </p:txBody>
      </p:sp>
      <p:sp>
        <p:nvSpPr>
          <p:cNvPr id="303" name="Shape 303"/>
          <p:cNvSpPr/>
          <p:nvPr/>
        </p:nvSpPr>
        <p:spPr>
          <a:xfrm>
            <a:off x="2448983" y="5334334"/>
            <a:ext cx="177452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Objective-C</a:t>
            </a:r>
          </a:p>
        </p:txBody>
      </p:sp>
      <p:sp>
        <p:nvSpPr>
          <p:cNvPr id="304" name="Shape 304"/>
          <p:cNvSpPr/>
          <p:nvPr/>
        </p:nvSpPr>
        <p:spPr>
          <a:xfrm>
            <a:off x="6134585" y="5759097"/>
            <a:ext cx="287865" cy="109279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05" name="Shape 305"/>
          <p:cNvSpPr/>
          <p:nvPr/>
        </p:nvSpPr>
        <p:spPr>
          <a:xfrm flipH="1">
            <a:off x="6625642" y="3230544"/>
            <a:ext cx="3837972" cy="361013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06" name="Shape 306"/>
          <p:cNvSpPr/>
          <p:nvPr/>
        </p:nvSpPr>
        <p:spPr>
          <a:xfrm flipH="1">
            <a:off x="3571300" y="3625920"/>
            <a:ext cx="1083533" cy="1696718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07" name="Shape 307"/>
          <p:cNvSpPr/>
          <p:nvPr/>
        </p:nvSpPr>
        <p:spPr>
          <a:xfrm flipH="1">
            <a:off x="3665581" y="4008476"/>
            <a:ext cx="5703712" cy="1314163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08" name="Shape 308"/>
          <p:cNvSpPr/>
          <p:nvPr/>
        </p:nvSpPr>
        <p:spPr>
          <a:xfrm>
            <a:off x="5929381" y="5719357"/>
            <a:ext cx="176506" cy="287047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09" name="Shape 309"/>
          <p:cNvSpPr/>
          <p:nvPr/>
        </p:nvSpPr>
        <p:spPr>
          <a:xfrm>
            <a:off x="6305829" y="7242708"/>
            <a:ext cx="1" cy="139700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0" name="Shape 310"/>
          <p:cNvSpPr/>
          <p:nvPr/>
        </p:nvSpPr>
        <p:spPr>
          <a:xfrm flipH="1">
            <a:off x="6535878" y="7408995"/>
            <a:ext cx="1353660" cy="12139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1" name="Shape 311"/>
          <p:cNvSpPr/>
          <p:nvPr/>
        </p:nvSpPr>
        <p:spPr>
          <a:xfrm>
            <a:off x="6239805" y="5599826"/>
            <a:ext cx="1584176" cy="158417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2" name="Shape 312"/>
          <p:cNvSpPr/>
          <p:nvPr/>
        </p:nvSpPr>
        <p:spPr>
          <a:xfrm flipH="1">
            <a:off x="8214674" y="6420554"/>
            <a:ext cx="2697815" cy="7655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3" name="Shape 313"/>
          <p:cNvSpPr/>
          <p:nvPr/>
        </p:nvSpPr>
        <p:spPr>
          <a:xfrm flipH="1">
            <a:off x="3398488" y="5722355"/>
            <a:ext cx="147211" cy="311559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4" name="Shape 314"/>
          <p:cNvSpPr/>
          <p:nvPr/>
        </p:nvSpPr>
        <p:spPr>
          <a:xfrm flipH="1">
            <a:off x="3527864" y="6984076"/>
            <a:ext cx="2418746" cy="173767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5" name="Shape 315"/>
          <p:cNvSpPr/>
          <p:nvPr/>
        </p:nvSpPr>
        <p:spPr>
          <a:xfrm>
            <a:off x="5097536" y="3732609"/>
            <a:ext cx="5732420" cy="47397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6" name="Shape 316"/>
          <p:cNvSpPr/>
          <p:nvPr/>
        </p:nvSpPr>
        <p:spPr>
          <a:xfrm flipH="1">
            <a:off x="3863333" y="7412270"/>
            <a:ext cx="3485914" cy="1348397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7" name="Shape 317"/>
          <p:cNvSpPr/>
          <p:nvPr/>
        </p:nvSpPr>
        <p:spPr>
          <a:xfrm flipH="1">
            <a:off x="4123769" y="8860989"/>
            <a:ext cx="1515256" cy="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8" name="Shape 318"/>
          <p:cNvSpPr/>
          <p:nvPr/>
        </p:nvSpPr>
        <p:spPr>
          <a:xfrm flipH="1">
            <a:off x="10954776" y="3818648"/>
            <a:ext cx="1266645" cy="465366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19" name="Shape 319"/>
          <p:cNvSpPr/>
          <p:nvPr/>
        </p:nvSpPr>
        <p:spPr>
          <a:xfrm>
            <a:off x="6800181" y="7053583"/>
            <a:ext cx="3905524" cy="15953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20" name="Shape 320"/>
          <p:cNvSpPr/>
          <p:nvPr/>
        </p:nvSpPr>
        <p:spPr>
          <a:xfrm flipH="1">
            <a:off x="3539877" y="6281989"/>
            <a:ext cx="4422754" cy="2399324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321" name="Shape 321"/>
          <p:cNvSpPr/>
          <p:nvPr/>
        </p:nvSpPr>
        <p:spPr>
          <a:xfrm>
            <a:off x="5982497" y="6731371"/>
            <a:ext cx="878446" cy="4565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Scala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4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half" idx="1"/>
          </p:nvPr>
        </p:nvSpPr>
        <p:spPr>
          <a:xfrm>
            <a:off x="2739231" y="3004592"/>
            <a:ext cx="3554636" cy="5885408"/>
          </a:xfrm>
          <a:prstGeom prst="rect">
            <a:avLst/>
          </a:prstGeom>
        </p:spPr>
        <p:txBody>
          <a:bodyPr/>
          <a:lstStyle/>
          <a:p>
            <a:r>
              <a:rPr dirty="0"/>
              <a:t>Method needed any longer?</a:t>
            </a:r>
          </a:p>
          <a:p>
            <a:r>
              <a:rPr dirty="0"/>
              <a:t>Is there an easier way to use common methods (e.g. </a:t>
            </a:r>
            <a:r>
              <a:rPr dirty="0" err="1"/>
              <a:t>println</a:t>
            </a:r>
            <a:r>
              <a:rPr dirty="0"/>
              <a:t>)?</a:t>
            </a:r>
          </a:p>
          <a:p>
            <a:r>
              <a:rPr dirty="0"/>
              <a:t>Are brackets always needed?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xfrm>
            <a:off x="14446580" y="9194800"/>
            <a:ext cx="301365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6" name="Shape 437"/>
          <p:cNvSpPr/>
          <p:nvPr/>
        </p:nvSpPr>
        <p:spPr>
          <a:xfrm>
            <a:off x="6293867" y="3076601"/>
            <a:ext cx="8712968" cy="37959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>
                <a:solidFill>
                  <a:srgbClr val="00A779"/>
                </a:solidFill>
              </a:rPr>
              <a:t>def</a:t>
            </a:r>
            <a:r>
              <a:rPr sz="2400" dirty="0"/>
              <a:t> </a:t>
            </a:r>
            <a:r>
              <a:rPr sz="2400" dirty="0" err="1"/>
              <a:t>filterLongerThan</a:t>
            </a:r>
            <a:r>
              <a:rPr sz="2400" dirty="0"/>
              <a:t>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07AAA"/>
                </a:solidFill>
              </a:rPr>
              <a:t>return</a:t>
            </a:r>
            <a:r>
              <a:rPr sz="2400" dirty="0"/>
              <a:t> </a:t>
            </a:r>
            <a:r>
              <a:rPr sz="2400" dirty="0" err="1"/>
              <a:t>strings.</a:t>
            </a:r>
            <a:r>
              <a:rPr sz="2400" dirty="0" err="1">
                <a:solidFill>
                  <a:srgbClr val="76D6FF"/>
                </a:solidFill>
              </a:rPr>
              <a:t>findAll</a:t>
            </a:r>
            <a:r>
              <a:rPr sz="2400" dirty="0"/>
              <a:t> {</a:t>
            </a:r>
            <a:r>
              <a:rPr sz="2400" dirty="0" err="1"/>
              <a:t>it.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 &lt;= length}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names = [</a:t>
            </a:r>
            <a:r>
              <a:rPr sz="2400" dirty="0">
                <a:solidFill>
                  <a:srgbClr val="FF39D6"/>
                </a:solidFill>
              </a:rPr>
              <a:t>"Ted"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"Fred"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"Jed"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"Ned"</a:t>
            </a:r>
            <a:r>
              <a:rPr sz="24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List </a:t>
            </a:r>
            <a:r>
              <a:rPr sz="2400" dirty="0" err="1"/>
              <a:t>short_names</a:t>
            </a:r>
            <a:r>
              <a:rPr sz="2400" dirty="0"/>
              <a:t> = </a:t>
            </a:r>
            <a:r>
              <a:rPr sz="2400" dirty="0" err="1"/>
              <a:t>filterLongerThan</a:t>
            </a:r>
            <a:r>
              <a:rPr sz="2400" dirty="0"/>
              <a:t>(names, </a:t>
            </a:r>
            <a:r>
              <a:rPr sz="2400" dirty="0">
                <a:solidFill>
                  <a:srgbClr val="FF2600"/>
                </a:solidFill>
              </a:rPr>
              <a:t>3</a:t>
            </a:r>
            <a:r>
              <a:rPr sz="24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</a:t>
            </a: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each</a:t>
            </a:r>
            <a:r>
              <a:rPr sz="2400" dirty="0"/>
              <a:t> {</a:t>
            </a: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(it)}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3428" y="9353531"/>
            <a:ext cx="4057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https://dzone.com/articles/java-groovy-part-2-closures-an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5</a:t>
            </a:r>
          </a:p>
        </p:txBody>
      </p:sp>
      <p:sp>
        <p:nvSpPr>
          <p:cNvPr id="446" name="Shape 446"/>
          <p:cNvSpPr>
            <a:spLocks noGrp="1"/>
          </p:cNvSpPr>
          <p:nvPr>
            <p:ph type="sldNum" sz="quarter" idx="2"/>
          </p:nvPr>
        </p:nvSpPr>
        <p:spPr>
          <a:xfrm>
            <a:off x="14446580" y="9194800"/>
            <a:ext cx="301365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6390949" y="3848496"/>
            <a:ext cx="8043963" cy="19492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names = [</a:t>
            </a:r>
            <a:r>
              <a:rPr sz="2400" dirty="0">
                <a:solidFill>
                  <a:srgbClr val="FF39D6"/>
                </a:solidFill>
              </a:rPr>
              <a:t>"Ted"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"Fred"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"Jed"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"Ned"</a:t>
            </a:r>
            <a:r>
              <a:rPr sz="24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6D6FF"/>
                </a:solidFill>
              </a:rPr>
              <a:t>println</a:t>
            </a:r>
            <a:r>
              <a:rPr sz="2400"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short_names = names.</a:t>
            </a:r>
            <a:r>
              <a:rPr sz="2400" dirty="0">
                <a:solidFill>
                  <a:srgbClr val="76D6FF"/>
                </a:solidFill>
              </a:rPr>
              <a:t>findAll</a:t>
            </a:r>
            <a:r>
              <a:rPr sz="2400" dirty="0"/>
              <a:t>{it.</a:t>
            </a:r>
            <a:r>
              <a:rPr sz="2400" dirty="0">
                <a:solidFill>
                  <a:srgbClr val="76D6FF"/>
                </a:solidFill>
              </a:rPr>
              <a:t>size</a:t>
            </a:r>
            <a:r>
              <a:rPr sz="2400" dirty="0"/>
              <a:t>() &lt;= </a:t>
            </a:r>
            <a:r>
              <a:rPr sz="2400" dirty="0">
                <a:solidFill>
                  <a:srgbClr val="FF2600"/>
                </a:solidFill>
              </a:rPr>
              <a:t>3</a:t>
            </a:r>
            <a:r>
              <a:rPr sz="24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6D6FF"/>
                </a:solidFill>
              </a:rPr>
              <a:t>println</a:t>
            </a:r>
            <a:r>
              <a:rPr sz="2400" dirty="0"/>
              <a:t> short_names.</a:t>
            </a:r>
            <a:r>
              <a:rPr sz="2400" dirty="0">
                <a:solidFill>
                  <a:srgbClr val="76D6FF"/>
                </a:solidFill>
              </a:rPr>
              <a:t>size</a:t>
            </a:r>
            <a:r>
              <a:rPr sz="24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short_names.</a:t>
            </a:r>
            <a:r>
              <a:rPr sz="2400" dirty="0">
                <a:solidFill>
                  <a:srgbClr val="76D6FF"/>
                </a:solidFill>
              </a:rPr>
              <a:t>each</a:t>
            </a:r>
            <a:r>
              <a:rPr sz="2400" dirty="0"/>
              <a:t> {</a:t>
            </a:r>
            <a:r>
              <a:rPr sz="2400" dirty="0">
                <a:solidFill>
                  <a:srgbClr val="76D6FF"/>
                </a:solidFill>
              </a:rPr>
              <a:t>println</a:t>
            </a:r>
            <a:r>
              <a:rPr sz="2400" dirty="0"/>
              <a:t> it}</a:t>
            </a:r>
          </a:p>
        </p:txBody>
      </p:sp>
      <p:sp>
        <p:nvSpPr>
          <p:cNvPr id="6" name="Shape 440"/>
          <p:cNvSpPr txBox="1">
            <a:spLocks/>
          </p:cNvSpPr>
          <p:nvPr/>
        </p:nvSpPr>
        <p:spPr>
          <a:xfrm>
            <a:off x="2739231" y="3004592"/>
            <a:ext cx="3410620" cy="588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489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2933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378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822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Method removed</a:t>
            </a:r>
          </a:p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Used common method notation</a:t>
            </a:r>
          </a:p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Removed non necessary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3428" y="9353531"/>
            <a:ext cx="4057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https://dzone.com/articles/java-groovy-part-2-closures-an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xfrm>
            <a:off x="10968831" y="3987800"/>
            <a:ext cx="3949700" cy="1397000"/>
          </a:xfrm>
          <a:prstGeom prst="rect">
            <a:avLst/>
          </a:prstGeom>
        </p:spPr>
        <p:txBody>
          <a:bodyPr/>
          <a:lstStyle/>
          <a:p>
            <a:r>
              <a:t>Java vs Groovy?</a:t>
            </a:r>
          </a:p>
        </p:txBody>
      </p:sp>
      <p:sp>
        <p:nvSpPr>
          <p:cNvPr id="450" name="Shape 450"/>
          <p:cNvSpPr>
            <a:spLocks noGrp="1"/>
          </p:cNvSpPr>
          <p:nvPr>
            <p:ph type="sldNum" sz="quarter" idx="2"/>
          </p:nvPr>
        </p:nvSpPr>
        <p:spPr>
          <a:xfrm>
            <a:off x="14446580" y="9194800"/>
            <a:ext cx="301365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2332831" y="-43954"/>
            <a:ext cx="8497540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List&lt;String&gt; </a:t>
            </a:r>
            <a:r>
              <a:rPr sz="1800" dirty="0" err="1"/>
              <a:t>filterLongerThan</a:t>
            </a:r>
            <a:r>
              <a:rPr sz="1800" dirty="0"/>
              <a:t>(List&lt;String&gt; strings, </a:t>
            </a:r>
            <a:r>
              <a:rPr sz="1800" dirty="0" err="1">
                <a:solidFill>
                  <a:srgbClr val="931A68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  <p:sp>
        <p:nvSpPr>
          <p:cNvPr id="452" name="Shape 452"/>
          <p:cNvSpPr/>
          <p:nvPr/>
        </p:nvSpPr>
        <p:spPr>
          <a:xfrm>
            <a:off x="8072797" y="1584178"/>
            <a:ext cx="7099735" cy="16414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names = [</a:t>
            </a:r>
            <a:r>
              <a:rPr sz="2000">
                <a:solidFill>
                  <a:srgbClr val="FF39D6"/>
                </a:solidFill>
              </a:rPr>
              <a:t>"Ted"</a:t>
            </a:r>
            <a:r>
              <a:rPr sz="2000"/>
              <a:t>, </a:t>
            </a:r>
            <a:r>
              <a:rPr sz="2000">
                <a:solidFill>
                  <a:srgbClr val="FF39D6"/>
                </a:solidFill>
              </a:rPr>
              <a:t>"Fred"</a:t>
            </a:r>
            <a:r>
              <a:rPr sz="2000"/>
              <a:t>, </a:t>
            </a:r>
            <a:r>
              <a:rPr sz="2000">
                <a:solidFill>
                  <a:srgbClr val="FF39D6"/>
                </a:solidFill>
              </a:rPr>
              <a:t>"Jed"</a:t>
            </a:r>
            <a:r>
              <a:rPr sz="2000"/>
              <a:t>, </a:t>
            </a:r>
            <a:r>
              <a:rPr sz="2000">
                <a:solidFill>
                  <a:srgbClr val="FF39D6"/>
                </a:solidFill>
              </a:rPr>
              <a:t>"Ned"</a:t>
            </a:r>
            <a:r>
              <a:rPr sz="200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short_names = names.</a:t>
            </a:r>
            <a:r>
              <a:rPr sz="2000" dirty="0">
                <a:solidFill>
                  <a:srgbClr val="76D6FF"/>
                </a:solidFill>
              </a:rPr>
              <a:t>findAll</a:t>
            </a:r>
            <a:r>
              <a:rPr sz="2000" dirty="0"/>
              <a:t>{it.</a:t>
            </a:r>
            <a:r>
              <a:rPr sz="2000" dirty="0">
                <a:solidFill>
                  <a:srgbClr val="76D6FF"/>
                </a:solidFill>
              </a:rPr>
              <a:t>size</a:t>
            </a:r>
            <a:r>
              <a:rPr sz="2000" dirty="0"/>
              <a:t>() &lt;= </a:t>
            </a:r>
            <a:r>
              <a:rPr sz="2000" dirty="0">
                <a:solidFill>
                  <a:srgbClr val="FF2600"/>
                </a:solidFill>
              </a:rPr>
              <a:t>3</a:t>
            </a:r>
            <a:r>
              <a:rPr sz="20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 short_names.</a:t>
            </a:r>
            <a:r>
              <a:rPr sz="2000" dirty="0">
                <a:solidFill>
                  <a:srgbClr val="76D6FF"/>
                </a:solidFill>
              </a:rPr>
              <a:t>size</a:t>
            </a:r>
            <a:r>
              <a:rPr sz="20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short_names.</a:t>
            </a:r>
            <a:r>
              <a:rPr sz="2000" dirty="0">
                <a:solidFill>
                  <a:srgbClr val="76D6FF"/>
                </a:solidFill>
              </a:rPr>
              <a:t>each</a:t>
            </a:r>
            <a:r>
              <a:rPr sz="2000" dirty="0"/>
              <a:t> {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 it}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Approach to Types?	</a:t>
            </a:r>
          </a:p>
        </p:txBody>
      </p:sp>
      <p:sp>
        <p:nvSpPr>
          <p:cNvPr id="459" name="Shape 459"/>
          <p:cNvSpPr>
            <a:spLocks noGrp="1"/>
          </p:cNvSpPr>
          <p:nvPr>
            <p:ph type="body" idx="1"/>
          </p:nvPr>
        </p:nvSpPr>
        <p:spPr>
          <a:xfrm>
            <a:off x="2739231" y="2461964"/>
            <a:ext cx="11938000" cy="6591300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Type Inference </a:t>
            </a:r>
            <a:r>
              <a:rPr dirty="0"/>
              <a:t>: the compiler draws conclusions about the types of variables based on how programmers use those variables.</a:t>
            </a:r>
          </a:p>
          <a:p>
            <a:pPr lvl="1"/>
            <a:r>
              <a:rPr dirty="0"/>
              <a:t>Yields programs that have some of the conciseness of Dynamically Typed Languages</a:t>
            </a:r>
          </a:p>
          <a:p>
            <a:pPr lvl="1"/>
            <a:r>
              <a:rPr dirty="0"/>
              <a:t>But - decision made at </a:t>
            </a:r>
            <a:r>
              <a:rPr i="1" dirty="0"/>
              <a:t>compile time</a:t>
            </a:r>
            <a:r>
              <a:rPr dirty="0"/>
              <a:t>, not at </a:t>
            </a:r>
            <a:r>
              <a:rPr i="1" dirty="0"/>
              <a:t>run time</a:t>
            </a:r>
          </a:p>
          <a:p>
            <a:pPr lvl="1"/>
            <a:r>
              <a:rPr dirty="0"/>
              <a:t>More information for static analysis - refactoring tools, complexity analysis</a:t>
            </a:r>
            <a:r>
              <a:rPr lang="en-IE" dirty="0"/>
              <a:t>, </a:t>
            </a:r>
            <a:r>
              <a:rPr dirty="0"/>
              <a:t>bug checking etc...</a:t>
            </a:r>
          </a:p>
          <a:p>
            <a:r>
              <a:rPr dirty="0"/>
              <a:t>Haskell, Scala, </a:t>
            </a:r>
            <a:r>
              <a:rPr lang="en-IE" b="1" dirty="0" err="1"/>
              <a:t>Kotlin</a:t>
            </a:r>
            <a:br>
              <a:rPr lang="en-IE" b="1" dirty="0"/>
            </a:br>
            <a:r>
              <a:rPr lang="en-IE" dirty="0"/>
              <a:t>Java (from 7 onwards)</a:t>
            </a:r>
          </a:p>
        </p:txBody>
      </p:sp>
      <p:sp>
        <p:nvSpPr>
          <p:cNvPr id="460" name="Shape 460"/>
          <p:cNvSpPr>
            <a:spLocks noGrp="1"/>
          </p:cNvSpPr>
          <p:nvPr>
            <p:ph type="sldNum" sz="quarter" idx="2"/>
          </p:nvPr>
        </p:nvSpPr>
        <p:spPr>
          <a:xfrm>
            <a:off x="14446580" y="9194800"/>
            <a:ext cx="301365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6581900" y="7559551"/>
            <a:ext cx="8374087" cy="14875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b="1" dirty="0"/>
              <a:t>object</a:t>
            </a:r>
            <a:r>
              <a:rPr sz="1800" dirty="0"/>
              <a:t> InferenceTest1 </a:t>
            </a:r>
            <a:r>
              <a:rPr sz="1800" b="1" dirty="0"/>
              <a:t>extends</a:t>
            </a:r>
            <a:r>
              <a:rPr sz="1800" dirty="0"/>
              <a:t> Application {</a:t>
            </a:r>
          </a:p>
          <a:p>
            <a:pPr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/>
              <a:t>  </a:t>
            </a:r>
            <a:r>
              <a:rPr sz="1800" b="1" dirty="0" err="1"/>
              <a:t>val</a:t>
            </a:r>
            <a:r>
              <a:rPr sz="1800" dirty="0"/>
              <a:t> x = 1 + 2 * 3        </a:t>
            </a:r>
            <a:r>
              <a:rPr sz="1800" i="1" dirty="0"/>
              <a:t>// the type of x is </a:t>
            </a:r>
            <a:r>
              <a:rPr lang="en-IE" sz="1800" i="1" dirty="0" err="1"/>
              <a:t>i</a:t>
            </a:r>
            <a:r>
              <a:rPr sz="1800" i="1" dirty="0" err="1"/>
              <a:t>nt</a:t>
            </a:r>
            <a:endParaRPr sz="1800" i="1" dirty="0"/>
          </a:p>
          <a:p>
            <a:pPr>
              <a:defRPr sz="1800" i="1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/>
              <a:t>  </a:t>
            </a:r>
            <a:r>
              <a:rPr sz="1800" b="1" dirty="0" err="1"/>
              <a:t>val</a:t>
            </a:r>
            <a:r>
              <a:rPr sz="1800" dirty="0"/>
              <a:t> y = </a:t>
            </a:r>
            <a:r>
              <a:rPr sz="1800" dirty="0" err="1"/>
              <a:t>x.toString</a:t>
            </a:r>
            <a:r>
              <a:rPr sz="1800" dirty="0"/>
              <a:t>()  </a:t>
            </a:r>
            <a:r>
              <a:rPr lang="en-IE" sz="1800" dirty="0"/>
              <a:t>   </a:t>
            </a:r>
            <a:r>
              <a:rPr sz="1800" dirty="0"/>
              <a:t>/</a:t>
            </a:r>
            <a:r>
              <a:rPr lang="en-IE" sz="1800" dirty="0"/>
              <a:t>/</a:t>
            </a:r>
            <a:r>
              <a:rPr sz="1800" dirty="0"/>
              <a:t> the type of y is String</a:t>
            </a:r>
          </a:p>
          <a:p>
            <a:pPr>
              <a:defRPr sz="1800" i="1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/>
              <a:t>  </a:t>
            </a:r>
            <a:r>
              <a:rPr sz="1800" b="1" dirty="0" err="1"/>
              <a:t>def</a:t>
            </a:r>
            <a:r>
              <a:rPr sz="1800" dirty="0"/>
              <a:t> </a:t>
            </a:r>
            <a:r>
              <a:rPr sz="1800" dirty="0" err="1"/>
              <a:t>succ</a:t>
            </a:r>
            <a:r>
              <a:rPr sz="1800" dirty="0"/>
              <a:t>(x: </a:t>
            </a:r>
            <a:r>
              <a:rPr lang="en-IE" sz="1800" dirty="0" err="1"/>
              <a:t>int</a:t>
            </a:r>
            <a:r>
              <a:rPr sz="1800" dirty="0"/>
              <a:t>) = x + 1 // method </a:t>
            </a:r>
            <a:r>
              <a:rPr sz="1800" dirty="0" err="1"/>
              <a:t>succ</a:t>
            </a:r>
            <a:r>
              <a:rPr sz="1800" dirty="0"/>
              <a:t> returns </a:t>
            </a:r>
            <a:r>
              <a:rPr lang="en-IE" sz="1800" dirty="0" err="1"/>
              <a:t>i</a:t>
            </a:r>
            <a:r>
              <a:rPr sz="1800" dirty="0" err="1"/>
              <a:t>nt</a:t>
            </a:r>
            <a:r>
              <a:rPr sz="1800" dirty="0"/>
              <a:t> values</a:t>
            </a:r>
          </a:p>
          <a:p>
            <a:pPr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2510631" y="160630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Typing Spectrum</a:t>
            </a:r>
          </a:p>
        </p:txBody>
      </p:sp>
      <p:sp>
        <p:nvSpPr>
          <p:cNvPr id="464" name="Shape 464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4055964" y="9042004"/>
            <a:ext cx="10160007" cy="1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466" name="Shape 466"/>
          <p:cNvSpPr/>
          <p:nvPr/>
        </p:nvSpPr>
        <p:spPr>
          <a:xfrm flipH="1">
            <a:off x="4056142" y="2217448"/>
            <a:ext cx="1" cy="6879730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3600"/>
          </a:p>
        </p:txBody>
      </p:sp>
      <p:sp>
        <p:nvSpPr>
          <p:cNvPr id="467" name="Shape 467"/>
          <p:cNvSpPr>
            <a:spLocks noGrp="1"/>
          </p:cNvSpPr>
          <p:nvPr>
            <p:ph type="body" sz="quarter" idx="1"/>
          </p:nvPr>
        </p:nvSpPr>
        <p:spPr>
          <a:xfrm>
            <a:off x="4664487" y="2209691"/>
            <a:ext cx="2038043" cy="75242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Python</a:t>
            </a:r>
          </a:p>
        </p:txBody>
      </p:sp>
      <p:sp>
        <p:nvSpPr>
          <p:cNvPr id="468" name="Shape 468"/>
          <p:cNvSpPr/>
          <p:nvPr/>
        </p:nvSpPr>
        <p:spPr>
          <a:xfrm>
            <a:off x="5780227" y="7014202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Java</a:t>
            </a:r>
          </a:p>
        </p:txBody>
      </p:sp>
      <p:sp>
        <p:nvSpPr>
          <p:cNvPr id="469" name="Shape 469"/>
          <p:cNvSpPr/>
          <p:nvPr/>
        </p:nvSpPr>
        <p:spPr>
          <a:xfrm>
            <a:off x="5711611" y="5737341"/>
            <a:ext cx="1620194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Swift</a:t>
            </a:r>
          </a:p>
        </p:txBody>
      </p:sp>
      <p:sp>
        <p:nvSpPr>
          <p:cNvPr id="470" name="Shape 470"/>
          <p:cNvSpPr/>
          <p:nvPr/>
        </p:nvSpPr>
        <p:spPr>
          <a:xfrm>
            <a:off x="10877624" y="6195046"/>
            <a:ext cx="1113136" cy="60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C</a:t>
            </a:r>
          </a:p>
        </p:txBody>
      </p:sp>
      <p:sp>
        <p:nvSpPr>
          <p:cNvPr id="471" name="Shape 471"/>
          <p:cNvSpPr/>
          <p:nvPr/>
        </p:nvSpPr>
        <p:spPr>
          <a:xfrm>
            <a:off x="4694553" y="2948719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Ruby</a:t>
            </a:r>
          </a:p>
        </p:txBody>
      </p:sp>
      <p:sp>
        <p:nvSpPr>
          <p:cNvPr id="472" name="Shape 472"/>
          <p:cNvSpPr/>
          <p:nvPr/>
        </p:nvSpPr>
        <p:spPr>
          <a:xfrm>
            <a:off x="5828892" y="7602284"/>
            <a:ext cx="1620194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C#</a:t>
            </a:r>
          </a:p>
        </p:txBody>
      </p:sp>
      <p:sp>
        <p:nvSpPr>
          <p:cNvPr id="473" name="Shape 473"/>
          <p:cNvSpPr/>
          <p:nvPr/>
        </p:nvSpPr>
        <p:spPr>
          <a:xfrm>
            <a:off x="5711611" y="5205656"/>
            <a:ext cx="1620194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Go</a:t>
            </a:r>
          </a:p>
        </p:txBody>
      </p:sp>
      <p:sp>
        <p:nvSpPr>
          <p:cNvPr id="474" name="Shape 474"/>
          <p:cNvSpPr/>
          <p:nvPr/>
        </p:nvSpPr>
        <p:spPr>
          <a:xfrm>
            <a:off x="10867058" y="6693636"/>
            <a:ext cx="225221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C++</a:t>
            </a:r>
          </a:p>
        </p:txBody>
      </p:sp>
      <p:sp>
        <p:nvSpPr>
          <p:cNvPr id="475" name="Shape 475"/>
          <p:cNvSpPr/>
          <p:nvPr/>
        </p:nvSpPr>
        <p:spPr>
          <a:xfrm>
            <a:off x="10867057" y="7279482"/>
            <a:ext cx="3091062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Objective-C</a:t>
            </a:r>
          </a:p>
        </p:txBody>
      </p:sp>
      <p:sp>
        <p:nvSpPr>
          <p:cNvPr id="476" name="Shape 476"/>
          <p:cNvSpPr/>
          <p:nvPr/>
        </p:nvSpPr>
        <p:spPr>
          <a:xfrm>
            <a:off x="5711612" y="4627229"/>
            <a:ext cx="2252217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Scala</a:t>
            </a:r>
          </a:p>
        </p:txBody>
      </p:sp>
      <p:sp>
        <p:nvSpPr>
          <p:cNvPr id="477" name="Shape 477"/>
          <p:cNvSpPr/>
          <p:nvPr/>
        </p:nvSpPr>
        <p:spPr>
          <a:xfrm>
            <a:off x="10675070" y="2791477"/>
            <a:ext cx="1620193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PHP</a:t>
            </a:r>
          </a:p>
        </p:txBody>
      </p:sp>
      <p:sp>
        <p:nvSpPr>
          <p:cNvPr id="478" name="Shape 478"/>
          <p:cNvSpPr/>
          <p:nvPr/>
        </p:nvSpPr>
        <p:spPr>
          <a:xfrm>
            <a:off x="10692656" y="2213689"/>
            <a:ext cx="2868861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Javascript</a:t>
            </a:r>
          </a:p>
        </p:txBody>
      </p:sp>
      <p:sp>
        <p:nvSpPr>
          <p:cNvPr id="479" name="Shape 479"/>
          <p:cNvSpPr/>
          <p:nvPr/>
        </p:nvSpPr>
        <p:spPr>
          <a:xfrm>
            <a:off x="6738069" y="2957285"/>
            <a:ext cx="2393206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Groovy</a:t>
            </a:r>
          </a:p>
        </p:txBody>
      </p:sp>
      <p:sp>
        <p:nvSpPr>
          <p:cNvPr id="480" name="Shape 480"/>
          <p:cNvSpPr/>
          <p:nvPr/>
        </p:nvSpPr>
        <p:spPr>
          <a:xfrm>
            <a:off x="4093285" y="9070277"/>
            <a:ext cx="117820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Strong</a:t>
            </a:r>
          </a:p>
        </p:txBody>
      </p:sp>
      <p:sp>
        <p:nvSpPr>
          <p:cNvPr id="481" name="Shape 481"/>
          <p:cNvSpPr/>
          <p:nvPr/>
        </p:nvSpPr>
        <p:spPr>
          <a:xfrm>
            <a:off x="13525896" y="9070277"/>
            <a:ext cx="995465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Weak</a:t>
            </a:r>
          </a:p>
        </p:txBody>
      </p:sp>
      <p:sp>
        <p:nvSpPr>
          <p:cNvPr id="482" name="Shape 482"/>
          <p:cNvSpPr/>
          <p:nvPr/>
        </p:nvSpPr>
        <p:spPr>
          <a:xfrm>
            <a:off x="2885518" y="8413961"/>
            <a:ext cx="1011495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Static</a:t>
            </a:r>
          </a:p>
        </p:txBody>
      </p:sp>
      <p:sp>
        <p:nvSpPr>
          <p:cNvPr id="483" name="Shape 483"/>
          <p:cNvSpPr/>
          <p:nvPr/>
        </p:nvSpPr>
        <p:spPr>
          <a:xfrm>
            <a:off x="2530040" y="1965784"/>
            <a:ext cx="1492396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Dynamic</a:t>
            </a:r>
          </a:p>
        </p:txBody>
      </p:sp>
      <p:sp>
        <p:nvSpPr>
          <p:cNvPr id="484" name="Shape 484"/>
          <p:cNvSpPr/>
          <p:nvPr/>
        </p:nvSpPr>
        <p:spPr>
          <a:xfrm>
            <a:off x="6744096" y="2209691"/>
            <a:ext cx="2756596" cy="752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Smalltalk</a:t>
            </a:r>
          </a:p>
        </p:txBody>
      </p:sp>
      <p:sp>
        <p:nvSpPr>
          <p:cNvPr id="485" name="Shape 485"/>
          <p:cNvSpPr/>
          <p:nvPr/>
        </p:nvSpPr>
        <p:spPr>
          <a:xfrm>
            <a:off x="2619007" y="5042790"/>
            <a:ext cx="1314462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Inferred</a:t>
            </a:r>
          </a:p>
        </p:txBody>
      </p:sp>
      <p:sp>
        <p:nvSpPr>
          <p:cNvPr id="486" name="Shape 486"/>
          <p:cNvSpPr/>
          <p:nvPr/>
        </p:nvSpPr>
        <p:spPr>
          <a:xfrm>
            <a:off x="5711612" y="4144670"/>
            <a:ext cx="1717527" cy="69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IE" dirty="0" err="1"/>
              <a:t>Kotlin</a:t>
            </a:r>
            <a:endParaRPr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2612231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/>
              <a:t>Back to our</a:t>
            </a:r>
            <a:br>
              <a:rPr lang="en-IE" dirty="0"/>
            </a:br>
            <a:r>
              <a:rPr dirty="0"/>
              <a:t>Java Example 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2624931" y="2717800"/>
            <a:ext cx="3452912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algorithm to filter a list of strings</a:t>
            </a:r>
          </a:p>
          <a:p>
            <a:r>
              <a:rPr lang="en-IE" dirty="0"/>
              <a:t>Only printing those with 3 or less characters (in this test case).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xfrm>
            <a:off x="14446580" y="9194800"/>
            <a:ext cx="301365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6221263" y="-120154"/>
            <a:ext cx="8929588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931A68"/>
                </a:solidFill>
              </a:rPr>
              <a:t>                                                     </a:t>
            </a:r>
            <a:r>
              <a:rPr sz="1800" dirty="0">
                <a:solidFill>
                  <a:srgbClr val="931A68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42" name="Shape 542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5069731" y="124273"/>
            <a:ext cx="9937104" cy="95205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import</a:t>
            </a:r>
            <a:r>
              <a:rPr sz="1800" dirty="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names: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"fred"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"jed"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"ned"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short_names: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 = filterLongerThan(names, length:</a:t>
            </a:r>
            <a:r>
              <a:rPr sz="1800" dirty="0">
                <a:solidFill>
                  <a:srgbClr val="272AD8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filterLongerThan (strings :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[], length : </a:t>
            </a:r>
            <a:r>
              <a:rPr sz="1800" dirty="0">
                <a:solidFill>
                  <a:srgbClr val="703DAA"/>
                </a:solidFill>
              </a:rPr>
              <a:t>Int</a:t>
            </a:r>
            <a:r>
              <a:rPr sz="1800" dirty="0"/>
              <a:t>) -&gt;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result: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s: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B2CA2"/>
                </a:solidFill>
              </a:rPr>
              <a:t>if</a:t>
            </a:r>
            <a:r>
              <a:rPr sz="1800" dirty="0"/>
              <a:t> countElements(s) &lt; length + </a:t>
            </a:r>
            <a:r>
              <a:rPr sz="1800" dirty="0"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  result.append(s)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return</a:t>
            </a:r>
            <a:r>
              <a:rPr sz="1800" dirty="0"/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erase:</a:t>
            </a:r>
            <a:r>
              <a:rPr sz="1800" dirty="0">
                <a:solidFill>
                  <a:srgbClr val="703DAA"/>
                </a:solidFill>
              </a:rPr>
              <a:t>Erase</a:t>
            </a:r>
            <a:r>
              <a:rPr sz="1800" dirty="0"/>
              <a:t>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erase.main()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sz="quarter" idx="1"/>
          </p:nvPr>
        </p:nvSpPr>
        <p:spPr>
          <a:xfrm>
            <a:off x="2739231" y="2324100"/>
            <a:ext cx="3073456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 Inference</a:t>
            </a:r>
          </a:p>
        </p:txBody>
      </p:sp>
      <p:sp>
        <p:nvSpPr>
          <p:cNvPr id="547" name="Shape 547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5357764" y="116529"/>
            <a:ext cx="9814767" cy="95205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import</a:t>
            </a:r>
            <a:r>
              <a:rPr sz="1800" dirty="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names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"fred"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"jed"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"ned"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short_names = filterLongerThan(names, length:</a:t>
            </a:r>
            <a:r>
              <a:rPr sz="1800" dirty="0">
                <a:solidFill>
                  <a:srgbClr val="272AD8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filterLongerThan (strings :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[], length : </a:t>
            </a:r>
            <a:r>
              <a:rPr sz="1800" dirty="0">
                <a:solidFill>
                  <a:srgbClr val="703DAA"/>
                </a:solidFill>
              </a:rPr>
              <a:t>Int</a:t>
            </a:r>
            <a:r>
              <a:rPr sz="1800" dirty="0"/>
              <a:t>) -&gt;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result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s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B2CA2"/>
                </a:solidFill>
              </a:rPr>
              <a:t>if</a:t>
            </a:r>
            <a:r>
              <a:rPr sz="1800" dirty="0"/>
              <a:t> countElements(s) &lt; length + </a:t>
            </a:r>
            <a:r>
              <a:rPr sz="1800" dirty="0"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  result.append(s)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return</a:t>
            </a:r>
            <a:r>
              <a:rPr sz="1800" dirty="0"/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erase.main()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sz="quarter" idx="1"/>
          </p:nvPr>
        </p:nvSpPr>
        <p:spPr>
          <a:xfrm>
            <a:off x="2739231" y="2324100"/>
            <a:ext cx="2341466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Literals</a:t>
            </a:r>
          </a:p>
        </p:txBody>
      </p:sp>
      <p:sp>
        <p:nvSpPr>
          <p:cNvPr id="552" name="Shape 552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4618875" y="655153"/>
            <a:ext cx="10459969" cy="86895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import</a:t>
            </a:r>
            <a:r>
              <a:rPr sz="1800" dirty="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names = [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 err="1">
                <a:solidFill>
                  <a:srgbClr val="D12F1B"/>
                </a:solidFill>
              </a:rPr>
              <a:t>fred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 err="1">
                <a:solidFill>
                  <a:srgbClr val="D12F1B"/>
                </a:solidFill>
              </a:rPr>
              <a:t>jed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 err="1">
                <a:solidFill>
                  <a:srgbClr val="D12F1B"/>
                </a:solidFill>
              </a:rPr>
              <a:t>ned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filterLongerThan</a:t>
            </a:r>
            <a:r>
              <a:rPr sz="1800" dirty="0"/>
              <a:t>(names, length:</a:t>
            </a:r>
            <a:r>
              <a:rPr sz="1800" dirty="0">
                <a:solidFill>
                  <a:srgbClr val="272AD8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</a:t>
            </a:r>
            <a:r>
              <a:rPr sz="1800" dirty="0" err="1"/>
              <a:t>short_names</a:t>
            </a: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 err="1"/>
              <a:t>println</a:t>
            </a:r>
            <a:r>
              <a:rPr sz="1800" dirty="0"/>
              <a:t>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BB2CA2"/>
                </a:solidFill>
              </a:rPr>
              <a:t>func</a:t>
            </a:r>
            <a:r>
              <a:rPr sz="1800" dirty="0"/>
              <a:t> </a:t>
            </a:r>
            <a:r>
              <a:rPr sz="1800" dirty="0" err="1"/>
              <a:t>filterLongerThan</a:t>
            </a:r>
            <a:r>
              <a:rPr sz="1800" dirty="0"/>
              <a:t> (strings :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[], length : </a:t>
            </a:r>
            <a:r>
              <a:rPr sz="1800" dirty="0" err="1">
                <a:solidFill>
                  <a:srgbClr val="703DAA"/>
                </a:solidFill>
              </a:rPr>
              <a:t>Int</a:t>
            </a:r>
            <a:r>
              <a:rPr sz="1800" dirty="0"/>
              <a:t>) -&gt;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result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s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B2CA2"/>
                </a:solidFill>
              </a:rPr>
              <a:t>if</a:t>
            </a:r>
            <a:r>
              <a:rPr sz="1800" dirty="0"/>
              <a:t> </a:t>
            </a:r>
            <a:r>
              <a:rPr sz="1800" dirty="0" err="1"/>
              <a:t>countElements</a:t>
            </a:r>
            <a:r>
              <a:rPr sz="1800" dirty="0"/>
              <a:t>(s) &lt; length + </a:t>
            </a:r>
            <a:r>
              <a:rPr sz="1800" dirty="0"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  </a:t>
            </a:r>
            <a:r>
              <a:rPr sz="1800" dirty="0" err="1"/>
              <a:t>result.append</a:t>
            </a:r>
            <a:r>
              <a:rPr sz="1800" dirty="0"/>
              <a:t>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return</a:t>
            </a:r>
            <a:r>
              <a:rPr sz="1800" dirty="0"/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 err="1"/>
              <a:t>erase.main</a:t>
            </a:r>
            <a:r>
              <a:rPr sz="1800" dirty="0"/>
              <a:t>()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56" name="Shape 556"/>
          <p:cNvSpPr>
            <a:spLocks noGrp="1"/>
          </p:cNvSpPr>
          <p:nvPr>
            <p:ph type="body" sz="quarter" idx="1"/>
          </p:nvPr>
        </p:nvSpPr>
        <p:spPr>
          <a:xfrm>
            <a:off x="2739231" y="2324100"/>
            <a:ext cx="2917262" cy="6565900"/>
          </a:xfrm>
          <a:prstGeom prst="rect">
            <a:avLst/>
          </a:prstGeom>
        </p:spPr>
        <p:txBody>
          <a:bodyPr/>
          <a:lstStyle/>
          <a:p>
            <a:r>
              <a:t>Closures</a:t>
            </a:r>
          </a:p>
        </p:txBody>
      </p:sp>
      <p:sp>
        <p:nvSpPr>
          <p:cNvPr id="557" name="Shape 557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6200195" y="2345060"/>
            <a:ext cx="8400837" cy="47807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import</a:t>
            </a:r>
            <a:r>
              <a:rPr sz="180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names = [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"fred"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"jed"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"ned"</a:t>
            </a:r>
            <a:r>
              <a:rPr sz="1800"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short_names = names.filter { countElements($0) &lt; </a:t>
            </a:r>
            <a:r>
              <a:rPr sz="1800" dirty="0">
                <a:solidFill>
                  <a:srgbClr val="272AD8"/>
                </a:solidFill>
              </a:rPr>
              <a:t>4</a:t>
            </a:r>
            <a:r>
              <a:rPr sz="1800" dirty="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erase.main()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2612231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Example 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xfrm>
            <a:off x="2624931" y="2717800"/>
            <a:ext cx="36957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algorithm to filter a list of strings</a:t>
            </a:r>
          </a:p>
          <a:p>
            <a:r>
              <a:rPr dirty="0"/>
              <a:t>Only printing those </a:t>
            </a:r>
            <a:r>
              <a:rPr lang="en-IE" dirty="0"/>
              <a:t>with 3 or less characters (</a:t>
            </a:r>
            <a:r>
              <a:rPr dirty="0"/>
              <a:t>in this test case).</a:t>
            </a:r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xfrm>
            <a:off x="14545967" y="91948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6611491" y="-19744"/>
            <a:ext cx="8530208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931A68"/>
                </a:solidFill>
              </a:rPr>
              <a:t>                                                  </a:t>
            </a:r>
            <a:r>
              <a:rPr sz="1800" dirty="0">
                <a:solidFill>
                  <a:srgbClr val="931A68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sz="half" idx="1"/>
          </p:nvPr>
        </p:nvSpPr>
        <p:spPr>
          <a:xfrm>
            <a:off x="2739232" y="2324100"/>
            <a:ext cx="4063779" cy="6565900"/>
          </a:xfrm>
          <a:prstGeom prst="rect">
            <a:avLst/>
          </a:prstGeom>
        </p:spPr>
        <p:txBody>
          <a:bodyPr/>
          <a:lstStyle/>
          <a:p>
            <a:r>
              <a:rPr lang="en-IE" dirty="0"/>
              <a:t>Script</a:t>
            </a:r>
            <a:endParaRPr dirty="0"/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6651869" y="3835444"/>
            <a:ext cx="7958538" cy="17645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import</a:t>
            </a:r>
            <a:r>
              <a:rPr sz="180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var</a:t>
            </a:r>
            <a:r>
              <a:rPr sz="1800"/>
              <a:t> names = [</a:t>
            </a:r>
            <a:r>
              <a:rPr sz="1800">
                <a:solidFill>
                  <a:srgbClr val="D12F1B"/>
                </a:solidFill>
              </a:rPr>
              <a:t>"ted"</a:t>
            </a:r>
            <a:r>
              <a:rPr sz="1800"/>
              <a:t>, </a:t>
            </a:r>
            <a:r>
              <a:rPr sz="1800">
                <a:solidFill>
                  <a:srgbClr val="D12F1B"/>
                </a:solidFill>
              </a:rPr>
              <a:t>"fred"</a:t>
            </a:r>
            <a:r>
              <a:rPr sz="1800"/>
              <a:t>, </a:t>
            </a:r>
            <a:r>
              <a:rPr sz="1800">
                <a:solidFill>
                  <a:srgbClr val="D12F1B"/>
                </a:solidFill>
              </a:rPr>
              <a:t>"jed"</a:t>
            </a:r>
            <a:r>
              <a:rPr sz="1800"/>
              <a:t>, </a:t>
            </a:r>
            <a:r>
              <a:rPr sz="1800">
                <a:solidFill>
                  <a:srgbClr val="D12F1B"/>
                </a:solidFill>
              </a:rPr>
              <a:t>"ned"</a:t>
            </a:r>
            <a:r>
              <a:rPr sz="180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/>
              <a:t>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var</a:t>
            </a:r>
            <a:r>
              <a:rPr sz="1800"/>
              <a:t> short_names = names.filter { countElements($0) &lt; </a:t>
            </a:r>
            <a:r>
              <a:rPr sz="1800">
                <a:solidFill>
                  <a:srgbClr val="272AD8"/>
                </a:solidFill>
              </a:rPr>
              <a:t>4</a:t>
            </a:r>
            <a:r>
              <a:rPr sz="180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/>
              <a:t>println(short_names)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2343306" y="1276400"/>
            <a:ext cx="5687806" cy="80648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java.util.ArrayList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class</a:t>
            </a:r>
            <a:r>
              <a:rPr sz="1400" dirty="0"/>
              <a:t> Erase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static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main(String[] </a:t>
            </a:r>
            <a:r>
              <a:rPr sz="1400" dirty="0" err="1"/>
              <a:t>args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names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"Ted"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"Fred"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"Jed"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"Ned"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(names);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Erase e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Erase();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short_names = </a:t>
            </a:r>
            <a:endParaRPr lang="en-IE"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             </a:t>
            </a:r>
            <a:r>
              <a:rPr sz="1400" dirty="0"/>
              <a:t>e.filterLongerThan(names, 3);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</a:t>
            </a:r>
            <a:r>
              <a:rPr sz="1400" dirty="0" err="1"/>
              <a:t>short_names.size</a:t>
            </a:r>
            <a:r>
              <a:rPr sz="1400" dirty="0"/>
              <a:t>());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</a:t>
            </a:r>
            <a:r>
              <a:rPr sz="1400" dirty="0" err="1"/>
              <a:t>short_names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List&lt;String&gt; filterLongerThan(</a:t>
            </a:r>
            <a:endParaRPr lang="en-IE"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                  </a:t>
            </a:r>
            <a:r>
              <a:rPr sz="1400" dirty="0"/>
              <a:t>List&lt;String&gt; strings, </a:t>
            </a:r>
            <a:r>
              <a:rPr sz="1400" dirty="0">
                <a:solidFill>
                  <a:srgbClr val="931A68"/>
                </a:solidFill>
              </a:rPr>
              <a:t>int</a:t>
            </a:r>
            <a:r>
              <a:rPr sz="1400" dirty="0"/>
              <a:t> length)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result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strings)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931A68"/>
                </a:solidFill>
              </a:rPr>
              <a:t>if</a:t>
            </a:r>
            <a:r>
              <a:rPr sz="1400" dirty="0"/>
              <a:t> (</a:t>
            </a:r>
            <a:r>
              <a:rPr sz="1400" dirty="0" err="1"/>
              <a:t>s.length</a:t>
            </a:r>
            <a:r>
              <a:rPr sz="1400" dirty="0"/>
              <a:t>() &lt; length + 1)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 err="1"/>
              <a:t>result.add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return</a:t>
            </a:r>
            <a:r>
              <a:rPr sz="1400" dirty="0"/>
              <a:t> result;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1819" y="8189168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11199" y="5020816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/>
              <a:t>Swift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0691" y="2716560"/>
            <a:ext cx="12241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/>
              <a:t>Groovy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23" y="5844119"/>
            <a:ext cx="5384800" cy="3378200"/>
          </a:xfrm>
          <a:prstGeom prst="rect">
            <a:avLst/>
          </a:prstGeom>
        </p:spPr>
      </p:pic>
      <p:sp>
        <p:nvSpPr>
          <p:cNvPr id="568" name="Shape 568"/>
          <p:cNvSpPr/>
          <p:nvPr/>
        </p:nvSpPr>
        <p:spPr>
          <a:xfrm>
            <a:off x="7806035" y="3559299"/>
            <a:ext cx="7318598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BB2CA2"/>
                </a:solidFill>
              </a:rPr>
              <a:t>var</a:t>
            </a:r>
            <a:r>
              <a:rPr sz="1600" dirty="0"/>
              <a:t> names = [</a:t>
            </a:r>
            <a:r>
              <a:rPr sz="1600" dirty="0">
                <a:solidFill>
                  <a:srgbClr val="D12F1B"/>
                </a:solidFill>
              </a:rPr>
              <a:t>"ted"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</a:t>
            </a:r>
            <a:r>
              <a:rPr sz="1600" dirty="0" err="1">
                <a:solidFill>
                  <a:srgbClr val="D12F1B"/>
                </a:solidFill>
              </a:rPr>
              <a:t>fred</a:t>
            </a:r>
            <a:r>
              <a:rPr sz="1600" dirty="0">
                <a:solidFill>
                  <a:srgbClr val="D12F1B"/>
                </a:solidFill>
              </a:rPr>
              <a:t>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</a:t>
            </a:r>
            <a:r>
              <a:rPr sz="1600" dirty="0" err="1">
                <a:solidFill>
                  <a:srgbClr val="D12F1B"/>
                </a:solidFill>
              </a:rPr>
              <a:t>jed</a:t>
            </a:r>
            <a:r>
              <a:rPr sz="1600" dirty="0">
                <a:solidFill>
                  <a:srgbClr val="D12F1B"/>
                </a:solidFill>
              </a:rPr>
              <a:t>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</a:t>
            </a:r>
            <a:r>
              <a:rPr sz="1600" dirty="0" err="1">
                <a:solidFill>
                  <a:srgbClr val="D12F1B"/>
                </a:solidFill>
              </a:rPr>
              <a:t>ned</a:t>
            </a:r>
            <a:r>
              <a:rPr sz="1600" dirty="0">
                <a:solidFill>
                  <a:srgbClr val="D12F1B"/>
                </a:solidFill>
              </a:rPr>
              <a:t>"</a:t>
            </a:r>
            <a:r>
              <a:rPr sz="1600"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println</a:t>
            </a:r>
            <a:r>
              <a:rPr sz="1600" dirty="0"/>
              <a:t>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BB2CA2"/>
                </a:solidFill>
              </a:rPr>
              <a:t>var</a:t>
            </a:r>
            <a:r>
              <a:rPr sz="1600" dirty="0"/>
              <a:t> </a:t>
            </a:r>
            <a:r>
              <a:rPr sz="1600" dirty="0" err="1"/>
              <a:t>short_names</a:t>
            </a:r>
            <a:r>
              <a:rPr sz="1600" dirty="0"/>
              <a:t> = </a:t>
            </a:r>
            <a:r>
              <a:rPr sz="1600" dirty="0" err="1"/>
              <a:t>names.filter</a:t>
            </a:r>
            <a:r>
              <a:rPr sz="1600" dirty="0"/>
              <a:t> { </a:t>
            </a:r>
            <a:r>
              <a:rPr sz="1600" dirty="0" err="1"/>
              <a:t>countElements</a:t>
            </a:r>
            <a:r>
              <a:rPr sz="1600" dirty="0"/>
              <a:t>($0) &lt; </a:t>
            </a:r>
            <a:r>
              <a:rPr sz="1600" dirty="0">
                <a:solidFill>
                  <a:srgbClr val="272AD8"/>
                </a:solidFill>
              </a:rPr>
              <a:t>4</a:t>
            </a:r>
            <a:r>
              <a:rPr sz="1600" dirty="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println</a:t>
            </a:r>
            <a:r>
              <a:rPr sz="1600" dirty="0"/>
              <a:t>(</a:t>
            </a:r>
            <a:r>
              <a:rPr sz="1600" dirty="0" err="1"/>
              <a:t>short_names</a:t>
            </a:r>
            <a:r>
              <a:rPr sz="1600" dirty="0"/>
              <a:t>)</a:t>
            </a:r>
          </a:p>
        </p:txBody>
      </p:sp>
      <p:sp>
        <p:nvSpPr>
          <p:cNvPr id="570" name="Shape 570"/>
          <p:cNvSpPr/>
          <p:nvPr/>
        </p:nvSpPr>
        <p:spPr>
          <a:xfrm>
            <a:off x="7737301" y="1637799"/>
            <a:ext cx="7366496" cy="10259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500" dirty="0"/>
              <a:t>names = [</a:t>
            </a:r>
            <a:r>
              <a:rPr sz="1500" dirty="0">
                <a:solidFill>
                  <a:srgbClr val="FF39D6"/>
                </a:solidFill>
              </a:rPr>
              <a:t>"Ted"</a:t>
            </a:r>
            <a:r>
              <a:rPr sz="1500" dirty="0"/>
              <a:t>, </a:t>
            </a:r>
            <a:r>
              <a:rPr sz="1500" dirty="0">
                <a:solidFill>
                  <a:srgbClr val="FF39D6"/>
                </a:solidFill>
              </a:rPr>
              <a:t>"Fred"</a:t>
            </a:r>
            <a:r>
              <a:rPr sz="1500" dirty="0"/>
              <a:t>, </a:t>
            </a:r>
            <a:r>
              <a:rPr sz="1500" dirty="0">
                <a:solidFill>
                  <a:srgbClr val="FF39D6"/>
                </a:solidFill>
              </a:rPr>
              <a:t>"Jed"</a:t>
            </a:r>
            <a:r>
              <a:rPr sz="1500" dirty="0"/>
              <a:t>, </a:t>
            </a:r>
            <a:r>
              <a:rPr sz="1500" dirty="0">
                <a:solidFill>
                  <a:srgbClr val="FF39D6"/>
                </a:solidFill>
              </a:rPr>
              <a:t>"Ned"</a:t>
            </a:r>
            <a:r>
              <a:rPr sz="15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500" dirty="0" err="1">
                <a:solidFill>
                  <a:srgbClr val="76D6FF"/>
                </a:solidFill>
              </a:rPr>
              <a:t>println</a:t>
            </a:r>
            <a:r>
              <a:rPr sz="1500"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500" dirty="0" err="1"/>
              <a:t>short_names</a:t>
            </a:r>
            <a:r>
              <a:rPr sz="1500" dirty="0"/>
              <a:t> = </a:t>
            </a:r>
            <a:r>
              <a:rPr sz="1500" dirty="0" err="1"/>
              <a:t>names.</a:t>
            </a:r>
            <a:r>
              <a:rPr sz="1500" dirty="0" err="1">
                <a:solidFill>
                  <a:srgbClr val="76D6FF"/>
                </a:solidFill>
              </a:rPr>
              <a:t>findAll</a:t>
            </a:r>
            <a:r>
              <a:rPr sz="1500" dirty="0"/>
              <a:t>{</a:t>
            </a:r>
            <a:r>
              <a:rPr sz="1500" dirty="0" err="1"/>
              <a:t>it.</a:t>
            </a:r>
            <a:r>
              <a:rPr sz="1500" dirty="0" err="1">
                <a:solidFill>
                  <a:srgbClr val="76D6FF"/>
                </a:solidFill>
              </a:rPr>
              <a:t>size</a:t>
            </a:r>
            <a:r>
              <a:rPr sz="1500" dirty="0"/>
              <a:t>() &lt;= </a:t>
            </a:r>
            <a:r>
              <a:rPr sz="1500" dirty="0">
                <a:solidFill>
                  <a:srgbClr val="FF2600"/>
                </a:solidFill>
              </a:rPr>
              <a:t>3</a:t>
            </a:r>
            <a:r>
              <a:rPr sz="15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500" dirty="0" err="1"/>
              <a:t>short_names.</a:t>
            </a:r>
            <a:r>
              <a:rPr sz="1500" dirty="0" err="1">
                <a:solidFill>
                  <a:srgbClr val="76D6FF"/>
                </a:solidFill>
              </a:rPr>
              <a:t>each</a:t>
            </a:r>
            <a:r>
              <a:rPr sz="1500" dirty="0"/>
              <a:t> {</a:t>
            </a:r>
            <a:r>
              <a:rPr sz="1500" dirty="0" err="1">
                <a:solidFill>
                  <a:srgbClr val="76D6FF"/>
                </a:solidFill>
              </a:rPr>
              <a:t>println</a:t>
            </a:r>
            <a:r>
              <a:rPr sz="1500" dirty="0"/>
              <a:t> it}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566675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 err="1"/>
              <a:t>Kotlin</a:t>
            </a:r>
            <a:r>
              <a:rPr lang="en-IE" sz="2400" dirty="0"/>
              <a:t>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1047" y="730340"/>
            <a:ext cx="12286898" cy="8402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</a:p>
          <a:p>
            <a:br>
              <a:rPr lang="en-US" sz="1800" dirty="0">
                <a:latin typeface="Monaco" charset="0"/>
              </a:rPr>
            </a:b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>
                <a:latin typeface="Monaco" charset="0"/>
              </a:rPr>
              <a:t> = Erase();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 err="1">
                <a:latin typeface="Monaco" charset="0"/>
              </a:rPr>
              <a:t>.filterLongerThan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, 3);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  <a:p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class</a:t>
            </a:r>
            <a:r>
              <a:rPr lang="en-US" sz="1800" dirty="0">
                <a:latin typeface="Monaco" charset="0"/>
              </a:rPr>
              <a:t> Erase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filterLongerThan</a:t>
            </a:r>
            <a:r>
              <a:rPr lang="en-US" sz="1800" dirty="0">
                <a:latin typeface="Monaco" charset="0"/>
              </a:rPr>
              <a:t>(strings: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&lt;String&gt;, length: </a:t>
            </a:r>
            <a:r>
              <a:rPr lang="en-US" sz="1800" dirty="0" err="1">
                <a:latin typeface="Monaco" charset="0"/>
              </a:rPr>
              <a:t>Int</a:t>
            </a:r>
            <a:r>
              <a:rPr lang="en-US" sz="1800" dirty="0">
                <a:latin typeface="Monaco" charset="0"/>
              </a:rPr>
              <a:t>):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strings) {</a:t>
            </a:r>
          </a:p>
          <a:p>
            <a:r>
              <a:rPr lang="en-US" sz="1800" dirty="0">
                <a:latin typeface="Monaco" charset="0"/>
              </a:rPr>
              <a:t>  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length + 1) {</a:t>
            </a:r>
          </a:p>
          <a:p>
            <a:r>
              <a:rPr lang="en-US" sz="1800" dirty="0">
                <a:latin typeface="Monaco" charset="0"/>
              </a:rPr>
              <a:t>      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    }</a:t>
            </a:r>
          </a:p>
          <a:p>
            <a:r>
              <a:rPr lang="en-US" sz="1800" dirty="0">
                <a:latin typeface="Monaco" charset="0"/>
              </a:rPr>
              <a:t>    }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endParaRPr lang="en-US" sz="1800" dirty="0">
              <a:solidFill>
                <a:srgbClr val="931A68"/>
              </a:solidFill>
              <a:latin typeface="Monaco" charset="0"/>
            </a:endParaRP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30874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566675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 err="1"/>
              <a:t>Kotlin</a:t>
            </a:r>
            <a:r>
              <a:rPr lang="en-IE" sz="2400" dirty="0"/>
              <a:t> 2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7443" y="730340"/>
            <a:ext cx="12097344" cy="784830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</a:p>
          <a:p>
            <a:br>
              <a:rPr lang="en-US" sz="1800" dirty="0">
                <a:latin typeface="Monaco" charset="0"/>
              </a:rPr>
            </a:b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>
                <a:latin typeface="Monaco" charset="0"/>
              </a:rPr>
              <a:t> = Erase();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 err="1">
                <a:latin typeface="Monaco" charset="0"/>
              </a:rPr>
              <a:t>.filterLongerThan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, 3);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  <a:p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filterLongerThan</a:t>
            </a:r>
            <a:r>
              <a:rPr lang="en-US" sz="1800" dirty="0">
                <a:latin typeface="Monaco" charset="0"/>
              </a:rPr>
              <a:t>(strings: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&lt;String&gt;, length: </a:t>
            </a:r>
            <a:r>
              <a:rPr lang="en-US" sz="1800" dirty="0" err="1">
                <a:latin typeface="Monaco" charset="0"/>
              </a:rPr>
              <a:t>Int</a:t>
            </a:r>
            <a:r>
              <a:rPr lang="en-US" sz="1800" dirty="0">
                <a:latin typeface="Monaco" charset="0"/>
              </a:rPr>
              <a:t>):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strings)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length + 1) {</a:t>
            </a:r>
          </a:p>
          <a:p>
            <a:r>
              <a:rPr lang="en-US" sz="1800" dirty="0">
                <a:latin typeface="Monaco" charset="0"/>
              </a:rPr>
              <a:t>    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  }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endParaRPr lang="en-US" sz="1800" dirty="0">
              <a:solidFill>
                <a:srgbClr val="931A68"/>
              </a:solidFill>
              <a:latin typeface="Monaco" charset="0"/>
            </a:endParaRP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029532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566675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 err="1"/>
              <a:t>Kotlin</a:t>
            </a:r>
            <a:r>
              <a:rPr lang="en-IE" sz="2400" dirty="0"/>
              <a:t> 3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7459" y="2212505"/>
            <a:ext cx="12054478" cy="50783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  <a:br>
              <a:rPr lang="en-US" sz="1800" dirty="0">
                <a:latin typeface="Monaco" charset="0"/>
              </a:rPr>
            </a:b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mutableListOf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>
                <a:latin typeface="Monaco" charset="0"/>
              </a:rPr>
              <a:t> = Erase();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 err="1">
                <a:latin typeface="Monaco" charset="0"/>
              </a:rPr>
              <a:t>.filterLongerThan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, 3)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  <a:br>
              <a:rPr lang="en-US" sz="1800" dirty="0">
                <a:latin typeface="Monaco" charset="0"/>
              </a:rPr>
            </a:b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filterLongerThan1(strings: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&lt;String&gt;, length: </a:t>
            </a:r>
            <a:r>
              <a:rPr lang="en-US" sz="1800" dirty="0" err="1">
                <a:latin typeface="Monaco" charset="0"/>
              </a:rPr>
              <a:t>Int</a:t>
            </a:r>
            <a:r>
              <a:rPr lang="en-US" sz="1800" dirty="0">
                <a:latin typeface="Monaco" charset="0"/>
              </a:rPr>
              <a:t>): List&lt;String&gt;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>
                <a:latin typeface="Monaco" charset="0"/>
              </a:rPr>
              <a:t>: List&lt;String&gt; = </a:t>
            </a:r>
            <a:r>
              <a:rPr lang="en-US" sz="1800" dirty="0" err="1">
                <a:latin typeface="Monaco" charset="0"/>
              </a:rPr>
              <a:t>strings.filter</a:t>
            </a:r>
            <a:r>
              <a:rPr lang="en-US" sz="1800" dirty="0">
                <a:latin typeface="Monaco" charset="0"/>
              </a:rPr>
              <a:t> { </a:t>
            </a:r>
            <a:r>
              <a:rPr lang="en-US" sz="1800" dirty="0" err="1">
                <a:latin typeface="Monaco" charset="0"/>
              </a:rPr>
              <a:t>it.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length + 1 }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endParaRPr lang="en-US" sz="1800" dirty="0">
              <a:solidFill>
                <a:srgbClr val="931A68"/>
              </a:solidFill>
              <a:latin typeface="Monaco" charset="0"/>
            </a:endParaRP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37865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566675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 err="1"/>
              <a:t>Kotlin</a:t>
            </a:r>
            <a:r>
              <a:rPr lang="en-IE" sz="2400" dirty="0"/>
              <a:t> 4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3517" y="3364632"/>
            <a:ext cx="11455246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</a:p>
          <a:p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mutableListOf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: List&lt;String&gt;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.filter</a:t>
            </a:r>
            <a:r>
              <a:rPr lang="en-US" sz="1800" dirty="0">
                <a:latin typeface="Monaco" charset="0"/>
              </a:rPr>
              <a:t> { </a:t>
            </a:r>
            <a:r>
              <a:rPr lang="en-US" sz="1800" dirty="0" err="1">
                <a:latin typeface="Monaco" charset="0"/>
              </a:rPr>
              <a:t>it.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4 }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81535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566675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 err="1"/>
              <a:t>Kotlin</a:t>
            </a:r>
            <a:r>
              <a:rPr lang="en-IE" sz="2400" dirty="0"/>
              <a:t> 5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7683" y="3796681"/>
            <a:ext cx="8435776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latin typeface="Monaco" charset="0"/>
              </a:rPr>
              <a:t>mutableListOf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.filter</a:t>
            </a:r>
            <a:r>
              <a:rPr lang="en-US" sz="1800" dirty="0">
                <a:latin typeface="Monaco" charset="0"/>
              </a:rPr>
              <a:t> { </a:t>
            </a:r>
            <a:r>
              <a:rPr lang="en-US" sz="1800" dirty="0" err="1">
                <a:latin typeface="Monaco" charset="0"/>
              </a:rPr>
              <a:t>it.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4 }</a:t>
            </a:r>
          </a:p>
          <a:p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</a:t>
            </a:r>
            <a:endParaRPr lang="en-US" sz="1800" dirty="0">
              <a:solidFill>
                <a:srgbClr val="0326CC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4670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xfrm>
            <a:off x="16472766" y="9194800"/>
            <a:ext cx="301366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2377387" y="294570"/>
            <a:ext cx="5687806" cy="80648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java.util.ArrayList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class</a:t>
            </a:r>
            <a:r>
              <a:rPr sz="1400" dirty="0"/>
              <a:t> Erase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static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main(String[] </a:t>
            </a:r>
            <a:r>
              <a:rPr sz="1400" dirty="0" err="1"/>
              <a:t>args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names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"Ted"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"Fred"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"Jed"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"Ned"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(names);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Erase e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Erase();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short_names = </a:t>
            </a:r>
            <a:endParaRPr lang="en-IE"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             </a:t>
            </a:r>
            <a:r>
              <a:rPr sz="1400" dirty="0"/>
              <a:t>e.filterLongerThan(names, 3);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</a:t>
            </a:r>
            <a:r>
              <a:rPr sz="1400" dirty="0" err="1"/>
              <a:t>short_names.size</a:t>
            </a:r>
            <a:r>
              <a:rPr sz="1400" dirty="0"/>
              <a:t>());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</a:t>
            </a:r>
            <a:r>
              <a:rPr sz="1400" dirty="0" err="1"/>
              <a:t>short_names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List&lt;String&gt; filterLongerThan(</a:t>
            </a:r>
            <a:endParaRPr lang="en-IE"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                  </a:t>
            </a:r>
            <a:r>
              <a:rPr sz="1400" dirty="0"/>
              <a:t>List&lt;String&gt; strings, </a:t>
            </a:r>
            <a:r>
              <a:rPr sz="1400" dirty="0">
                <a:solidFill>
                  <a:srgbClr val="931A68"/>
                </a:solidFill>
              </a:rPr>
              <a:t>int</a:t>
            </a:r>
            <a:r>
              <a:rPr sz="1400" dirty="0"/>
              <a:t> length)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result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strings)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931A68"/>
                </a:solidFill>
              </a:rPr>
              <a:t>if</a:t>
            </a:r>
            <a:r>
              <a:rPr sz="1400" dirty="0"/>
              <a:t> (</a:t>
            </a:r>
            <a:r>
              <a:rPr sz="1400" dirty="0" err="1"/>
              <a:t>s.length</a:t>
            </a:r>
            <a:r>
              <a:rPr sz="1400" dirty="0"/>
              <a:t>() &lt; length + 1)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 err="1"/>
              <a:t>result.add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return</a:t>
            </a:r>
            <a:r>
              <a:rPr sz="1400" dirty="0"/>
              <a:t> result;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7387" y="8365890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00221" y="2940913"/>
            <a:ext cx="8477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/>
              <a:t>Swift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34998" y="1347032"/>
            <a:ext cx="12241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/>
              <a:t>Groovy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21" y="6087822"/>
            <a:ext cx="5384800" cy="3378200"/>
          </a:xfrm>
          <a:prstGeom prst="rect">
            <a:avLst/>
          </a:prstGeom>
        </p:spPr>
      </p:pic>
      <p:sp>
        <p:nvSpPr>
          <p:cNvPr id="568" name="Shape 568"/>
          <p:cNvSpPr/>
          <p:nvPr/>
        </p:nvSpPr>
        <p:spPr>
          <a:xfrm>
            <a:off x="7712348" y="1840185"/>
            <a:ext cx="7388337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E" sz="1600" dirty="0">
                <a:solidFill>
                  <a:srgbClr val="BB2CA2"/>
                </a:solidFill>
              </a:rPr>
              <a:t>let</a:t>
            </a:r>
            <a:r>
              <a:rPr sz="1600" dirty="0"/>
              <a:t> names = [</a:t>
            </a:r>
            <a:r>
              <a:rPr sz="1600" dirty="0">
                <a:solidFill>
                  <a:srgbClr val="D12F1B"/>
                </a:solidFill>
              </a:rPr>
              <a:t>"ted"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"fred"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"jed"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"ned"</a:t>
            </a:r>
            <a:r>
              <a:rPr sz="1600"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println</a:t>
            </a:r>
            <a:r>
              <a:rPr sz="1600" dirty="0"/>
              <a:t>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E" sz="1600" dirty="0">
                <a:solidFill>
                  <a:srgbClr val="BB2CA2"/>
                </a:solidFill>
              </a:rPr>
              <a:t>let</a:t>
            </a:r>
            <a:r>
              <a:rPr sz="1600" dirty="0"/>
              <a:t> short_names = names.filter { countElements($0) &lt; </a:t>
            </a:r>
            <a:r>
              <a:rPr sz="1600" dirty="0">
                <a:solidFill>
                  <a:srgbClr val="272AD8"/>
                </a:solidFill>
              </a:rPr>
              <a:t>4</a:t>
            </a:r>
            <a:r>
              <a:rPr sz="1600" dirty="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println</a:t>
            </a:r>
            <a:r>
              <a:rPr sz="1600" dirty="0"/>
              <a:t>(</a:t>
            </a:r>
            <a:r>
              <a:rPr sz="1600" dirty="0" err="1"/>
              <a:t>short_names</a:t>
            </a:r>
            <a:r>
              <a:rPr sz="1600" dirty="0"/>
              <a:t>)</a:t>
            </a:r>
          </a:p>
        </p:txBody>
      </p:sp>
      <p:sp>
        <p:nvSpPr>
          <p:cNvPr id="570" name="Shape 570"/>
          <p:cNvSpPr/>
          <p:nvPr/>
        </p:nvSpPr>
        <p:spPr>
          <a:xfrm>
            <a:off x="7712347" y="292834"/>
            <a:ext cx="7366496" cy="10259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500" dirty="0"/>
              <a:t>names = [</a:t>
            </a:r>
            <a:r>
              <a:rPr sz="1500" dirty="0">
                <a:solidFill>
                  <a:srgbClr val="FF39D6"/>
                </a:solidFill>
              </a:rPr>
              <a:t>"Ted"</a:t>
            </a:r>
            <a:r>
              <a:rPr sz="1500" dirty="0"/>
              <a:t>, </a:t>
            </a:r>
            <a:r>
              <a:rPr sz="1500" dirty="0">
                <a:solidFill>
                  <a:srgbClr val="FF39D6"/>
                </a:solidFill>
              </a:rPr>
              <a:t>"Fred"</a:t>
            </a:r>
            <a:r>
              <a:rPr sz="1500" dirty="0"/>
              <a:t>, </a:t>
            </a:r>
            <a:r>
              <a:rPr sz="1500" dirty="0">
                <a:solidFill>
                  <a:srgbClr val="FF39D6"/>
                </a:solidFill>
              </a:rPr>
              <a:t>"Jed"</a:t>
            </a:r>
            <a:r>
              <a:rPr sz="1500" dirty="0"/>
              <a:t>, </a:t>
            </a:r>
            <a:r>
              <a:rPr sz="1500" dirty="0">
                <a:solidFill>
                  <a:srgbClr val="FF39D6"/>
                </a:solidFill>
              </a:rPr>
              <a:t>"Ned"</a:t>
            </a:r>
            <a:r>
              <a:rPr sz="15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500" dirty="0" err="1">
                <a:solidFill>
                  <a:srgbClr val="76D6FF"/>
                </a:solidFill>
              </a:rPr>
              <a:t>println</a:t>
            </a:r>
            <a:r>
              <a:rPr sz="1500"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500" dirty="0"/>
              <a:t>short_names = names.</a:t>
            </a:r>
            <a:r>
              <a:rPr sz="1500" dirty="0">
                <a:solidFill>
                  <a:srgbClr val="76D6FF"/>
                </a:solidFill>
              </a:rPr>
              <a:t>findAll</a:t>
            </a:r>
            <a:r>
              <a:rPr sz="1500" dirty="0"/>
              <a:t>{</a:t>
            </a:r>
            <a:r>
              <a:rPr lang="en-IE" sz="1500" dirty="0"/>
              <a:t> </a:t>
            </a:r>
            <a:r>
              <a:rPr sz="1500" dirty="0"/>
              <a:t>it.</a:t>
            </a:r>
            <a:r>
              <a:rPr sz="1500" dirty="0">
                <a:solidFill>
                  <a:srgbClr val="76D6FF"/>
                </a:solidFill>
              </a:rPr>
              <a:t>size</a:t>
            </a:r>
            <a:r>
              <a:rPr sz="1500" dirty="0"/>
              <a:t>() &lt; </a:t>
            </a:r>
            <a:r>
              <a:rPr lang="en-IE" sz="1500" dirty="0">
                <a:solidFill>
                  <a:srgbClr val="FF2600"/>
                </a:solidFill>
              </a:rPr>
              <a:t>4 </a:t>
            </a:r>
            <a:r>
              <a:rPr sz="15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500" dirty="0" err="1"/>
              <a:t>short_names.</a:t>
            </a:r>
            <a:r>
              <a:rPr sz="1500" dirty="0" err="1">
                <a:solidFill>
                  <a:srgbClr val="76D6FF"/>
                </a:solidFill>
              </a:rPr>
              <a:t>each</a:t>
            </a:r>
            <a:r>
              <a:rPr sz="1500" dirty="0"/>
              <a:t> {</a:t>
            </a:r>
            <a:r>
              <a:rPr sz="1500" dirty="0" err="1">
                <a:solidFill>
                  <a:srgbClr val="76D6FF"/>
                </a:solidFill>
              </a:rPr>
              <a:t>println</a:t>
            </a:r>
            <a:r>
              <a:rPr sz="1500" dirty="0"/>
              <a:t> it}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9377" y="4733029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400" dirty="0" err="1"/>
              <a:t>Kotlin</a:t>
            </a:r>
            <a:endParaRPr lang="en-IE" sz="2400" dirty="0"/>
          </a:p>
        </p:txBody>
      </p:sp>
      <p:sp>
        <p:nvSpPr>
          <p:cNvPr id="14" name="Rectangle 13"/>
          <p:cNvSpPr/>
          <p:nvPr/>
        </p:nvSpPr>
        <p:spPr>
          <a:xfrm>
            <a:off x="7712348" y="3547045"/>
            <a:ext cx="738833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600" dirty="0">
                <a:latin typeface="Monaco" charset="0"/>
              </a:rPr>
              <a:t> = </a:t>
            </a:r>
            <a:r>
              <a:rPr lang="en-US" sz="1600" dirty="0" err="1">
                <a:latin typeface="Monaco" charset="0"/>
              </a:rPr>
              <a:t>mutableListOf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600" dirty="0">
                <a:latin typeface="Monaco" charset="0"/>
              </a:rPr>
              <a:t>);</a:t>
            </a:r>
          </a:p>
          <a:p>
            <a:r>
              <a:rPr lang="en-US" sz="1600" dirty="0" err="1">
                <a:latin typeface="Monaco" charset="0"/>
              </a:rPr>
              <a:t>println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600" dirty="0">
                <a:latin typeface="Monaco" charset="0"/>
              </a:rPr>
              <a:t>);</a:t>
            </a:r>
          </a:p>
          <a:p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600" dirty="0">
                <a:latin typeface="Monaco" charset="0"/>
              </a:rPr>
              <a:t> = 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600" dirty="0" err="1">
                <a:latin typeface="Monaco" charset="0"/>
              </a:rPr>
              <a:t>.filter</a:t>
            </a:r>
            <a:r>
              <a:rPr lang="en-US" sz="1600" dirty="0">
                <a:latin typeface="Monaco" charset="0"/>
              </a:rPr>
              <a:t> { </a:t>
            </a:r>
            <a:r>
              <a:rPr lang="en-US" sz="1600" dirty="0" err="1">
                <a:latin typeface="Monaco" charset="0"/>
              </a:rPr>
              <a:t>it.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600" dirty="0">
                <a:latin typeface="Monaco" charset="0"/>
              </a:rPr>
              <a:t> &lt; 4 }</a:t>
            </a:r>
          </a:p>
          <a:p>
            <a:r>
              <a:rPr lang="en-US" sz="1600" dirty="0" err="1">
                <a:latin typeface="Monaco" charset="0"/>
              </a:rPr>
              <a:t>println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600" dirty="0">
                <a:latin typeface="Monaco" charset="0"/>
              </a:rPr>
              <a:t>)</a:t>
            </a:r>
            <a:endParaRPr lang="en-US" sz="1600" dirty="0">
              <a:solidFill>
                <a:srgbClr val="0326CC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22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Groovy 1</a:t>
            </a:r>
          </a:p>
        </p:txBody>
      </p:sp>
      <p:sp>
        <p:nvSpPr>
          <p:cNvPr id="407" name="Shape 407"/>
          <p:cNvSpPr>
            <a:spLocks noGrp="1"/>
          </p:cNvSpPr>
          <p:nvPr>
            <p:ph type="sldNum" sz="quarter" idx="2"/>
          </p:nvPr>
        </p:nvSpPr>
        <p:spPr>
          <a:xfrm>
            <a:off x="14545967" y="91948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xfrm>
            <a:off x="2739231" y="2324100"/>
            <a:ext cx="3124200" cy="6565900"/>
          </a:xfrm>
          <a:prstGeom prst="rect">
            <a:avLst/>
          </a:prstGeom>
        </p:spPr>
        <p:txBody>
          <a:bodyPr/>
          <a:lstStyle/>
          <a:p>
            <a:r>
              <a:t>Also a valid Groovy program...</a:t>
            </a:r>
          </a:p>
        </p:txBody>
      </p:sp>
      <p:sp>
        <p:nvSpPr>
          <p:cNvPr id="409" name="Shape 409"/>
          <p:cNvSpPr/>
          <p:nvPr/>
        </p:nvSpPr>
        <p:spPr>
          <a:xfrm>
            <a:off x="6653907" y="-24210"/>
            <a:ext cx="8470900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00ACFF"/>
                </a:solidFill>
              </a:rPr>
              <a:t>                                                  </a:t>
            </a:r>
            <a:r>
              <a:rPr sz="1800" dirty="0">
                <a:solidFill>
                  <a:srgbClr val="00ACFF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1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xfrm>
            <a:off x="14545967" y="91948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2739231" y="2324100"/>
            <a:ext cx="31242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Do we need generics?</a:t>
            </a:r>
          </a:p>
          <a:p>
            <a:r>
              <a:rPr dirty="0"/>
              <a:t>What about semicolons</a:t>
            </a:r>
            <a:r>
              <a:rPr lang="en-IE" dirty="0"/>
              <a:t>?</a:t>
            </a:r>
            <a:endParaRPr dirty="0"/>
          </a:p>
          <a:p>
            <a:r>
              <a:rPr dirty="0"/>
              <a:t>Should standard libraries be imported?</a:t>
            </a:r>
          </a:p>
        </p:txBody>
      </p:sp>
      <p:sp>
        <p:nvSpPr>
          <p:cNvPr id="414" name="Shape 414"/>
          <p:cNvSpPr/>
          <p:nvPr/>
        </p:nvSpPr>
        <p:spPr>
          <a:xfrm>
            <a:off x="6509891" y="-43954"/>
            <a:ext cx="8470900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00ACFF"/>
                </a:solidFill>
              </a:rPr>
              <a:t>                                                  </a:t>
            </a:r>
            <a:r>
              <a:rPr sz="1800" dirty="0">
                <a:solidFill>
                  <a:srgbClr val="00ACFF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3428" y="9353531"/>
            <a:ext cx="4057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https://dzone.com/articles/java-groovy-part-2-closures-an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2</a:t>
            </a:r>
          </a:p>
        </p:txBody>
      </p:sp>
      <p:sp>
        <p:nvSpPr>
          <p:cNvPr id="417" name="Shape 417"/>
          <p:cNvSpPr>
            <a:spLocks noGrp="1"/>
          </p:cNvSpPr>
          <p:nvPr>
            <p:ph type="sldNum" sz="quarter" idx="2"/>
          </p:nvPr>
        </p:nvSpPr>
        <p:spPr>
          <a:xfrm>
            <a:off x="14545967" y="91948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6509891" y="268289"/>
            <a:ext cx="8208912" cy="89665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{ 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 </a:t>
            </a:r>
            <a:r>
              <a:rPr sz="1800" dirty="0" err="1"/>
              <a:t>filterLongerThan</a:t>
            </a:r>
            <a:r>
              <a:rPr sz="1800" dirty="0"/>
              <a:t>(</a:t>
            </a:r>
            <a:r>
              <a:rPr lang="en-IE" sz="1800" dirty="0"/>
              <a:t>List </a:t>
            </a:r>
            <a:r>
              <a:rPr sz="1800" dirty="0"/>
              <a:t>strings, </a:t>
            </a:r>
            <a:r>
              <a:rPr lang="en-IE" sz="1800" dirty="0" err="1"/>
              <a:t>int</a:t>
            </a:r>
            <a:r>
              <a:rPr lang="en-IE" sz="1800" dirty="0"/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  <p:sp>
        <p:nvSpPr>
          <p:cNvPr id="5" name="Shape 413"/>
          <p:cNvSpPr>
            <a:spLocks noGrp="1"/>
          </p:cNvSpPr>
          <p:nvPr>
            <p:ph type="body" sz="quarter" idx="1"/>
          </p:nvPr>
        </p:nvSpPr>
        <p:spPr>
          <a:xfrm>
            <a:off x="2739231" y="2324100"/>
            <a:ext cx="3124200" cy="6565900"/>
          </a:xfrm>
          <a:prstGeom prst="rect">
            <a:avLst/>
          </a:prstGeom>
        </p:spPr>
        <p:txBody>
          <a:bodyPr/>
          <a:lstStyle/>
          <a:p>
            <a:r>
              <a:rPr lang="en-IE" i="1" dirty="0" err="1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 not given a generic type.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No need for semicolons.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No need to import libraries.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2</a:t>
            </a:r>
          </a:p>
        </p:txBody>
      </p:sp>
      <p:sp>
        <p:nvSpPr>
          <p:cNvPr id="421" name="Shape 421"/>
          <p:cNvSpPr>
            <a:spLocks noGrp="1"/>
          </p:cNvSpPr>
          <p:nvPr>
            <p:ph type="sldNum" sz="quarter" idx="2"/>
          </p:nvPr>
        </p:nvSpPr>
        <p:spPr>
          <a:xfrm>
            <a:off x="14545967" y="91948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2739231" y="2324100"/>
            <a:ext cx="3124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sz="2600" dirty="0"/>
              <a:t>Do we need the static types?</a:t>
            </a:r>
          </a:p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sz="2600" dirty="0"/>
              <a:t>Must we always have a main method and class definition?</a:t>
            </a:r>
          </a:p>
        </p:txBody>
      </p:sp>
      <p:sp>
        <p:nvSpPr>
          <p:cNvPr id="6" name="Shape 418"/>
          <p:cNvSpPr/>
          <p:nvPr/>
        </p:nvSpPr>
        <p:spPr>
          <a:xfrm>
            <a:off x="6509891" y="268289"/>
            <a:ext cx="8208912" cy="89665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{ 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 </a:t>
            </a:r>
            <a:r>
              <a:rPr sz="1800" dirty="0" err="1"/>
              <a:t>filterLongerThan</a:t>
            </a:r>
            <a:r>
              <a:rPr sz="1800" dirty="0"/>
              <a:t>(List</a:t>
            </a:r>
            <a:r>
              <a:rPr lang="en-IE" sz="1800" dirty="0"/>
              <a:t> </a:t>
            </a:r>
            <a:r>
              <a:rPr sz="1800" dirty="0"/>
              <a:t>strings, </a:t>
            </a:r>
            <a:r>
              <a:rPr lang="en-IE" sz="1800" dirty="0" err="1">
                <a:solidFill>
                  <a:srgbClr val="00B0F0"/>
                </a:solidFill>
              </a:rPr>
              <a:t>int</a:t>
            </a:r>
            <a:r>
              <a:rPr lang="en-IE" sz="1800" dirty="0">
                <a:solidFill>
                  <a:srgbClr val="00B0F0"/>
                </a:solidFill>
              </a:rPr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3</a:t>
            </a:r>
          </a:p>
        </p:txBody>
      </p:sp>
      <p:sp>
        <p:nvSpPr>
          <p:cNvPr id="426" name="Shape 426"/>
          <p:cNvSpPr>
            <a:spLocks noGrp="1"/>
          </p:cNvSpPr>
          <p:nvPr>
            <p:ph type="sldNum" sz="quarter" idx="2"/>
          </p:nvPr>
        </p:nvSpPr>
        <p:spPr>
          <a:xfrm>
            <a:off x="14545967" y="91948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7157963" y="750094"/>
            <a:ext cx="6960468" cy="7797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>
                <a:solidFill>
                  <a:srgbClr val="00A779"/>
                </a:solidFill>
              </a:rPr>
              <a:t>def</a:t>
            </a:r>
            <a:r>
              <a:rPr sz="2000" dirty="0"/>
              <a:t> </a:t>
            </a:r>
            <a:r>
              <a:rPr sz="2000" dirty="0" err="1"/>
              <a:t>filterLongerThan</a:t>
            </a:r>
            <a:r>
              <a:rPr sz="2000" dirty="0"/>
              <a:t>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List result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ArrayList</a:t>
            </a:r>
            <a:r>
              <a:rPr sz="2000" dirty="0"/>
              <a:t>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007AAA"/>
                </a:solidFill>
              </a:rPr>
              <a:t>if</a:t>
            </a:r>
            <a:r>
              <a:rPr sz="2000" dirty="0"/>
              <a:t> (</a:t>
            </a:r>
            <a:r>
              <a:rPr sz="2000" dirty="0" err="1"/>
              <a:t>s.length</a:t>
            </a:r>
            <a:r>
              <a:rPr sz="2000" dirty="0"/>
              <a:t>() &lt; length + </a:t>
            </a:r>
            <a:r>
              <a:rPr sz="2000" dirty="0">
                <a:solidFill>
                  <a:srgbClr val="FF2600"/>
                </a:solidFill>
              </a:rPr>
              <a:t>1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/>
              <a:t>result.add</a:t>
            </a:r>
            <a:r>
              <a:rPr sz="20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return</a:t>
            </a:r>
            <a:r>
              <a:rPr sz="20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names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ArrayList</a:t>
            </a:r>
            <a:r>
              <a:rPr sz="20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"Ted"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"Fred"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"Jed"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"Ned"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System.out.</a:t>
            </a:r>
            <a:r>
              <a:rPr sz="2000" dirty="0" err="1">
                <a:solidFill>
                  <a:srgbClr val="76D6FF"/>
                </a:solidFill>
              </a:rPr>
              <a:t>println</a:t>
            </a:r>
            <a:r>
              <a:rPr sz="20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</a:t>
            </a:r>
            <a:r>
              <a:rPr sz="2000" dirty="0" err="1"/>
              <a:t>short_names</a:t>
            </a:r>
            <a:r>
              <a:rPr sz="2000" dirty="0"/>
              <a:t> = </a:t>
            </a:r>
            <a:r>
              <a:rPr sz="2000" dirty="0" err="1"/>
              <a:t>filterLongerThan</a:t>
            </a:r>
            <a:r>
              <a:rPr sz="2000" dirty="0"/>
              <a:t>(names, </a:t>
            </a:r>
            <a:r>
              <a:rPr sz="2000" dirty="0">
                <a:solidFill>
                  <a:srgbClr val="FF2600"/>
                </a:solidFill>
              </a:rPr>
              <a:t>3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System.out.</a:t>
            </a:r>
            <a:r>
              <a:rPr sz="2000" dirty="0" err="1">
                <a:solidFill>
                  <a:srgbClr val="76D6FF"/>
                </a:solidFill>
              </a:rPr>
              <a:t>println</a:t>
            </a:r>
            <a:r>
              <a:rPr sz="2000" dirty="0"/>
              <a:t>(</a:t>
            </a:r>
            <a:r>
              <a:rPr sz="2000" dirty="0" err="1"/>
              <a:t>short_names.</a:t>
            </a:r>
            <a:r>
              <a:rPr sz="2000" dirty="0" err="1">
                <a:solidFill>
                  <a:srgbClr val="76D6FF"/>
                </a:solidFill>
              </a:rPr>
              <a:t>size</a:t>
            </a:r>
            <a:r>
              <a:rPr sz="20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</a:t>
            </a:r>
            <a:r>
              <a:rPr sz="2000" dirty="0" err="1"/>
              <a:t>short_names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System.out.</a:t>
            </a:r>
            <a:r>
              <a:rPr sz="2000" dirty="0" err="1">
                <a:solidFill>
                  <a:srgbClr val="76D6FF"/>
                </a:solidFill>
              </a:rPr>
              <a:t>println</a:t>
            </a:r>
            <a:r>
              <a:rPr sz="20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  <p:sp>
        <p:nvSpPr>
          <p:cNvPr id="5" name="Shape 423"/>
          <p:cNvSpPr/>
          <p:nvPr/>
        </p:nvSpPr>
        <p:spPr>
          <a:xfrm>
            <a:off x="2739231" y="2324100"/>
            <a:ext cx="3124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sz="2600" i="1" dirty="0">
                <a:solidFill>
                  <a:schemeClr val="bg1">
                    <a:lumMod val="50000"/>
                  </a:schemeClr>
                </a:solidFill>
              </a:rPr>
              <a:t>Types removed in  method signature.</a:t>
            </a:r>
            <a:endParaRPr sz="2600" i="1" dirty="0">
              <a:solidFill>
                <a:schemeClr val="bg1">
                  <a:lumMod val="50000"/>
                </a:schemeClr>
              </a:solidFill>
            </a:endParaRPr>
          </a:p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sz="2600" i="1" dirty="0">
                <a:solidFill>
                  <a:schemeClr val="bg1">
                    <a:lumMod val="50000"/>
                  </a:schemeClr>
                </a:solidFill>
              </a:rPr>
              <a:t>main method and class definition removed.</a:t>
            </a:r>
            <a:endParaRPr sz="2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3</a:t>
            </a:r>
          </a:p>
        </p:txBody>
      </p:sp>
      <p:sp>
        <p:nvSpPr>
          <p:cNvPr id="430" name="Shape 430"/>
          <p:cNvSpPr>
            <a:spLocks noGrp="1"/>
          </p:cNvSpPr>
          <p:nvPr>
            <p:ph type="body" sz="half" idx="1"/>
          </p:nvPr>
        </p:nvSpPr>
        <p:spPr>
          <a:xfrm>
            <a:off x="2739231" y="2324100"/>
            <a:ext cx="39370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Should we have a special notation for lists?</a:t>
            </a:r>
          </a:p>
          <a:p>
            <a:r>
              <a:rPr dirty="0"/>
              <a:t>And special facilities for list processing?</a:t>
            </a:r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2"/>
          </p:nvPr>
        </p:nvSpPr>
        <p:spPr>
          <a:xfrm>
            <a:off x="14545967" y="91948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7590011" y="1092994"/>
            <a:ext cx="7157934" cy="7797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A779"/>
                </a:solidFill>
              </a:rPr>
              <a:t>def</a:t>
            </a:r>
            <a:r>
              <a:rPr sz="2000" dirty="0"/>
              <a:t> filterLongerThan(strings,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List result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ArrayList();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007AAA"/>
                </a:solidFill>
              </a:rPr>
              <a:t>if</a:t>
            </a:r>
            <a:r>
              <a:rPr sz="2000" dirty="0"/>
              <a:t> (s.length() &lt; length + </a:t>
            </a:r>
            <a:r>
              <a:rPr sz="2000" dirty="0">
                <a:solidFill>
                  <a:srgbClr val="FF2600"/>
                </a:solidFill>
              </a:rPr>
              <a:t>1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result.add(s)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return</a:t>
            </a:r>
            <a:r>
              <a:rPr sz="20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names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ArrayList()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"Ted"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"Fred"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"Jed"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"Ned"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System.out.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short_names = filterLongerThan(names, </a:t>
            </a:r>
            <a:r>
              <a:rPr sz="2000" dirty="0">
                <a:solidFill>
                  <a:srgbClr val="FF2600"/>
                </a:solidFill>
              </a:rPr>
              <a:t>3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System.out.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(short_names.</a:t>
            </a:r>
            <a:r>
              <a:rPr sz="2000" dirty="0">
                <a:solidFill>
                  <a:srgbClr val="76D6FF"/>
                </a:solidFill>
              </a:rPr>
              <a:t>size</a:t>
            </a:r>
            <a:r>
              <a:rPr sz="20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System.out.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4</a:t>
            </a:r>
          </a:p>
        </p:txBody>
      </p:sp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xfrm>
            <a:off x="14545967" y="91948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6149851" y="3076601"/>
            <a:ext cx="8712968" cy="37959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>
                <a:solidFill>
                  <a:srgbClr val="00A779"/>
                </a:solidFill>
              </a:rPr>
              <a:t>def</a:t>
            </a:r>
            <a:r>
              <a:rPr sz="2400" dirty="0"/>
              <a:t> </a:t>
            </a:r>
            <a:r>
              <a:rPr sz="2400" dirty="0" err="1"/>
              <a:t>filterLongerThan</a:t>
            </a:r>
            <a:r>
              <a:rPr sz="2400" dirty="0"/>
              <a:t>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07AAA"/>
                </a:solidFill>
              </a:rPr>
              <a:t>return</a:t>
            </a:r>
            <a:r>
              <a:rPr sz="2400" dirty="0"/>
              <a:t> </a:t>
            </a:r>
            <a:r>
              <a:rPr sz="2400" dirty="0" err="1"/>
              <a:t>strings.</a:t>
            </a:r>
            <a:r>
              <a:rPr sz="2400" dirty="0" err="1">
                <a:solidFill>
                  <a:srgbClr val="76D6FF"/>
                </a:solidFill>
              </a:rPr>
              <a:t>findAll</a:t>
            </a:r>
            <a:r>
              <a:rPr sz="2400" dirty="0"/>
              <a:t> {</a:t>
            </a:r>
            <a:r>
              <a:rPr sz="2400" dirty="0" err="1"/>
              <a:t>it.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 &lt;= length}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names = [</a:t>
            </a:r>
            <a:r>
              <a:rPr sz="2400" dirty="0">
                <a:solidFill>
                  <a:srgbClr val="FF39D6"/>
                </a:solidFill>
              </a:rPr>
              <a:t>"Ted"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"Fred"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"Jed"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"Ned"</a:t>
            </a:r>
            <a:r>
              <a:rPr sz="24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List </a:t>
            </a:r>
            <a:r>
              <a:rPr sz="2400" dirty="0" err="1"/>
              <a:t>short_names</a:t>
            </a:r>
            <a:r>
              <a:rPr sz="2400" dirty="0"/>
              <a:t> = </a:t>
            </a:r>
            <a:r>
              <a:rPr sz="2400" dirty="0" err="1"/>
              <a:t>filterLongerThan</a:t>
            </a:r>
            <a:r>
              <a:rPr sz="2400" dirty="0"/>
              <a:t>(names, </a:t>
            </a:r>
            <a:r>
              <a:rPr sz="2400" dirty="0">
                <a:solidFill>
                  <a:srgbClr val="FF2600"/>
                </a:solidFill>
              </a:rPr>
              <a:t>3</a:t>
            </a:r>
            <a:r>
              <a:rPr sz="24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</a:t>
            </a: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each</a:t>
            </a:r>
            <a:r>
              <a:rPr sz="2400" dirty="0"/>
              <a:t> {</a:t>
            </a: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(it)}</a:t>
            </a:r>
          </a:p>
        </p:txBody>
      </p:sp>
      <p:sp>
        <p:nvSpPr>
          <p:cNvPr id="6" name="Shape 430"/>
          <p:cNvSpPr txBox="1">
            <a:spLocks/>
          </p:cNvSpPr>
          <p:nvPr/>
        </p:nvSpPr>
        <p:spPr>
          <a:xfrm>
            <a:off x="2739231" y="3508648"/>
            <a:ext cx="3194596" cy="518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489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2933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378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822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special notation for lists used</a:t>
            </a:r>
          </a:p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list processing closures used.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3673</Words>
  <Application>Microsoft Macintosh PowerPoint</Application>
  <PresentationFormat>Custom</PresentationFormat>
  <Paragraphs>742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Courier</vt:lpstr>
      <vt:lpstr>Helvetica</vt:lpstr>
      <vt:lpstr>Helvetica Neue</vt:lpstr>
      <vt:lpstr>Helvetica Neue Light</vt:lpstr>
      <vt:lpstr>Lucida Grande</vt:lpstr>
      <vt:lpstr>Menlo</vt:lpstr>
      <vt:lpstr>Monaco</vt:lpstr>
      <vt:lpstr>ModernPortfolio</vt:lpstr>
      <vt:lpstr>PowerPoint Presentation</vt:lpstr>
      <vt:lpstr>Java Example </vt:lpstr>
      <vt:lpstr>Groovy 1</vt:lpstr>
      <vt:lpstr>Groovy 1</vt:lpstr>
      <vt:lpstr>Groovy 2</vt:lpstr>
      <vt:lpstr>Groovy 2</vt:lpstr>
      <vt:lpstr>Groovy 3</vt:lpstr>
      <vt:lpstr>Groovy 3</vt:lpstr>
      <vt:lpstr>Groovy 4</vt:lpstr>
      <vt:lpstr>Groovy 4</vt:lpstr>
      <vt:lpstr>Groovy 5</vt:lpstr>
      <vt:lpstr>Java vs Groovy?</vt:lpstr>
      <vt:lpstr>Another Approach to Types? </vt:lpstr>
      <vt:lpstr>Typing Spectrum</vt:lpstr>
      <vt:lpstr>Back to our Java Example </vt:lpstr>
      <vt:lpstr>Swift</vt:lpstr>
      <vt:lpstr>Swift</vt:lpstr>
      <vt:lpstr>Swift</vt:lpstr>
      <vt:lpstr>Swift</vt:lpstr>
      <vt:lpstr>Swift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Siobhan Drohan</dc:creator>
  <cp:lastModifiedBy>Eamonn Deleastar</cp:lastModifiedBy>
  <cp:revision>52</cp:revision>
  <cp:lastPrinted>2017-09-13T08:13:52Z</cp:lastPrinted>
  <dcterms:modified xsi:type="dcterms:W3CDTF">2019-09-11T05:43:07Z</dcterms:modified>
</cp:coreProperties>
</file>