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80" r:id="rId35"/>
    <p:sldId id="448" r:id="rId36"/>
  </p:sldIdLst>
  <p:sldSz cx="12188825" cy="6858000"/>
  <p:notesSz cx="6858000" cy="9144000"/>
  <p:defaultTextStyle>
    <a:lvl1pPr algn="ctr" defTabSz="488917">
      <a:defRPr sz="3000">
        <a:latin typeface="+mn-lt"/>
        <a:ea typeface="+mn-ea"/>
        <a:cs typeface="+mn-cs"/>
        <a:sym typeface="Helvetica Light"/>
      </a:defRPr>
    </a:lvl1pPr>
    <a:lvl2pPr indent="191315" algn="ctr" defTabSz="488917">
      <a:defRPr sz="3000">
        <a:latin typeface="+mn-lt"/>
        <a:ea typeface="+mn-ea"/>
        <a:cs typeface="+mn-cs"/>
        <a:sym typeface="Helvetica Light"/>
      </a:defRPr>
    </a:lvl2pPr>
    <a:lvl3pPr indent="382631" algn="ctr" defTabSz="488917">
      <a:defRPr sz="3000">
        <a:latin typeface="+mn-lt"/>
        <a:ea typeface="+mn-ea"/>
        <a:cs typeface="+mn-cs"/>
        <a:sym typeface="Helvetica Light"/>
      </a:defRPr>
    </a:lvl3pPr>
    <a:lvl4pPr indent="573946" algn="ctr" defTabSz="488917">
      <a:defRPr sz="3000">
        <a:latin typeface="+mn-lt"/>
        <a:ea typeface="+mn-ea"/>
        <a:cs typeface="+mn-cs"/>
        <a:sym typeface="Helvetica Light"/>
      </a:defRPr>
    </a:lvl4pPr>
    <a:lvl5pPr indent="765261" algn="ctr" defTabSz="488917">
      <a:defRPr sz="3000">
        <a:latin typeface="+mn-lt"/>
        <a:ea typeface="+mn-ea"/>
        <a:cs typeface="+mn-cs"/>
        <a:sym typeface="Helvetica Light"/>
      </a:defRPr>
    </a:lvl5pPr>
    <a:lvl6pPr indent="956577" algn="ctr" defTabSz="488917">
      <a:defRPr sz="3000">
        <a:latin typeface="+mn-lt"/>
        <a:ea typeface="+mn-ea"/>
        <a:cs typeface="+mn-cs"/>
        <a:sym typeface="Helvetica Light"/>
      </a:defRPr>
    </a:lvl6pPr>
    <a:lvl7pPr indent="1147892" algn="ctr" defTabSz="488917">
      <a:defRPr sz="3000">
        <a:latin typeface="+mn-lt"/>
        <a:ea typeface="+mn-ea"/>
        <a:cs typeface="+mn-cs"/>
        <a:sym typeface="Helvetica Light"/>
      </a:defRPr>
    </a:lvl7pPr>
    <a:lvl8pPr indent="1339207" algn="ctr" defTabSz="488917">
      <a:defRPr sz="3000">
        <a:latin typeface="+mn-lt"/>
        <a:ea typeface="+mn-ea"/>
        <a:cs typeface="+mn-cs"/>
        <a:sym typeface="Helvetica Light"/>
      </a:defRPr>
    </a:lvl8pPr>
    <a:lvl9pPr indent="1530523" algn="ctr" defTabSz="488917">
      <a:defRPr sz="3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24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04/09/16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1pPr>
    <a:lvl2pPr indent="191315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2pPr>
    <a:lvl3pPr indent="382631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3pPr>
    <a:lvl4pPr indent="573946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4pPr>
    <a:lvl5pPr indent="765261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5pPr>
    <a:lvl6pPr indent="956577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6pPr>
    <a:lvl7pPr indent="1147892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7pPr>
    <a:lvl8pPr indent="1339207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8pPr>
    <a:lvl9pPr indent="1530523" defTabSz="382631">
      <a:lnSpc>
        <a:spcPct val="125000"/>
      </a:lnSpc>
      <a:defRPr sz="20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BC43D3-C661-4244-84AB-C965DC249C4D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454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171746E-68D2-4125-83AB-734505FC1144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4817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wit.ie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851300" y="3070410"/>
            <a:ext cx="1051669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382631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1270849" y="3240821"/>
            <a:ext cx="1872307" cy="92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37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37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3474438" y="4652368"/>
            <a:ext cx="4320845" cy="742917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13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13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0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33220" y="1665387"/>
            <a:ext cx="10522385" cy="723305"/>
          </a:xfrm>
          <a:prstGeom prst="rect">
            <a:avLst/>
          </a:prstGeom>
        </p:spPr>
        <p:txBody>
          <a:bodyPr lIns="0" tIns="0" rIns="0" bIns="0" anchor="ctr"/>
          <a:lstStyle>
            <a:lvl1pPr defTabSz="488917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7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3493574" y="3330774"/>
            <a:ext cx="5415933" cy="1393031"/>
          </a:xfrm>
          <a:prstGeom prst="rect">
            <a:avLst/>
          </a:prstGeom>
        </p:spPr>
        <p:txBody>
          <a:bodyPr lIns="0" tIns="0" rIns="0" bIns="0"/>
          <a:lstStyle>
            <a:lvl1pPr marL="0" indent="0" defTabSz="488917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488917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488917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488917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488917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" name="WIT.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950" y="6258040"/>
            <a:ext cx="3384273" cy="528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cogs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7936" y="6160431"/>
            <a:ext cx="970627" cy="723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35641" y="3339703"/>
            <a:ext cx="11123443" cy="91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382631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535642" y="928687"/>
            <a:ext cx="11117542" cy="22324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88917"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535642" y="3527227"/>
            <a:ext cx="11117542" cy="7143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488917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91315" defTabSz="488917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82631" defTabSz="488917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573946" defTabSz="488917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765261" defTabSz="488917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" y="6536531"/>
            <a:ext cx="12188811" cy="321469"/>
          </a:xfrm>
          <a:prstGeom prst="rect">
            <a:avLst/>
          </a:prstGeom>
          <a:solidFill>
            <a:srgbClr val="7BB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8" y="6489784"/>
            <a:ext cx="12188796" cy="46747"/>
          </a:xfrm>
          <a:prstGeom prst="rect">
            <a:avLst/>
          </a:prstGeom>
          <a:solidFill>
            <a:srgbClr val="A0C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664" y="75225"/>
            <a:ext cx="733768" cy="550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64" y="75225"/>
            <a:ext cx="740922" cy="740922"/>
          </a:xfrm>
          <a:prstGeom prst="rect">
            <a:avLst/>
          </a:prstGeom>
        </p:spPr>
      </p:pic>
      <p:sp>
        <p:nvSpPr>
          <p:cNvPr id="9" name="Shape 50"/>
          <p:cNvSpPr>
            <a:spLocks noGrp="1"/>
          </p:cNvSpPr>
          <p:nvPr>
            <p:ph type="sldNum" sz="quarter" idx="2"/>
          </p:nvPr>
        </p:nvSpPr>
        <p:spPr>
          <a:xfrm>
            <a:off x="8735325" y="6466128"/>
            <a:ext cx="2539339" cy="34073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5134" y="6494595"/>
            <a:ext cx="3239516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500" b="0" i="0">
                <a:latin typeface="Helvetica Neue Light"/>
                <a:cs typeface="Helvetica Neue Light"/>
              </a:defRPr>
            </a:lvl1pPr>
          </a:lstStyle>
          <a:p>
            <a:r>
              <a:rPr lang="en-IE" smtClean="0"/>
              <a:t>05 - Persistence &amp; Multithreading</a:t>
            </a:r>
            <a:endParaRPr lang="en-I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70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5134" y="6494595"/>
            <a:ext cx="3239516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500" b="0" i="0">
                <a:latin typeface="Helvetica Neue Light"/>
                <a:cs typeface="Helvetica Neue Light"/>
              </a:defRPr>
            </a:lvl1pPr>
          </a:lstStyle>
          <a:p>
            <a:r>
              <a:rPr lang="en-IE" smtClean="0"/>
              <a:t>05 - Persistence &amp; Multithreading</a:t>
            </a:r>
            <a:endParaRPr lang="en-I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" y="6536531"/>
            <a:ext cx="12188811" cy="321469"/>
          </a:xfrm>
          <a:prstGeom prst="rect">
            <a:avLst/>
          </a:prstGeom>
          <a:solidFill>
            <a:srgbClr val="7BB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8" y="6489784"/>
            <a:ext cx="12188796" cy="46747"/>
          </a:xfrm>
          <a:prstGeom prst="rect">
            <a:avLst/>
          </a:prstGeom>
          <a:solidFill>
            <a:srgbClr val="A0C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27243" y="0"/>
            <a:ext cx="10360503" cy="101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37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27243" y="1124744"/>
            <a:ext cx="10360503" cy="5733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3200" dirty="0"/>
              <a:t>Body Level One</a:t>
            </a:r>
          </a:p>
          <a:p>
            <a:pPr lvl="1">
              <a:defRPr sz="1800"/>
            </a:pPr>
            <a:r>
              <a:rPr sz="3200" dirty="0"/>
              <a:t>Body Level Two</a:t>
            </a:r>
          </a:p>
          <a:p>
            <a:pPr lvl="2">
              <a:defRPr sz="1800"/>
            </a:pPr>
            <a:r>
              <a:rPr sz="3200" dirty="0"/>
              <a:t>Body Level Three</a:t>
            </a:r>
          </a:p>
          <a:p>
            <a:pPr lvl="3">
              <a:defRPr sz="1800"/>
            </a:pPr>
            <a:r>
              <a:rPr sz="3200" dirty="0"/>
              <a:t>Body Level Four</a:t>
            </a:r>
          </a:p>
          <a:p>
            <a:pPr lvl="4">
              <a:defRPr sz="1800"/>
            </a:pPr>
            <a:r>
              <a:rPr sz="32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35325" y="6466128"/>
            <a:ext cx="2539339" cy="340731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765261">
              <a:defRPr sz="1500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623230" y="1052736"/>
            <a:ext cx="9502581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54418" tIns="54418" rIns="54418" bIns="54418"/>
          <a:lstStyle/>
          <a:p>
            <a:pPr lvl="0" algn="l" defTabSz="382631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5134" y="6485390"/>
            <a:ext cx="3239516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5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 smtClean="0"/>
              <a:t>05 - Persistence &amp; Multithreading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64" y="75225"/>
            <a:ext cx="740922" cy="740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 spd="med"/>
  <p:hf hdr="0" dt="0"/>
  <p:txStyles>
    <p:titleStyle>
      <a:lvl1pPr>
        <a:defRPr sz="37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37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37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37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3700">
          <a:latin typeface="Helvetica Neue Light"/>
          <a:ea typeface="Helvetica Neue Light"/>
          <a:cs typeface="Helvetica Neue Light"/>
          <a:sym typeface="Helvetica Neue Light"/>
        </a:defRPr>
      </a:lvl5pPr>
      <a:lvl6pPr indent="382631">
        <a:defRPr sz="3700">
          <a:latin typeface="Helvetica Neue Light"/>
          <a:ea typeface="Helvetica Neue Light"/>
          <a:cs typeface="Helvetica Neue Light"/>
          <a:sym typeface="Helvetica Neue Light"/>
        </a:defRPr>
      </a:lvl6pPr>
      <a:lvl7pPr indent="765261">
        <a:defRPr sz="3700">
          <a:latin typeface="Helvetica Neue Light"/>
          <a:ea typeface="Helvetica Neue Light"/>
          <a:cs typeface="Helvetica Neue Light"/>
          <a:sym typeface="Helvetica Neue Light"/>
        </a:defRPr>
      </a:lvl7pPr>
      <a:lvl8pPr indent="1147892">
        <a:defRPr sz="3700">
          <a:latin typeface="Helvetica Neue Light"/>
          <a:ea typeface="Helvetica Neue Light"/>
          <a:cs typeface="Helvetica Neue Light"/>
          <a:sym typeface="Helvetica Neue Light"/>
        </a:defRPr>
      </a:lvl8pPr>
      <a:lvl9pPr indent="1530523">
        <a:defRPr sz="37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89463" indent="-389463">
        <a:spcBef>
          <a:spcPts val="502"/>
        </a:spcBef>
        <a:buClr>
          <a:srgbClr val="008000"/>
        </a:buClr>
        <a:buSzPct val="100000"/>
        <a:buFont typeface="Wingdings"/>
        <a:buChar char="❑"/>
        <a:defRPr sz="3200">
          <a:latin typeface="Helvetica Neue Light"/>
          <a:ea typeface="Helvetica Neue Light"/>
          <a:cs typeface="Helvetica Neue Light"/>
          <a:sym typeface="Helvetica Neue Light"/>
        </a:defRPr>
      </a:lvl1pPr>
      <a:lvl2pPr marL="761275" indent="-378645">
        <a:spcBef>
          <a:spcPts val="502"/>
        </a:spcBef>
        <a:buClr>
          <a:srgbClr val="008000"/>
        </a:buClr>
        <a:buSzPct val="60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2pPr>
      <a:lvl3pPr marL="1128760" indent="-363498">
        <a:spcBef>
          <a:spcPts val="502"/>
        </a:spcBef>
        <a:buClr>
          <a:srgbClr val="008000"/>
        </a:buClr>
        <a:buSzPct val="95000"/>
        <a:buFont typeface="Wingdings"/>
        <a:buChar char="⬥"/>
        <a:defRPr sz="3200">
          <a:latin typeface="Helvetica Neue Light"/>
          <a:ea typeface="Helvetica Neue Light"/>
          <a:cs typeface="Helvetica Neue Light"/>
          <a:sym typeface="Helvetica Neue Light"/>
        </a:defRPr>
      </a:lvl3pPr>
      <a:lvl4pPr marL="1551780" indent="-403888">
        <a:spcBef>
          <a:spcPts val="502"/>
        </a:spcBef>
        <a:buClr>
          <a:srgbClr val="008000"/>
        </a:buClr>
        <a:buSzPct val="65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4pPr>
      <a:lvl5pPr marL="1934411" indent="-403888">
        <a:spcBef>
          <a:spcPts val="502"/>
        </a:spcBef>
        <a:buClr>
          <a:srgbClr val="008000"/>
        </a:buClr>
        <a:buSzPct val="60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5pPr>
      <a:lvl6pPr marL="2317041" indent="-403888">
        <a:spcBef>
          <a:spcPts val="502"/>
        </a:spcBef>
        <a:buClr>
          <a:srgbClr val="006699"/>
        </a:buClr>
        <a:buSzPct val="60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6pPr>
      <a:lvl7pPr marL="2699672" indent="-403888">
        <a:spcBef>
          <a:spcPts val="502"/>
        </a:spcBef>
        <a:buClr>
          <a:srgbClr val="006699"/>
        </a:buClr>
        <a:buSzPct val="60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7pPr>
      <a:lvl8pPr marL="3082303" indent="-403888">
        <a:spcBef>
          <a:spcPts val="502"/>
        </a:spcBef>
        <a:buClr>
          <a:srgbClr val="006699"/>
        </a:buClr>
        <a:buSzPct val="60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8pPr>
      <a:lvl9pPr marL="3464933" indent="-403888">
        <a:spcBef>
          <a:spcPts val="502"/>
        </a:spcBef>
        <a:buClr>
          <a:srgbClr val="006699"/>
        </a:buClr>
        <a:buSzPct val="60000"/>
        <a:buFont typeface="Wingdings"/>
        <a:buChar char="■"/>
        <a:defRPr sz="32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38263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76526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53052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91315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67841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306104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drohan@wit.ie?subject=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-schema.org/implementations" TargetMode="External"/><Relationship Id="rId4" Type="http://schemas.openxmlformats.org/officeDocument/2006/relationships/hyperlink" Target="http://en.wikipedia.org/wiki/JS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sonschemalin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ites.google.com/site/gson/gson-user-guide" TargetMode="External"/><Relationship Id="rId3" Type="http://schemas.openxmlformats.org/officeDocument/2006/relationships/hyperlink" Target="http://code.google.com/p/google-gs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on/" TargetMode="External"/><Relationship Id="rId4" Type="http://schemas.openxmlformats.org/officeDocument/2006/relationships/hyperlink" Target="http://www.json.org/" TargetMode="External"/><Relationship Id="rId5" Type="http://schemas.openxmlformats.org/officeDocument/2006/relationships/hyperlink" Target="http://json-schema.org/" TargetMode="External"/><Relationship Id="rId6" Type="http://schemas.openxmlformats.org/officeDocument/2006/relationships/hyperlink" Target="http://www.nczonline.net/blog/2008/01/09/is-json-better-than-xml/" TargetMode="External"/><Relationship Id="rId7" Type="http://schemas.openxmlformats.org/officeDocument/2006/relationships/hyperlink" Target="http://en.wikipedia.org/wiki/SOAP_(protocol)" TargetMode="External"/><Relationship Id="rId8" Type="http://schemas.openxmlformats.org/officeDocument/2006/relationships/hyperlink" Target="http://en.wikipedia.org/wiki/REST" TargetMode="External"/><Relationship Id="rId9" Type="http://schemas.openxmlformats.org/officeDocument/2006/relationships/hyperlink" Target="http://stackoverflow.com/questions/16626021/json-rest-soap-wsdl-and-soa-how-do-they-all-link-together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n.wikipedia.org/wiki/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833220" y="2193900"/>
            <a:ext cx="10522385" cy="723305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3200" dirty="0"/>
              <a:t>Mobile Application </a:t>
            </a:r>
            <a:r>
              <a:rPr sz="32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493574" y="3375422"/>
            <a:ext cx="5415933" cy="1393031"/>
          </a:xfrm>
          <a:prstGeom prst="rect">
            <a:avLst/>
          </a:prstGeom>
        </p:spPr>
        <p:txBody>
          <a:bodyPr/>
          <a:lstStyle/>
          <a:p>
            <a:pPr defTabSz="695348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</a:p>
          <a:p>
            <a:pPr defTabSz="695348"/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JSON to XML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1124744"/>
            <a:ext cx="11169515" cy="50374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&lt;?xml version="1.0" encoding="UTF-8"?&gt;</a:t>
            </a:r>
          </a:p>
          <a:p>
            <a:pPr marL="0" indent="0">
              <a:buNone/>
            </a:pPr>
            <a:r>
              <a:rPr lang="en-US" b="1" dirty="0"/>
              <a:t>&lt;persons&gt;</a:t>
            </a:r>
          </a:p>
          <a:p>
            <a:pPr marL="0" indent="0">
              <a:buNone/>
            </a:pPr>
            <a:r>
              <a:rPr lang="en-US" b="1" dirty="0"/>
              <a:t>	&lt;</a:t>
            </a:r>
            <a:r>
              <a:rPr lang="en-US" b="1" dirty="0" smtClean="0"/>
              <a:t>person&gt;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	&lt;</a:t>
            </a:r>
            <a:r>
              <a:rPr lang="en-US" b="1" dirty="0" err="1"/>
              <a:t>firstName</a:t>
            </a:r>
            <a:r>
              <a:rPr lang="en-US" b="1" dirty="0"/>
              <a:t>&gt;John&lt;/</a:t>
            </a:r>
            <a:r>
              <a:rPr lang="en-US" b="1" dirty="0" err="1"/>
              <a:t>firstName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&lt;</a:t>
            </a:r>
            <a:r>
              <a:rPr lang="en-US" b="1" dirty="0" err="1"/>
              <a:t>lastName</a:t>
            </a:r>
            <a:r>
              <a:rPr lang="en-US" b="1" dirty="0"/>
              <a:t>&gt;Smith&lt;/</a:t>
            </a:r>
            <a:r>
              <a:rPr lang="en-US" b="1" dirty="0" err="1"/>
              <a:t>lastName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&lt;age&gt;25&lt;/age&gt;</a:t>
            </a:r>
          </a:p>
          <a:p>
            <a:pPr marL="0" indent="0">
              <a:buNone/>
            </a:pPr>
            <a:r>
              <a:rPr lang="en-US" b="1" dirty="0"/>
              <a:t>		&lt;address&gt;</a:t>
            </a:r>
          </a:p>
          <a:p>
            <a:pPr marL="0" indent="0">
              <a:buNone/>
            </a:pPr>
            <a:r>
              <a:rPr lang="en-US" b="1" dirty="0"/>
              <a:t>			&lt;</a:t>
            </a:r>
            <a:r>
              <a:rPr lang="en-US" b="1" dirty="0" err="1"/>
              <a:t>streetAddress</a:t>
            </a:r>
            <a:r>
              <a:rPr lang="en-US" b="1" dirty="0"/>
              <a:t>&gt;21 2nd Street&lt;/</a:t>
            </a:r>
            <a:r>
              <a:rPr lang="en-US" b="1" dirty="0" err="1"/>
              <a:t>streetAddress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	&lt;city&gt;New York&lt;/city&gt;</a:t>
            </a:r>
          </a:p>
          <a:p>
            <a:pPr marL="0" indent="0">
              <a:buNone/>
            </a:pPr>
            <a:r>
              <a:rPr lang="en-US" b="1" dirty="0"/>
              <a:t>			&lt;state&gt;NY&lt;/state&gt;</a:t>
            </a:r>
          </a:p>
          <a:p>
            <a:pPr marL="0" indent="0">
              <a:buNone/>
            </a:pPr>
            <a:r>
              <a:rPr lang="en-US" b="1" dirty="0"/>
              <a:t>			&lt;</a:t>
            </a:r>
            <a:r>
              <a:rPr lang="en-US" b="1" dirty="0" err="1"/>
              <a:t>postalCode</a:t>
            </a:r>
            <a:r>
              <a:rPr lang="en-US" b="1" dirty="0"/>
              <a:t>&gt;10021&lt;/</a:t>
            </a:r>
            <a:r>
              <a:rPr lang="en-US" b="1" dirty="0" err="1"/>
              <a:t>postalCode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&lt;/address&gt;</a:t>
            </a:r>
          </a:p>
          <a:p>
            <a:pPr marL="0" indent="0">
              <a:buNone/>
            </a:pPr>
            <a:r>
              <a:rPr lang="en-US" b="1" dirty="0"/>
              <a:t>		&lt;</a:t>
            </a:r>
            <a:r>
              <a:rPr lang="en-US" b="1" dirty="0" err="1"/>
              <a:t>phoneNumbers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	&lt;</a:t>
            </a:r>
            <a:r>
              <a:rPr lang="en-US" b="1" dirty="0" err="1"/>
              <a:t>phoneNumber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		&lt;number&gt;212 555-1234&lt;/number&gt;</a:t>
            </a:r>
          </a:p>
          <a:p>
            <a:pPr marL="0" indent="0">
              <a:buNone/>
            </a:pPr>
            <a:r>
              <a:rPr lang="en-US" b="1" dirty="0"/>
              <a:t>				&lt;type&gt;home&lt;/type&gt;</a:t>
            </a:r>
          </a:p>
          <a:p>
            <a:pPr marL="0" indent="0">
              <a:buNone/>
            </a:pPr>
            <a:r>
              <a:rPr lang="en-US" b="1" dirty="0"/>
              <a:t>			&lt;/</a:t>
            </a:r>
            <a:r>
              <a:rPr lang="en-US" b="1" dirty="0" err="1"/>
              <a:t>phoneNumber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	&lt;</a:t>
            </a:r>
            <a:r>
              <a:rPr lang="en-US" b="1" dirty="0" err="1"/>
              <a:t>phoneNumber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		&lt;number&gt;646 555-4567&lt;/number&gt;</a:t>
            </a:r>
          </a:p>
          <a:p>
            <a:pPr marL="0" indent="0">
              <a:buNone/>
            </a:pPr>
            <a:r>
              <a:rPr lang="en-US" b="1" dirty="0"/>
              <a:t>				&lt;type&gt;fax&lt;/type&gt;</a:t>
            </a:r>
          </a:p>
          <a:p>
            <a:pPr marL="0" indent="0">
              <a:buNone/>
            </a:pPr>
            <a:r>
              <a:rPr lang="en-US" b="1" dirty="0"/>
              <a:t>			&lt;/</a:t>
            </a:r>
            <a:r>
              <a:rPr lang="en-US" b="1" dirty="0" err="1"/>
              <a:t>phoneNumber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	&lt;/</a:t>
            </a:r>
            <a:r>
              <a:rPr lang="en-US" b="1" dirty="0" err="1"/>
              <a:t>phoneNumbers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&lt;/</a:t>
            </a:r>
            <a:r>
              <a:rPr lang="en-US" b="1" dirty="0" smtClean="0"/>
              <a:t>person&gt;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&lt;/persons&gt;</a:t>
            </a:r>
            <a:endParaRPr lang="et-E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520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JSON vs XML size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1124745"/>
            <a:ext cx="11439508" cy="4114800"/>
          </a:xfrm>
        </p:spPr>
        <p:txBody>
          <a:bodyPr/>
          <a:lstStyle/>
          <a:p>
            <a:r>
              <a:rPr lang="et-EE" dirty="0" smtClean="0"/>
              <a:t>XML</a:t>
            </a:r>
            <a:r>
              <a:rPr lang="et-EE" dirty="0"/>
              <a:t>: </a:t>
            </a:r>
            <a:r>
              <a:rPr lang="et-EE" dirty="0" smtClean="0"/>
              <a:t>549 characters</a:t>
            </a:r>
            <a:r>
              <a:rPr lang="et-EE" dirty="0"/>
              <a:t>, </a:t>
            </a:r>
            <a:r>
              <a:rPr lang="et-EE" dirty="0" smtClean="0"/>
              <a:t>549 bytes</a:t>
            </a:r>
          </a:p>
          <a:p>
            <a:r>
              <a:rPr lang="et-EE" dirty="0" smtClean="0"/>
              <a:t>JSON: 326 characters</a:t>
            </a:r>
            <a:r>
              <a:rPr lang="et-EE" dirty="0"/>
              <a:t>, </a:t>
            </a:r>
            <a:r>
              <a:rPr lang="et-EE" dirty="0" smtClean="0"/>
              <a:t>326 bytes</a:t>
            </a:r>
          </a:p>
          <a:p>
            <a:r>
              <a:rPr lang="et-EE" b="1" dirty="0" smtClean="0"/>
              <a:t>XML ~68,4 % larger than JSON!</a:t>
            </a:r>
          </a:p>
          <a:p>
            <a:endParaRPr lang="et-EE" dirty="0"/>
          </a:p>
          <a:p>
            <a:r>
              <a:rPr lang="et-EE" dirty="0" smtClean="0"/>
              <a:t>But </a:t>
            </a:r>
            <a:r>
              <a:rPr lang="en-US" dirty="0" smtClean="0"/>
              <a:t>a large </a:t>
            </a:r>
            <a:r>
              <a:rPr lang="en-US" dirty="0"/>
              <a:t>data set is going to be large regardless of the data format you </a:t>
            </a:r>
            <a:r>
              <a:rPr lang="en-US" dirty="0" smtClean="0"/>
              <a:t>use</a:t>
            </a:r>
            <a:r>
              <a:rPr lang="et-EE" dirty="0" smtClean="0"/>
              <a:t>.</a:t>
            </a:r>
          </a:p>
          <a:p>
            <a:r>
              <a:rPr lang="et-EE" dirty="0" smtClean="0"/>
              <a:t>M</a:t>
            </a:r>
            <a:r>
              <a:rPr lang="en-US" dirty="0" err="1" smtClean="0"/>
              <a:t>ost</a:t>
            </a:r>
            <a:r>
              <a:rPr lang="en-US" dirty="0" smtClean="0"/>
              <a:t> </a:t>
            </a:r>
            <a:r>
              <a:rPr lang="en-US" dirty="0"/>
              <a:t>servers </a:t>
            </a:r>
            <a:r>
              <a:rPr lang="en-US" dirty="0" err="1"/>
              <a:t>gzip</a:t>
            </a:r>
            <a:r>
              <a:rPr lang="en-US" dirty="0"/>
              <a:t> or otherwise compress content before sending it out, the difference between </a:t>
            </a:r>
            <a:r>
              <a:rPr lang="en-US" dirty="0" err="1"/>
              <a:t>gzipped</a:t>
            </a:r>
            <a:r>
              <a:rPr lang="en-US" dirty="0"/>
              <a:t> JSON and </a:t>
            </a:r>
            <a:r>
              <a:rPr lang="en-US" dirty="0" err="1"/>
              <a:t>gzipped</a:t>
            </a:r>
            <a:r>
              <a:rPr lang="en-US" dirty="0"/>
              <a:t> XML isn’t nearly as drastic as the difference between standard JSON and </a:t>
            </a:r>
            <a:r>
              <a:rPr lang="en-US" dirty="0" smtClean="0"/>
              <a:t>XML</a:t>
            </a:r>
            <a:r>
              <a:rPr lang="et-EE" dirty="0" smtClean="0"/>
              <a:t>.</a:t>
            </a:r>
            <a:endParaRPr lang="et-E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5213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JSON vs XML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1124744"/>
            <a:ext cx="11169515" cy="4834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Favor XML over JSON when any of these is true:</a:t>
            </a:r>
          </a:p>
          <a:p>
            <a:endParaRPr lang="en-US" dirty="0"/>
          </a:p>
          <a:p>
            <a:r>
              <a:rPr lang="en-US" dirty="0"/>
              <a:t>You need message validation</a:t>
            </a:r>
          </a:p>
          <a:p>
            <a:r>
              <a:rPr lang="en-US" dirty="0"/>
              <a:t>You're using XSLT</a:t>
            </a:r>
          </a:p>
          <a:p>
            <a:r>
              <a:rPr lang="en-US" dirty="0"/>
              <a:t>Your messages include a lot of marked-up text</a:t>
            </a:r>
          </a:p>
          <a:p>
            <a:r>
              <a:rPr lang="en-US" dirty="0"/>
              <a:t>You need to interoperate with environments that don't support </a:t>
            </a:r>
            <a:r>
              <a:rPr lang="en-US" dirty="0" smtClean="0"/>
              <a:t>JSON</a:t>
            </a:r>
            <a:endParaRPr lang="et-EE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Favor JSON over XML when all of these are true:</a:t>
            </a:r>
          </a:p>
          <a:p>
            <a:endParaRPr lang="en-US" dirty="0"/>
          </a:p>
          <a:p>
            <a:r>
              <a:rPr lang="en-US" dirty="0"/>
              <a:t>Messages don't need to be validated, or validating their deserialization is simple</a:t>
            </a:r>
          </a:p>
          <a:p>
            <a:r>
              <a:rPr lang="en-US" dirty="0"/>
              <a:t>You're not transforming messages, or transforming their deserialization is simple</a:t>
            </a:r>
          </a:p>
          <a:p>
            <a:r>
              <a:rPr lang="en-US" dirty="0"/>
              <a:t>Your messages are mostly data, not marked-up text</a:t>
            </a:r>
          </a:p>
          <a:p>
            <a:r>
              <a:rPr lang="en-US" dirty="0"/>
              <a:t>The messaging endpoints have good JSON tools</a:t>
            </a:r>
            <a:endParaRPr lang="et-E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3511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Security problems***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1124745"/>
            <a:ext cx="11439508" cy="4114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eval</a:t>
            </a:r>
            <a:r>
              <a:rPr lang="en-US" dirty="0"/>
              <a:t>() function can compile and execute any JavaScript. This represents a potential security problem.</a:t>
            </a:r>
          </a:p>
          <a:p>
            <a:r>
              <a:rPr lang="en-US" dirty="0"/>
              <a:t>It is safer to use a JSON parser </a:t>
            </a:r>
            <a:r>
              <a:rPr lang="en-US" dirty="0" smtClean="0"/>
              <a:t>(like </a:t>
            </a:r>
            <a:r>
              <a:rPr lang="en-US" dirty="0" err="1" smtClean="0"/>
              <a:t>Gson</a:t>
            </a:r>
            <a:r>
              <a:rPr lang="en-US" dirty="0" smtClean="0"/>
              <a:t>) to </a:t>
            </a:r>
            <a:r>
              <a:rPr lang="en-US" dirty="0"/>
              <a:t>convert a JSON text to a JavaScript object. A JSON parser will recognize only JSON text and will not compile scripts.</a:t>
            </a:r>
          </a:p>
          <a:p>
            <a:r>
              <a:rPr lang="en-US" dirty="0"/>
              <a:t>In browsers that provide native JSON support, JSON parsers are also faster.</a:t>
            </a:r>
          </a:p>
          <a:p>
            <a:r>
              <a:rPr lang="en-US" dirty="0"/>
              <a:t>Native JSON support is included in newer browsers and in the newest </a:t>
            </a:r>
            <a:r>
              <a:rPr lang="en-US" dirty="0" err="1"/>
              <a:t>ECMAScript</a:t>
            </a:r>
            <a:r>
              <a:rPr lang="en-US" dirty="0"/>
              <a:t> (JavaScript) standard.</a:t>
            </a:r>
          </a:p>
          <a:p>
            <a:endParaRPr lang="et-E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79868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JSON Schema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t-EE" dirty="0" smtClean="0"/>
              <a:t>Describes </a:t>
            </a:r>
            <a:r>
              <a:rPr lang="et-EE" dirty="0"/>
              <a:t>your JSON data </a:t>
            </a:r>
            <a:r>
              <a:rPr lang="et-EE" dirty="0" smtClean="0"/>
              <a:t>format</a:t>
            </a:r>
          </a:p>
          <a:p>
            <a:endParaRPr lang="et-EE" dirty="0"/>
          </a:p>
          <a:p>
            <a:r>
              <a:rPr lang="et-EE" dirty="0">
                <a:hlinkClick r:id="rId2"/>
              </a:rPr>
              <a:t>http://jsonschemalint.com/</a:t>
            </a:r>
            <a:endParaRPr lang="et-EE" dirty="0"/>
          </a:p>
          <a:p>
            <a:endParaRPr lang="et-EE" dirty="0"/>
          </a:p>
          <a:p>
            <a:r>
              <a:rPr lang="et-EE" dirty="0">
                <a:hlinkClick r:id="rId3"/>
              </a:rPr>
              <a:t>http://json-schema.org/implementations</a:t>
            </a:r>
            <a:endParaRPr lang="et-EE" dirty="0"/>
          </a:p>
          <a:p>
            <a:endParaRPr lang="et-EE" dirty="0"/>
          </a:p>
          <a:p>
            <a:r>
              <a:rPr lang="et-EE" dirty="0">
                <a:hlinkClick r:id="rId4"/>
              </a:rPr>
              <a:t>http://en.wikipedia.org/wiki/JSON#Schema_and_Metadata</a:t>
            </a:r>
            <a:endParaRPr lang="et-EE" dirty="0"/>
          </a:p>
          <a:p>
            <a:endParaRPr lang="et-E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60167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JSON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values can be:</a:t>
            </a:r>
          </a:p>
          <a:p>
            <a:endParaRPr lang="en-US" dirty="0"/>
          </a:p>
          <a:p>
            <a:r>
              <a:rPr lang="en-US" dirty="0"/>
              <a:t>A number (integer or floating point)</a:t>
            </a:r>
          </a:p>
          <a:p>
            <a:r>
              <a:rPr lang="en-US" dirty="0"/>
              <a:t>A string (in double quotes)</a:t>
            </a:r>
          </a:p>
          <a:p>
            <a:r>
              <a:rPr lang="en-US" dirty="0"/>
              <a:t>A </a:t>
            </a:r>
            <a:r>
              <a:rPr lang="et-EE" dirty="0" smtClean="0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/>
              <a:t>(true or false</a:t>
            </a:r>
            <a:r>
              <a:rPr lang="en-US" dirty="0" smtClean="0"/>
              <a:t>)</a:t>
            </a:r>
          </a:p>
          <a:p>
            <a:r>
              <a:rPr lang="en-US" dirty="0"/>
              <a:t>An </a:t>
            </a:r>
            <a:r>
              <a:rPr lang="en-US" b="1" i="1" dirty="0"/>
              <a:t>object</a:t>
            </a:r>
            <a:r>
              <a:rPr lang="en-US" dirty="0"/>
              <a:t> (in curly brackets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array</a:t>
            </a:r>
            <a:r>
              <a:rPr lang="en-US" dirty="0"/>
              <a:t> (in square brackets)</a:t>
            </a:r>
          </a:p>
          <a:p>
            <a:r>
              <a:rPr lang="en-US" dirty="0" smtClean="0"/>
              <a:t>null</a:t>
            </a:r>
            <a:endParaRPr lang="et-E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46963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27244" y="1124745"/>
            <a:ext cx="11102017" cy="4114800"/>
          </a:xfrm>
        </p:spPr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 smtClean="0"/>
              <a:t>Unordered set of name-value pairs</a:t>
            </a:r>
          </a:p>
          <a:p>
            <a:pPr lvl="1"/>
            <a:r>
              <a:rPr lang="en-US" dirty="0" smtClean="0"/>
              <a:t>names </a:t>
            </a:r>
            <a:r>
              <a:rPr lang="en-US" u="sng" dirty="0" smtClean="0"/>
              <a:t>must be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{ name1 : value1, name2 : value2, …, nameN : valueN }</a:t>
            </a:r>
          </a:p>
          <a:p>
            <a:pPr lvl="1"/>
            <a:endParaRPr lang="en-US" dirty="0"/>
          </a:p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Ordered list of values</a:t>
            </a:r>
          </a:p>
          <a:p>
            <a:pPr lvl="1"/>
            <a:r>
              <a:rPr lang="en-US" dirty="0" smtClean="0"/>
              <a:t>[ value1, value2, … valueN ]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7244" y="188640"/>
            <a:ext cx="10360501" cy="827112"/>
          </a:xfrm>
        </p:spPr>
        <p:txBody>
          <a:bodyPr/>
          <a:lstStyle/>
          <a:p>
            <a:r>
              <a:rPr lang="et-EE" dirty="0"/>
              <a:t>JSON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16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9481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</a:t>
            </a:r>
          </a:p>
        </p:txBody>
      </p:sp>
      <p:graphicFrame>
        <p:nvGraphicFramePr>
          <p:cNvPr id="27546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209250"/>
              </p:ext>
            </p:extLst>
          </p:nvPr>
        </p:nvGraphicFramePr>
        <p:xfrm>
          <a:off x="559564" y="1353820"/>
          <a:ext cx="10857789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3" imgW="5808154" imgH="2742057" progId="Visio.Drawing.11">
                  <p:embed/>
                </p:oleObj>
              </mc:Choice>
              <mc:Fallback>
                <p:oleObj name="Visio" r:id="rId3" imgW="5808154" imgH="27420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64" y="1353820"/>
                        <a:ext cx="10857789" cy="3844925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157074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43" y="1124744"/>
            <a:ext cx="10952728" cy="5733257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dirty="0"/>
              <a:t>Sequence of 0 or more Unicode characters</a:t>
            </a:r>
          </a:p>
          <a:p>
            <a:r>
              <a:rPr lang="en-US" dirty="0"/>
              <a:t>No separate character type</a:t>
            </a:r>
          </a:p>
          <a:p>
            <a:pPr lvl="1"/>
            <a:r>
              <a:rPr lang="en-US" dirty="0"/>
              <a:t>A character is represented as a string with a length of 1</a:t>
            </a:r>
          </a:p>
          <a:p>
            <a:r>
              <a:rPr lang="en-US" dirty="0"/>
              <a:t>Wrapped in </a:t>
            </a:r>
            <a:r>
              <a:rPr lang="en-US" b="1" dirty="0">
                <a:latin typeface="Courier New" charset="0"/>
              </a:rPr>
              <a:t>"</a:t>
            </a:r>
            <a:r>
              <a:rPr lang="en-US" dirty="0"/>
              <a:t>double quotes</a:t>
            </a:r>
            <a:r>
              <a:rPr lang="en-US" b="1" dirty="0">
                <a:latin typeface="Courier New" charset="0"/>
              </a:rPr>
              <a:t>"</a:t>
            </a:r>
            <a:endParaRPr lang="en-US" dirty="0"/>
          </a:p>
          <a:p>
            <a:r>
              <a:rPr lang="en-US" dirty="0"/>
              <a:t>Backslash escapement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69180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graphicFrame>
        <p:nvGraphicFramePr>
          <p:cNvPr id="27751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59965"/>
              </p:ext>
            </p:extLst>
          </p:nvPr>
        </p:nvGraphicFramePr>
        <p:xfrm>
          <a:off x="627061" y="1151363"/>
          <a:ext cx="9844169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3" imgW="5673923" imgH="3923348" progId="Visio.Drawing.6">
                  <p:embed/>
                </p:oleObj>
              </mc:Choice>
              <mc:Fallback>
                <p:oleObj name="Visio" r:id="rId3" imgW="5673923" imgH="39233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1" y="1151363"/>
                        <a:ext cx="9844169" cy="51054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2959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488032" y="4172781"/>
            <a:ext cx="1190316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95348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0914206" y="4172781"/>
            <a:ext cx="1190316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95348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JSON &amp; </a:t>
            </a:r>
            <a:r>
              <a:rPr lang="en-US" sz="4000" dirty="0" err="1" smtClean="0"/>
              <a:t>Googles</a:t>
            </a:r>
            <a:r>
              <a:rPr lang="en-US" sz="4000" dirty="0" smtClean="0"/>
              <a:t> </a:t>
            </a:r>
            <a:r>
              <a:rPr lang="en-US" sz="4000" dirty="0" err="1" smtClean="0"/>
              <a:t>Gson</a:t>
            </a:r>
            <a:endParaRPr lang="en-US" sz="4000" dirty="0"/>
          </a:p>
        </p:txBody>
      </p:sp>
      <p:pic>
        <p:nvPicPr>
          <p:cNvPr id="5" name="Picture 4" descr="android-6-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03" y="635000"/>
            <a:ext cx="4737100" cy="55753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Real</a:t>
            </a:r>
          </a:p>
          <a:p>
            <a:r>
              <a:rPr lang="en-US" dirty="0"/>
              <a:t>Scientific</a:t>
            </a:r>
          </a:p>
          <a:p>
            <a:endParaRPr lang="en-US" dirty="0"/>
          </a:p>
          <a:p>
            <a:r>
              <a:rPr lang="en-US" dirty="0"/>
              <a:t>No octal or hex</a:t>
            </a:r>
          </a:p>
          <a:p>
            <a:r>
              <a:rPr lang="en-US" dirty="0"/>
              <a:t>No </a:t>
            </a:r>
            <a:r>
              <a:rPr lang="en-US" b="1" dirty="0" err="1">
                <a:latin typeface="Courier New" charset="0"/>
              </a:rPr>
              <a:t>NaN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</a:rPr>
              <a:t>Infinity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charset="0"/>
              </a:rPr>
              <a:t>null</a:t>
            </a:r>
            <a:r>
              <a:rPr lang="en-US" dirty="0"/>
              <a:t> instead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1467261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</a:t>
            </a:r>
          </a:p>
        </p:txBody>
      </p:sp>
      <p:graphicFrame>
        <p:nvGraphicFramePr>
          <p:cNvPr id="279572" name="Object 2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46088"/>
              </p:ext>
            </p:extLst>
          </p:nvPr>
        </p:nvGraphicFramePr>
        <p:xfrm>
          <a:off x="154574" y="1201977"/>
          <a:ext cx="10946664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3" imgW="5852732" imgH="2342007" progId="Visio.Drawing.11">
                  <p:embed/>
                </p:oleObj>
              </mc:Choice>
              <mc:Fallback>
                <p:oleObj name="Visio" r:id="rId3" imgW="5852732" imgH="23420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74" y="1201977"/>
                        <a:ext cx="10946664" cy="3286125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61157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</a:rPr>
              <a:t>true</a:t>
            </a:r>
          </a:p>
          <a:p>
            <a:r>
              <a:rPr lang="en-US" b="1">
                <a:latin typeface="Courier New" charset="0"/>
              </a:rPr>
              <a:t>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8653242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charset="0"/>
              </a:rPr>
              <a:t>null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value that isn't anything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0735599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are unordered containers of key/value pairs</a:t>
            </a:r>
          </a:p>
          <a:p>
            <a:r>
              <a:rPr lang="en-US"/>
              <a:t>Objects are wrapped in </a:t>
            </a:r>
            <a:r>
              <a:rPr lang="en-US" b="1">
                <a:latin typeface="Courier New" charset="0"/>
              </a:rPr>
              <a:t>{ }</a:t>
            </a:r>
          </a:p>
          <a:p>
            <a:r>
              <a:rPr lang="en-US" b="1">
                <a:latin typeface="Courier New" charset="0"/>
              </a:rPr>
              <a:t>,</a:t>
            </a:r>
            <a:r>
              <a:rPr lang="en-US"/>
              <a:t> separates key/value pairs</a:t>
            </a:r>
          </a:p>
          <a:p>
            <a:r>
              <a:rPr lang="en-US" b="1">
                <a:latin typeface="Courier New" charset="0"/>
              </a:rPr>
              <a:t>:</a:t>
            </a:r>
            <a:r>
              <a:rPr lang="en-US"/>
              <a:t> separates keys and values</a:t>
            </a:r>
          </a:p>
          <a:p>
            <a:r>
              <a:rPr lang="en-US"/>
              <a:t>Keys are strings </a:t>
            </a:r>
          </a:p>
          <a:p>
            <a:r>
              <a:rPr lang="en-US"/>
              <a:t>Values are JSON values</a:t>
            </a:r>
          </a:p>
          <a:p>
            <a:pPr lvl="1"/>
            <a:endParaRPr lang="en-US"/>
          </a:p>
          <a:p>
            <a:pPr lvl="1"/>
            <a:r>
              <a:rPr lang="en-US"/>
              <a:t>struct, record, hashtable,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1546532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graphicFrame>
        <p:nvGraphicFramePr>
          <p:cNvPr id="271368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57665"/>
              </p:ext>
            </p:extLst>
          </p:nvPr>
        </p:nvGraphicFramePr>
        <p:xfrm>
          <a:off x="559563" y="1228069"/>
          <a:ext cx="1065252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3" imgW="5808154" imgH="1457325" progId="Visio.Drawing.11">
                  <p:embed/>
                </p:oleObj>
              </mc:Choice>
              <mc:Fallback>
                <p:oleObj name="Visio" r:id="rId3" imgW="5808154" imgH="1457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63" y="1228069"/>
                        <a:ext cx="10652525" cy="2005013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639534" y="2749008"/>
            <a:ext cx="8369771" cy="3770582"/>
          </a:xfrm>
          <a:prstGeom prst="rect">
            <a:avLst/>
          </a:prstGeom>
        </p:spPr>
        <p:txBody>
          <a:bodyPr wrap="square" lIns="76517" tIns="38258" rIns="76517" bIns="38258">
            <a:spAutoFit/>
          </a:bodyPr>
          <a:lstStyle/>
          <a:p>
            <a:pPr algn="l"/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_id":"560515770f76130300c69953"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usertoken":"11343761234567808125"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paymenttype":"PayPal"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__v":0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upvotes":0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amount":</a:t>
            </a:r>
            <a:r>
              <a:rPr lang="en-US" dirty="0" smtClean="0">
                <a:latin typeface="Consolas"/>
                <a:cs typeface="Consolas"/>
              </a:rPr>
              <a:t>1999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505558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are ordered sequences of values</a:t>
            </a:r>
          </a:p>
          <a:p>
            <a:r>
              <a:rPr lang="en-US"/>
              <a:t>Arrays are wrapped in </a:t>
            </a:r>
            <a:r>
              <a:rPr lang="en-US" b="1">
                <a:latin typeface="Courier New" charset="0"/>
              </a:rPr>
              <a:t>[]</a:t>
            </a:r>
          </a:p>
          <a:p>
            <a:r>
              <a:rPr lang="en-US" b="1">
                <a:latin typeface="Courier New" charset="0"/>
              </a:rPr>
              <a:t>,</a:t>
            </a:r>
            <a:r>
              <a:rPr lang="en-US"/>
              <a:t> separates values </a:t>
            </a:r>
          </a:p>
          <a:p>
            <a:r>
              <a:rPr lang="en-US"/>
              <a:t>JSON does not talk about indexing.</a:t>
            </a:r>
          </a:p>
          <a:p>
            <a:pPr lvl="1"/>
            <a:r>
              <a:rPr lang="en-US"/>
              <a:t>An implementation can start array indexing at 0 or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8444894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7341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7483"/>
              </p:ext>
            </p:extLst>
          </p:nvPr>
        </p:nvGraphicFramePr>
        <p:xfrm>
          <a:off x="289571" y="1151991"/>
          <a:ext cx="10982639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3" imgW="5808154" imgH="1457325" progId="Visio.Drawing.11">
                  <p:embed/>
                </p:oleObj>
              </mc:Choice>
              <mc:Fallback>
                <p:oleObj name="Visio" r:id="rId3" imgW="5808154" imgH="1457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71" y="1151991"/>
                        <a:ext cx="10982639" cy="2066925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87076" y="2761268"/>
            <a:ext cx="12014672" cy="3770582"/>
          </a:xfrm>
          <a:prstGeom prst="rect">
            <a:avLst/>
          </a:prstGeom>
        </p:spPr>
        <p:txBody>
          <a:bodyPr wrap="square" lIns="76517" tIns="38258" rIns="76517" bIns="38258">
            <a:spAutoFit/>
          </a:bodyPr>
          <a:lstStyle/>
          <a:p>
            <a:pPr algn="l"/>
            <a:r>
              <a:rPr lang="en-US" sz="2400" dirty="0" smtClean="0">
                <a:latin typeface="Consolas"/>
                <a:cs typeface="Consolas"/>
              </a:rPr>
              <a:t>[</a:t>
            </a:r>
          </a:p>
          <a:p>
            <a:pPr algn="l"/>
            <a:r>
              <a:rPr lang="en-US" sz="2400" dirty="0" smtClean="0">
                <a:latin typeface="Consolas"/>
                <a:cs typeface="Consolas"/>
              </a:rPr>
              <a:t>{</a:t>
            </a:r>
            <a:r>
              <a:rPr lang="en-US" sz="2400" dirty="0">
                <a:latin typeface="Consolas"/>
                <a:cs typeface="Consolas"/>
              </a:rPr>
              <a:t>"_id":"560515770f76130300c69953","usertoken":"</a:t>
            </a:r>
            <a:r>
              <a:rPr lang="en-US" sz="2400" dirty="0" smtClean="0">
                <a:latin typeface="Consolas"/>
                <a:cs typeface="Consolas"/>
              </a:rPr>
              <a:t>11343761234567808125</a:t>
            </a:r>
            <a:r>
              <a:rPr lang="en-US" sz="2400" dirty="0">
                <a:latin typeface="Consolas"/>
                <a:cs typeface="Consolas"/>
              </a:rPr>
              <a:t>","paymenttype":"PayPal","__v":0,"upvotes":0,"amount":1999}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pPr algn="l"/>
            <a:endParaRPr lang="en-US" sz="2400" dirty="0" smtClean="0">
              <a:latin typeface="Consolas"/>
              <a:cs typeface="Consolas"/>
            </a:endParaRPr>
          </a:p>
          <a:p>
            <a:pPr algn="l"/>
            <a:r>
              <a:rPr lang="en-US" sz="2400" dirty="0" smtClean="0">
                <a:latin typeface="Consolas"/>
                <a:cs typeface="Consolas"/>
              </a:rPr>
              <a:t>{</a:t>
            </a:r>
            <a:r>
              <a:rPr lang="en-US" sz="2400" dirty="0">
                <a:latin typeface="Consolas"/>
                <a:cs typeface="Consolas"/>
              </a:rPr>
              <a:t>"_id":"56125240421892030048403d","usertoken":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11343761234567808125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,"paymenttype":"PayPal","__v":0,"upvotes":5,"amount":1234}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pPr algn="l"/>
            <a:endParaRPr lang="en-US" sz="2400" dirty="0" smtClean="0">
              <a:latin typeface="Consolas"/>
              <a:cs typeface="Consolas"/>
            </a:endParaRPr>
          </a:p>
          <a:p>
            <a:pPr algn="l"/>
            <a:r>
              <a:rPr lang="en-US" sz="2400" dirty="0" smtClean="0">
                <a:latin typeface="Consolas"/>
                <a:cs typeface="Consolas"/>
              </a:rPr>
              <a:t>{</a:t>
            </a:r>
            <a:r>
              <a:rPr lang="en-US" sz="2400" dirty="0">
                <a:latin typeface="Consolas"/>
                <a:cs typeface="Consolas"/>
              </a:rPr>
              <a:t>"_id":"5627620ac9e9e303005b113c","usertoken":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11343761234567808125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,"paymenttype":"Direct","__v":0,"upvotes":2,"amount":1001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algn="l"/>
            <a:r>
              <a:rPr lang="en-US" sz="2400" dirty="0" smtClean="0">
                <a:latin typeface="Consolas"/>
                <a:cs typeface="Consolas"/>
              </a:rPr>
              <a:t>]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285148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 Media Type &amp; Character </a:t>
            </a:r>
            <a:r>
              <a:rPr lang="en-US" dirty="0"/>
              <a:t>Encoding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nsolas"/>
                <a:cs typeface="Consolas"/>
              </a:rPr>
              <a:t>a</a:t>
            </a:r>
            <a:r>
              <a:rPr lang="en-US" b="1" dirty="0" smtClean="0">
                <a:latin typeface="Consolas"/>
                <a:cs typeface="Consolas"/>
              </a:rPr>
              <a:t>pplication/</a:t>
            </a:r>
            <a:r>
              <a:rPr lang="en-US" b="1" dirty="0" err="1" smtClean="0">
                <a:latin typeface="Consolas"/>
                <a:cs typeface="Consolas"/>
              </a:rPr>
              <a:t>json</a:t>
            </a:r>
            <a:endParaRPr lang="en-US" b="1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Strictly </a:t>
            </a:r>
            <a:r>
              <a:rPr lang="en-US" dirty="0"/>
              <a:t>UNICODE.</a:t>
            </a:r>
          </a:p>
          <a:p>
            <a:endParaRPr lang="en-US" dirty="0"/>
          </a:p>
          <a:p>
            <a:r>
              <a:rPr lang="en-US" dirty="0"/>
              <a:t>Default: UTF-8.</a:t>
            </a:r>
          </a:p>
          <a:p>
            <a:endParaRPr lang="en-US" dirty="0"/>
          </a:p>
          <a:p>
            <a:r>
              <a:rPr lang="en-US" dirty="0"/>
              <a:t>UTF-16 and UTF-32 are allowed.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5966017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Versionless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44" y="1124745"/>
            <a:ext cx="11169515" cy="4114800"/>
          </a:xfrm>
        </p:spPr>
        <p:txBody>
          <a:bodyPr/>
          <a:lstStyle/>
          <a:p>
            <a:r>
              <a:rPr lang="en-US" dirty="0"/>
              <a:t>JSON has no version number.</a:t>
            </a:r>
          </a:p>
          <a:p>
            <a:endParaRPr lang="en-US" dirty="0"/>
          </a:p>
          <a:p>
            <a:r>
              <a:rPr lang="en-US" dirty="0"/>
              <a:t>No revisions to the JSON grammar are anticipated.</a:t>
            </a:r>
          </a:p>
          <a:p>
            <a:endParaRPr lang="en-US" dirty="0"/>
          </a:p>
          <a:p>
            <a:r>
              <a:rPr lang="en-US" dirty="0"/>
              <a:t>JSON is very stable.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3584103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35274" y="1411696"/>
            <a:ext cx="11422294" cy="3087463"/>
          </a:xfrm>
          <a:prstGeom prst="rect">
            <a:avLst/>
          </a:prstGeom>
        </p:spPr>
        <p:txBody>
          <a:bodyPr vert="horz" lIns="108830" tIns="54415" rIns="108830" bIns="54415" anchor="t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E" sz="5700" b="1" spc="-11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A bit about </a:t>
            </a:r>
          </a:p>
          <a:p>
            <a:pPr algn="ctr">
              <a:spcBef>
                <a:spcPct val="0"/>
              </a:spcBef>
              <a:defRPr/>
            </a:pPr>
            <a:r>
              <a:rPr lang="en-IE" sz="5700" b="1" spc="-11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JSON </a:t>
            </a:r>
          </a:p>
          <a:p>
            <a:pPr algn="ctr">
              <a:spcBef>
                <a:spcPct val="0"/>
              </a:spcBef>
              <a:defRPr/>
            </a:pPr>
            <a:r>
              <a:rPr lang="en-IE" sz="5700" b="1" spc="-11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&amp; </a:t>
            </a:r>
          </a:p>
          <a:p>
            <a:pPr algn="ctr">
              <a:spcBef>
                <a:spcPct val="0"/>
              </a:spcBef>
              <a:defRPr/>
            </a:pPr>
            <a:r>
              <a:rPr lang="en-IE" sz="5700" b="1" spc="-11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Googles </a:t>
            </a:r>
          </a:p>
          <a:p>
            <a:pPr algn="ctr">
              <a:spcBef>
                <a:spcPct val="0"/>
              </a:spcBef>
              <a:defRPr/>
            </a:pPr>
            <a:r>
              <a:rPr lang="en-IE" sz="5700" b="1" spc="-11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Gson</a:t>
            </a:r>
            <a:endParaRPr lang="en-US" sz="5700" b="1" spc="-119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3815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dirty="0"/>
              <a:t>A JSON decoder must accept all well-formed JSON text.</a:t>
            </a:r>
          </a:p>
          <a:p>
            <a:pPr>
              <a:spcAft>
                <a:spcPct val="25000"/>
              </a:spcAft>
            </a:pPr>
            <a:r>
              <a:rPr lang="en-US" dirty="0"/>
              <a:t>A JSON decoder may also accept non-JSON text.</a:t>
            </a:r>
          </a:p>
          <a:p>
            <a:pPr>
              <a:spcAft>
                <a:spcPct val="25000"/>
              </a:spcAft>
            </a:pPr>
            <a:r>
              <a:rPr lang="en-US" dirty="0"/>
              <a:t>A JSON encoder must only produce well-formed JSON text.</a:t>
            </a:r>
          </a:p>
          <a:p>
            <a:pPr>
              <a:spcAft>
                <a:spcPct val="25000"/>
              </a:spcAft>
            </a:pPr>
            <a:r>
              <a:rPr lang="en-US" i="1" dirty="0"/>
              <a:t>Be conservative in what you do, be liberal in what you accept from others.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2252759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35274" y="1690131"/>
            <a:ext cx="11422294" cy="1231032"/>
          </a:xfrm>
          <a:prstGeom prst="rect">
            <a:avLst/>
          </a:prstGeom>
        </p:spPr>
        <p:txBody>
          <a:bodyPr vert="horz" lIns="108830" tIns="54415" rIns="108830" bIns="54415" anchor="t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E" sz="5700" b="1" spc="-119" dirty="0" smtClean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CoffeeMate</a:t>
            </a:r>
          </a:p>
          <a:p>
            <a:pPr algn="ctr">
              <a:spcBef>
                <a:spcPct val="0"/>
              </a:spcBef>
              <a:defRPr/>
            </a:pPr>
            <a:r>
              <a:rPr lang="en-IE" sz="5700" b="1" spc="-11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en-IE" sz="5700" b="1" spc="-119" dirty="0" smtClean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IE" sz="5700" b="1" spc="-119" dirty="0" smtClean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Googles Gson </a:t>
            </a:r>
            <a:endParaRPr lang="en-US" sz="5700" b="1" spc="-119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6666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Gson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1" y="1252591"/>
            <a:ext cx="10867203" cy="6339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sites.google.com</a:t>
            </a:r>
            <a:r>
              <a:rPr lang="en-US" b="1" dirty="0">
                <a:hlinkClick r:id="rId2"/>
              </a:rPr>
              <a:t>/site/</a:t>
            </a:r>
            <a:r>
              <a:rPr lang="en-US" b="1" dirty="0" err="1">
                <a:hlinkClick r:id="rId2"/>
              </a:rPr>
              <a:t>gson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gson</a:t>
            </a:r>
            <a:r>
              <a:rPr lang="en-US" b="1" dirty="0">
                <a:hlinkClick r:id="rId2"/>
              </a:rPr>
              <a:t>-user-guide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7061" y="2517945"/>
            <a:ext cx="11204694" cy="2985751"/>
          </a:xfrm>
          <a:prstGeom prst="rect">
            <a:avLst/>
          </a:prstGeom>
        </p:spPr>
        <p:txBody>
          <a:bodyPr wrap="square" lIns="76517" tIns="38258" rIns="76517" bIns="38258">
            <a:spAutoFit/>
          </a:bodyPr>
          <a:lstStyle/>
          <a:p>
            <a:pPr algn="l"/>
            <a:r>
              <a:rPr lang="en-US" sz="2700" b="1" dirty="0" err="1">
                <a:latin typeface="Helvetica Neue"/>
                <a:cs typeface="Helvetica Neue"/>
              </a:rPr>
              <a:t>Gson</a:t>
            </a:r>
            <a:r>
              <a:rPr lang="en-US" sz="2700" dirty="0">
                <a:latin typeface="Helvetica Neue"/>
                <a:cs typeface="Helvetica Neue"/>
              </a:rPr>
              <a:t> is a Java library that can be used to convert Java Objects into their JSON representation. It can also be used to convert a JSON string to an equivalent Java object. </a:t>
            </a:r>
            <a:r>
              <a:rPr lang="en-US" sz="2700" dirty="0" err="1">
                <a:latin typeface="Helvetica Neue"/>
                <a:cs typeface="Helvetica Neue"/>
              </a:rPr>
              <a:t>Gson</a:t>
            </a:r>
            <a:r>
              <a:rPr lang="en-US" sz="2700" dirty="0">
                <a:latin typeface="Helvetica Neue"/>
                <a:cs typeface="Helvetica Neue"/>
              </a:rPr>
              <a:t> is an open-source project hosted at </a:t>
            </a:r>
            <a:r>
              <a:rPr lang="en-US" sz="2700" u="sng" dirty="0">
                <a:latin typeface="Helvetica Neue"/>
                <a:cs typeface="Helvetica Neue"/>
                <a:hlinkClick r:id="rId3"/>
              </a:rPr>
              <a:t>http://code.google.com/p/google-gson.</a:t>
            </a:r>
          </a:p>
          <a:p>
            <a:pPr algn="l"/>
            <a:endParaRPr lang="en-US" sz="2700" dirty="0">
              <a:latin typeface="Helvetica Neue"/>
              <a:cs typeface="Helvetica Neue"/>
            </a:endParaRPr>
          </a:p>
          <a:p>
            <a:pPr algn="l"/>
            <a:r>
              <a:rPr lang="en-US" sz="2700" dirty="0" err="1">
                <a:latin typeface="Helvetica Neue"/>
                <a:cs typeface="Helvetica Neue"/>
              </a:rPr>
              <a:t>Gson</a:t>
            </a:r>
            <a:r>
              <a:rPr lang="en-US" sz="2700" dirty="0">
                <a:latin typeface="Helvetica Neue"/>
                <a:cs typeface="Helvetica Neue"/>
              </a:rPr>
              <a:t> can work with arbitrary Java objects including pre-existing objects that you do not have source-code of.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4158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CoffeeMate</a:t>
            </a:r>
            <a:r>
              <a:rPr lang="en-US" dirty="0" smtClean="0"/>
              <a:t> &amp; Google’s </a:t>
            </a:r>
            <a:r>
              <a:rPr lang="en-US" dirty="0" err="1" smtClean="0"/>
              <a:t>Gson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33</a:t>
            </a:fld>
            <a:endParaRPr lang="uk-UA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43" y="1124744"/>
            <a:ext cx="10360503" cy="5733257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dirty="0" smtClean="0"/>
              <a:t>To create a POJO </a:t>
            </a:r>
            <a:r>
              <a:rPr lang="en-US" b="1" dirty="0" smtClean="0">
                <a:solidFill>
                  <a:srgbClr val="008000"/>
                </a:solidFill>
              </a:rPr>
              <a:t>from</a:t>
            </a:r>
            <a:r>
              <a:rPr lang="en-US" dirty="0" smtClean="0"/>
              <a:t> a JSON String we can do something like this (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.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fromJson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()</a:t>
            </a:r>
            <a:r>
              <a:rPr lang="en-US" dirty="0" smtClean="0"/>
              <a:t>)</a:t>
            </a:r>
          </a:p>
          <a:p>
            <a:pPr>
              <a:spcAft>
                <a:spcPct val="25000"/>
              </a:spcAft>
            </a:pPr>
            <a:endParaRPr lang="en-US" dirty="0"/>
          </a:p>
          <a:p>
            <a:pPr>
              <a:spcAft>
                <a:spcPct val="25000"/>
              </a:spcAft>
            </a:pPr>
            <a:endParaRPr lang="en-US" dirty="0" smtClean="0"/>
          </a:p>
          <a:p>
            <a:pPr marL="0" indent="0">
              <a:spcAft>
                <a:spcPct val="25000"/>
              </a:spcAft>
              <a:buNone/>
            </a:pPr>
            <a:endParaRPr lang="en-US" sz="1800" dirty="0" smtClean="0"/>
          </a:p>
          <a:p>
            <a:pPr>
              <a:spcAft>
                <a:spcPct val="25000"/>
              </a:spcAft>
            </a:pPr>
            <a:r>
              <a:rPr lang="en-US" dirty="0" smtClean="0"/>
              <a:t>To </a:t>
            </a:r>
            <a:r>
              <a:rPr lang="en-US" dirty="0"/>
              <a:t>convert a POJO </a:t>
            </a:r>
            <a:r>
              <a:rPr lang="en-US" b="1" dirty="0" smtClean="0">
                <a:solidFill>
                  <a:srgbClr val="008000"/>
                </a:solidFill>
              </a:rPr>
              <a:t>to</a:t>
            </a:r>
            <a:r>
              <a:rPr lang="en-US" dirty="0" smtClean="0"/>
              <a:t> a JSON </a:t>
            </a:r>
            <a:r>
              <a:rPr lang="en-US" dirty="0"/>
              <a:t>String </a:t>
            </a:r>
            <a:r>
              <a:rPr lang="en-US" dirty="0" smtClean="0"/>
              <a:t>we </a:t>
            </a:r>
            <a:r>
              <a:rPr lang="en-US" dirty="0"/>
              <a:t>can do something like </a:t>
            </a:r>
            <a:r>
              <a:rPr lang="en-US" dirty="0" smtClean="0"/>
              <a:t>this (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.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toJson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pPr>
              <a:spcAft>
                <a:spcPct val="25000"/>
              </a:spcAft>
            </a:pPr>
            <a:endParaRPr lang="en-US" dirty="0"/>
          </a:p>
        </p:txBody>
      </p:sp>
      <p:pic>
        <p:nvPicPr>
          <p:cNvPr id="5" name="Picture 4" descr="Screen Shot 2016-08-20 at 21.4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38" y="5315366"/>
            <a:ext cx="9679073" cy="952462"/>
          </a:xfrm>
          <a:prstGeom prst="rect">
            <a:avLst/>
          </a:prstGeom>
        </p:spPr>
      </p:pic>
      <p:pic>
        <p:nvPicPr>
          <p:cNvPr id="7" name="Picture 6" descr="Screen Shot 2016-08-20 at 21.49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2" y="2252030"/>
            <a:ext cx="9705276" cy="1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02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27243" y="981356"/>
            <a:ext cx="10360503" cy="5733257"/>
          </a:xfrm>
        </p:spPr>
        <p:txBody>
          <a:bodyPr/>
          <a:lstStyle/>
          <a:p>
            <a:r>
              <a:rPr lang="en-US" dirty="0" smtClean="0"/>
              <a:t>JSON is a standard way to exchange data</a:t>
            </a:r>
          </a:p>
          <a:p>
            <a:pPr lvl="1"/>
            <a:r>
              <a:rPr lang="en-US" dirty="0" smtClean="0"/>
              <a:t>Easily parsed by machines</a:t>
            </a:r>
          </a:p>
          <a:p>
            <a:pPr lvl="1"/>
            <a:r>
              <a:rPr lang="en-US" dirty="0" smtClean="0"/>
              <a:t>Human readable form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JSON uses dictionaries and lists</a:t>
            </a:r>
            <a:endParaRPr lang="en-US" dirty="0"/>
          </a:p>
          <a:p>
            <a:pPr lvl="1"/>
            <a:r>
              <a:rPr lang="en-US" dirty="0" smtClean="0"/>
              <a:t>Dictionaries are unordered</a:t>
            </a:r>
            <a:endParaRPr lang="en-US" dirty="0"/>
          </a:p>
          <a:p>
            <a:pPr lvl="1"/>
            <a:r>
              <a:rPr lang="en-US" dirty="0" smtClean="0"/>
              <a:t>Lists are ordered</a:t>
            </a:r>
          </a:p>
          <a:p>
            <a:endParaRPr lang="en-US" dirty="0"/>
          </a:p>
          <a:p>
            <a:r>
              <a:rPr lang="en-US" dirty="0" smtClean="0"/>
              <a:t>GSON is </a:t>
            </a:r>
            <a:r>
              <a:rPr lang="en-US" dirty="0" err="1" smtClean="0"/>
              <a:t>Googles</a:t>
            </a:r>
            <a:r>
              <a:rPr lang="en-US" dirty="0" smtClean="0"/>
              <a:t> JSON parser</a:t>
            </a:r>
          </a:p>
          <a:p>
            <a:pPr lvl="1"/>
            <a:r>
              <a:rPr lang="en-US" dirty="0" smtClean="0"/>
              <a:t>Very simple to use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34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7178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Sources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en.wikipedia.org/wiki/JSON</a:t>
            </a:r>
            <a:endParaRPr lang="et-EE" dirty="0" smtClean="0"/>
          </a:p>
          <a:p>
            <a:r>
              <a:rPr lang="et-EE" dirty="0">
                <a:hlinkClick r:id="rId3"/>
              </a:rPr>
              <a:t>http://www.w3schools.com/json</a:t>
            </a:r>
            <a:r>
              <a:rPr lang="et-EE" dirty="0" smtClean="0">
                <a:hlinkClick r:id="rId3"/>
              </a:rPr>
              <a:t>/</a:t>
            </a:r>
            <a:endParaRPr lang="et-EE" dirty="0" smtClean="0"/>
          </a:p>
          <a:p>
            <a:r>
              <a:rPr lang="et-EE" dirty="0">
                <a:hlinkClick r:id="rId4"/>
              </a:rPr>
              <a:t>http://www.json.org</a:t>
            </a:r>
            <a:r>
              <a:rPr lang="et-EE" dirty="0" smtClean="0">
                <a:hlinkClick r:id="rId4"/>
              </a:rPr>
              <a:t>/</a:t>
            </a:r>
            <a:endParaRPr lang="et-EE" dirty="0" smtClean="0"/>
          </a:p>
          <a:p>
            <a:r>
              <a:rPr lang="et-EE" dirty="0">
                <a:hlinkClick r:id="rId5"/>
              </a:rPr>
              <a:t>http://</a:t>
            </a:r>
            <a:r>
              <a:rPr lang="et-EE" dirty="0" smtClean="0">
                <a:hlinkClick r:id="rId5"/>
              </a:rPr>
              <a:t>json-schema.org</a:t>
            </a:r>
            <a:endParaRPr lang="et-EE" dirty="0" smtClean="0"/>
          </a:p>
          <a:p>
            <a:r>
              <a:rPr lang="et-EE" dirty="0">
                <a:hlinkClick r:id="rId6"/>
              </a:rPr>
              <a:t>http://www.nczonline.net/blog/2008/01/09/is-json-better-than-xml</a:t>
            </a:r>
            <a:r>
              <a:rPr lang="et-EE" dirty="0" smtClean="0">
                <a:hlinkClick r:id="rId6"/>
              </a:rPr>
              <a:t>/</a:t>
            </a:r>
            <a:endParaRPr lang="et-EE" dirty="0" smtClean="0"/>
          </a:p>
          <a:p>
            <a:r>
              <a:rPr lang="et-EE" dirty="0">
                <a:hlinkClick r:id="rId7"/>
              </a:rPr>
              <a:t>http://en.wikipedia.org/wiki/SOAP_(protocol</a:t>
            </a:r>
            <a:r>
              <a:rPr lang="et-EE" dirty="0" smtClean="0">
                <a:hlinkClick r:id="rId7"/>
              </a:rPr>
              <a:t>)</a:t>
            </a:r>
            <a:endParaRPr lang="et-EE" dirty="0" smtClean="0"/>
          </a:p>
          <a:p>
            <a:r>
              <a:rPr lang="et-EE">
                <a:hlinkClick r:id="rId8"/>
              </a:rPr>
              <a:t>http://</a:t>
            </a:r>
            <a:r>
              <a:rPr lang="et-EE" smtClean="0">
                <a:hlinkClick r:id="rId8"/>
              </a:rPr>
              <a:t>en.wikipedia.org/wiki/REST</a:t>
            </a:r>
            <a:endParaRPr lang="et-EE" smtClean="0"/>
          </a:p>
          <a:p>
            <a:r>
              <a:rPr lang="et-EE">
                <a:hlinkClick r:id="rId9"/>
              </a:rPr>
              <a:t>http://stackoverflow.com/questions/16626021/json-rest-soap-wsdl-and-soa-how-do-they-all-link-together</a:t>
            </a:r>
            <a:endParaRPr lang="et-E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5928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Question?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sz="2800" dirty="0" smtClean="0"/>
              <a:t>Given a particular set of data, how do you store it permanently?</a:t>
            </a:r>
          </a:p>
          <a:p>
            <a:pPr lvl="1"/>
            <a:r>
              <a:rPr lang="en-NZ" sz="2800" dirty="0" smtClean="0"/>
              <a:t>What do you store on disk?  </a:t>
            </a:r>
          </a:p>
          <a:p>
            <a:pPr lvl="1"/>
            <a:r>
              <a:rPr lang="en-NZ" sz="2800" dirty="0" smtClean="0"/>
              <a:t>What format?  </a:t>
            </a:r>
          </a:p>
          <a:p>
            <a:pPr lvl="1"/>
            <a:r>
              <a:rPr lang="en-NZ" sz="2800" dirty="0" smtClean="0"/>
              <a:t>Can you easily transmit over the web?  </a:t>
            </a:r>
          </a:p>
          <a:p>
            <a:pPr lvl="1"/>
            <a:r>
              <a:rPr lang="en-NZ" sz="2800" dirty="0" smtClean="0"/>
              <a:t>Will it be readable by other languages?</a:t>
            </a:r>
          </a:p>
          <a:p>
            <a:pPr lvl="1"/>
            <a:r>
              <a:rPr lang="en-NZ" sz="2800" dirty="0" smtClean="0"/>
              <a:t>Can humans read the data?</a:t>
            </a:r>
          </a:p>
          <a:p>
            <a:r>
              <a:rPr lang="en-NZ" sz="2800" dirty="0" smtClean="0"/>
              <a:t>Examples: </a:t>
            </a:r>
          </a:p>
          <a:p>
            <a:pPr lvl="1"/>
            <a:r>
              <a:rPr lang="en-NZ" sz="2800" dirty="0" smtClean="0"/>
              <a:t>A Square</a:t>
            </a:r>
          </a:p>
          <a:p>
            <a:pPr lvl="1"/>
            <a:r>
              <a:rPr lang="en-NZ" sz="2800" dirty="0" smtClean="0"/>
              <a:t>A </a:t>
            </a:r>
            <a:r>
              <a:rPr lang="en-NZ" sz="2800" dirty="0"/>
              <a:t>D</a:t>
            </a:r>
            <a:r>
              <a:rPr lang="en-NZ" sz="2800" dirty="0" smtClean="0"/>
              <a:t>ictionary</a:t>
            </a:r>
          </a:p>
          <a:p>
            <a:pPr lvl="1"/>
            <a:r>
              <a:rPr lang="en-NZ" sz="2800" dirty="0" smtClean="0"/>
              <a:t>A Donation</a:t>
            </a:r>
            <a:r>
              <a:rPr lang="is-IS" sz="2800" dirty="0" smtClean="0"/>
              <a:t>…</a:t>
            </a:r>
            <a:endParaRPr lang="en-NZ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399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Storage Using </a:t>
            </a:r>
            <a:r>
              <a:rPr lang="en-NZ" dirty="0"/>
              <a:t>P</a:t>
            </a:r>
            <a:r>
              <a:rPr lang="en-NZ" dirty="0" smtClean="0"/>
              <a:t>lain </a:t>
            </a:r>
            <a:r>
              <a:rPr lang="en-NZ" dirty="0"/>
              <a:t>T</a:t>
            </a:r>
            <a:r>
              <a:rPr lang="en-NZ" dirty="0" smtClean="0"/>
              <a:t>ext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27244" y="1124745"/>
            <a:ext cx="11034519" cy="4114800"/>
          </a:xfrm>
        </p:spPr>
        <p:txBody>
          <a:bodyPr/>
          <a:lstStyle/>
          <a:p>
            <a:r>
              <a:rPr lang="en-NZ" sz="2800" dirty="0" smtClean="0"/>
              <a:t>Advantages</a:t>
            </a:r>
          </a:p>
          <a:p>
            <a:pPr lvl="1"/>
            <a:r>
              <a:rPr lang="en-NZ" sz="2800" dirty="0" smtClean="0"/>
              <a:t>Human readable (good for debugging / manual editing)</a:t>
            </a:r>
          </a:p>
          <a:p>
            <a:pPr lvl="1"/>
            <a:r>
              <a:rPr lang="en-NZ" sz="2800" dirty="0" smtClean="0"/>
              <a:t>Portable to different platforms</a:t>
            </a:r>
          </a:p>
          <a:p>
            <a:pPr lvl="1"/>
            <a:r>
              <a:rPr lang="en-NZ" sz="2800" dirty="0" smtClean="0"/>
              <a:t>Easy to transmit using web</a:t>
            </a:r>
          </a:p>
          <a:p>
            <a:pPr marL="0" indent="0">
              <a:buNone/>
            </a:pPr>
            <a:endParaRPr lang="en-NZ" sz="2800" dirty="0"/>
          </a:p>
          <a:p>
            <a:r>
              <a:rPr lang="en-NZ" sz="2800" dirty="0" smtClean="0"/>
              <a:t>Disadvantages</a:t>
            </a:r>
          </a:p>
          <a:p>
            <a:pPr lvl="1"/>
            <a:r>
              <a:rPr lang="en-NZ" sz="2800" dirty="0" smtClean="0"/>
              <a:t>Takes more memory than necessary</a:t>
            </a:r>
          </a:p>
          <a:p>
            <a:pPr marL="0" indent="0">
              <a:buNone/>
            </a:pPr>
            <a:endParaRPr lang="en-NZ" sz="2800" dirty="0" smtClean="0"/>
          </a:p>
          <a:p>
            <a:r>
              <a:rPr lang="en-NZ" sz="2800" dirty="0" smtClean="0"/>
              <a:t>Alternative? - use </a:t>
            </a:r>
            <a:r>
              <a:rPr lang="en-NZ" sz="2800" dirty="0"/>
              <a:t>a standardized </a:t>
            </a:r>
            <a:r>
              <a:rPr lang="en-NZ" sz="2800" dirty="0" smtClean="0"/>
              <a:t>system -- </a:t>
            </a:r>
            <a:r>
              <a:rPr lang="en-NZ" sz="2800" b="1" dirty="0" smtClean="0"/>
              <a:t>JSON</a:t>
            </a:r>
            <a:endParaRPr lang="en-NZ" sz="2800" b="1" dirty="0"/>
          </a:p>
          <a:p>
            <a:pPr lvl="1"/>
            <a:r>
              <a:rPr lang="en-NZ" sz="2800" dirty="0"/>
              <a:t>Makes the information more portable</a:t>
            </a:r>
          </a:p>
          <a:p>
            <a:pPr lvl="1"/>
            <a:endParaRPr lang="en-NZ" sz="2800" dirty="0" smtClean="0"/>
          </a:p>
          <a:p>
            <a:endParaRPr lang="en-NZ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784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Independent.</a:t>
            </a:r>
          </a:p>
          <a:p>
            <a:endParaRPr lang="en-US" dirty="0"/>
          </a:p>
          <a:p>
            <a:r>
              <a:rPr lang="en-US" dirty="0"/>
              <a:t>Text-based.</a:t>
            </a:r>
          </a:p>
          <a:p>
            <a:endParaRPr lang="en-US" dirty="0"/>
          </a:p>
          <a:p>
            <a:r>
              <a:rPr lang="en-US" dirty="0"/>
              <a:t>Light-weight.</a:t>
            </a:r>
          </a:p>
          <a:p>
            <a:endParaRPr lang="en-US" dirty="0"/>
          </a:p>
          <a:p>
            <a:r>
              <a:rPr lang="en-US" dirty="0"/>
              <a:t>Easy to parse.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27244" y="188640"/>
            <a:ext cx="10360501" cy="82711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otation </a:t>
            </a:r>
            <a:r>
              <a:rPr lang="en-US" dirty="0"/>
              <a:t>– What is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7572992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1124744"/>
            <a:ext cx="11102017" cy="488557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</a:pPr>
            <a:r>
              <a:rPr lang="et-EE" dirty="0" smtClean="0"/>
              <a:t>JSON </a:t>
            </a:r>
            <a:r>
              <a:rPr lang="et-EE" dirty="0"/>
              <a:t>is lightweight text-data interchange format</a:t>
            </a:r>
          </a:p>
          <a:p>
            <a:pPr>
              <a:buFont typeface="Wingdings" charset="2"/>
              <a:buChar char="§"/>
            </a:pPr>
            <a:r>
              <a:rPr lang="et-EE" dirty="0"/>
              <a:t>JSON is language </a:t>
            </a:r>
            <a:r>
              <a:rPr lang="et-EE" dirty="0" smtClean="0"/>
              <a:t>independent*</a:t>
            </a:r>
          </a:p>
          <a:p>
            <a:pPr lvl="1">
              <a:buFont typeface="Wingdings" charset="2"/>
              <a:buChar char="§"/>
            </a:pPr>
            <a:r>
              <a:rPr lang="et-EE" dirty="0"/>
              <a:t>*JSON uses JavaScript syntax for describing data objects</a:t>
            </a:r>
          </a:p>
          <a:p>
            <a:pPr lvl="2">
              <a:buFont typeface="Wingdings" charset="2"/>
              <a:buChar char="§"/>
            </a:pPr>
            <a:r>
              <a:rPr lang="et-EE" dirty="0" smtClean="0"/>
              <a:t>JSON </a:t>
            </a:r>
            <a:r>
              <a:rPr lang="et-EE" dirty="0"/>
              <a:t>parsers and JSON libraries exists for many different programming languages</a:t>
            </a:r>
            <a:r>
              <a:rPr lang="et-EE" dirty="0" smtClean="0"/>
              <a:t>.</a:t>
            </a:r>
            <a:endParaRPr lang="et-EE" dirty="0"/>
          </a:p>
          <a:p>
            <a:pPr>
              <a:buFont typeface="Wingdings" charset="2"/>
              <a:buChar char="§"/>
            </a:pPr>
            <a:r>
              <a:rPr lang="et-EE" dirty="0"/>
              <a:t>JSON is "</a:t>
            </a:r>
            <a:r>
              <a:rPr lang="et-EE" dirty="0" smtClean="0"/>
              <a:t>self-describing" and </a:t>
            </a:r>
            <a:r>
              <a:rPr lang="et-EE" dirty="0"/>
              <a:t>easy to understand</a:t>
            </a:r>
          </a:p>
          <a:p>
            <a:pPr>
              <a:buFont typeface="Wingdings" charset="2"/>
              <a:buChar char="§"/>
            </a:pPr>
            <a:r>
              <a:rPr lang="en-US" b="1" dirty="0" smtClean="0"/>
              <a:t>JSON </a:t>
            </a:r>
            <a:r>
              <a:rPr lang="en-US" b="1" dirty="0"/>
              <a:t>- Evaluates to JavaScript Objects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 JSON text format is syntactically identical to the code for creating JavaScript objects.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Because </a:t>
            </a:r>
            <a:r>
              <a:rPr lang="en-US" dirty="0"/>
              <a:t>of this similarity, instead of using a parser, a JavaScript program can use the built-in </a:t>
            </a:r>
            <a:r>
              <a:rPr lang="en-US" b="1" dirty="0" err="1"/>
              <a:t>eval</a:t>
            </a:r>
            <a:r>
              <a:rPr lang="en-US" b="1" dirty="0"/>
              <a:t>(</a:t>
            </a:r>
            <a:r>
              <a:rPr lang="en-US" b="1" dirty="0" smtClean="0"/>
              <a:t>)</a:t>
            </a:r>
            <a:r>
              <a:rPr lang="en-US" dirty="0" smtClean="0"/>
              <a:t>*** </a:t>
            </a:r>
            <a:r>
              <a:rPr lang="en-US" dirty="0"/>
              <a:t>function and execute JSON data to produce native JavaScript objects.</a:t>
            </a:r>
            <a:endParaRPr lang="et-EE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27244" y="188640"/>
            <a:ext cx="10360501" cy="82711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otation – What is it?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7890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When to use JSON?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1124745"/>
            <a:ext cx="11034519" cy="4114800"/>
          </a:xfrm>
        </p:spPr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is a protocol specification for exchanging structured information in the implementation of Web </a:t>
            </a:r>
            <a:r>
              <a:rPr lang="en-US" dirty="0" smtClean="0"/>
              <a:t>Services</a:t>
            </a:r>
            <a:r>
              <a:rPr lang="et-EE" dirty="0" smtClean="0"/>
              <a:t>.</a:t>
            </a:r>
          </a:p>
          <a:p>
            <a:r>
              <a:rPr lang="en-US" dirty="0" smtClean="0"/>
              <a:t>SOAP </a:t>
            </a:r>
            <a:r>
              <a:rPr lang="en-US" dirty="0"/>
              <a:t>internally uses XML to send data back and forth</a:t>
            </a:r>
            <a:r>
              <a:rPr lang="en-US" dirty="0" smtClean="0"/>
              <a:t>.</a:t>
            </a:r>
            <a:endParaRPr lang="et-EE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t-EE" dirty="0" smtClean="0"/>
          </a:p>
          <a:p>
            <a:r>
              <a:rPr lang="en-US" dirty="0"/>
              <a:t>REST is a design concept</a:t>
            </a:r>
            <a:r>
              <a:rPr lang="en-US" dirty="0" smtClean="0"/>
              <a:t>.</a:t>
            </a:r>
            <a:endParaRPr lang="et-EE" dirty="0" smtClean="0"/>
          </a:p>
          <a:p>
            <a:r>
              <a:rPr lang="en-US" dirty="0"/>
              <a:t>You are not limited to picking XML to represent data, you could pick anything really (JSON included</a:t>
            </a:r>
            <a:r>
              <a:rPr lang="en-US" dirty="0" smtClean="0"/>
              <a:t>)</a:t>
            </a:r>
            <a:r>
              <a:rPr lang="et-EE" dirty="0" smtClean="0"/>
              <a:t>.</a:t>
            </a:r>
            <a:endParaRPr lang="et-E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07770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JSON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4" y="999520"/>
            <a:ext cx="11153910" cy="5250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{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"firstName": "John",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"lastName": "Smith",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"age": 25,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"address": {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"streetAddress": "21 2nd Street",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"city": "New York",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"state": "NY",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"postalCode": 10021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},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"phoneNumbers": [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{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	"type": "home",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	"number": "212 555-1234"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},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{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	"type": "fax",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	"number": "646 555-4567"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	}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	]</a:t>
            </a:r>
          </a:p>
          <a:p>
            <a:pPr marL="0" indent="0">
              <a:buNone/>
            </a:pPr>
            <a:r>
              <a:rPr lang="et-EE" sz="1200" b="1" dirty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smtClean="0"/>
              <a:t>05 - Persistence &amp; Multithreading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39978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19810</TotalTime>
  <Words>1632</Words>
  <Application>Microsoft Macintosh PowerPoint</Application>
  <PresentationFormat>Custom</PresentationFormat>
  <Paragraphs>329</Paragraphs>
  <Slides>35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White</vt:lpstr>
      <vt:lpstr>Visio</vt:lpstr>
      <vt:lpstr>Mobile Application Development</vt:lpstr>
      <vt:lpstr>JSON &amp; Googles Gson</vt:lpstr>
      <vt:lpstr>PowerPoint Presentation</vt:lpstr>
      <vt:lpstr>Question?</vt:lpstr>
      <vt:lpstr>Storage Using Plain Text</vt:lpstr>
      <vt:lpstr>JavaScript Object Notation – What is it?</vt:lpstr>
      <vt:lpstr>JavaScript Object Notation – What is it?</vt:lpstr>
      <vt:lpstr>When to use JSON?</vt:lpstr>
      <vt:lpstr>JSON example</vt:lpstr>
      <vt:lpstr>JSON to XML</vt:lpstr>
      <vt:lpstr>JSON vs XML size</vt:lpstr>
      <vt:lpstr>JSON vs XML</vt:lpstr>
      <vt:lpstr>Security problems***</vt:lpstr>
      <vt:lpstr>JSON Schema</vt:lpstr>
      <vt:lpstr>JSON Values</vt:lpstr>
      <vt:lpstr>JSON Values</vt:lpstr>
      <vt:lpstr>Value</vt:lpstr>
      <vt:lpstr>Strings</vt:lpstr>
      <vt:lpstr>String</vt:lpstr>
      <vt:lpstr>Numbers</vt:lpstr>
      <vt:lpstr>Number</vt:lpstr>
      <vt:lpstr>Booleans</vt:lpstr>
      <vt:lpstr>null</vt:lpstr>
      <vt:lpstr>Object</vt:lpstr>
      <vt:lpstr>Object</vt:lpstr>
      <vt:lpstr>Array</vt:lpstr>
      <vt:lpstr>Array</vt:lpstr>
      <vt:lpstr>MIME Media Type &amp; Character Encoding</vt:lpstr>
      <vt:lpstr>Versionless</vt:lpstr>
      <vt:lpstr>Rules</vt:lpstr>
      <vt:lpstr>PowerPoint Presentation</vt:lpstr>
      <vt:lpstr>Google’s Gson</vt:lpstr>
      <vt:lpstr>CoffeeMate &amp; Google’s Gson</vt:lpstr>
      <vt:lpstr>JSON Summary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cp:lastModifiedBy>Dave Drohan</cp:lastModifiedBy>
  <cp:revision>145</cp:revision>
  <dcterms:modified xsi:type="dcterms:W3CDTF">2016-09-04T20:34:38Z</dcterms:modified>
</cp:coreProperties>
</file>