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19" r:id="rId4"/>
    <p:sldId id="517" r:id="rId5"/>
    <p:sldId id="485" r:id="rId6"/>
    <p:sldId id="421" r:id="rId7"/>
    <p:sldId id="525" r:id="rId8"/>
    <p:sldId id="526" r:id="rId9"/>
    <p:sldId id="494" r:id="rId10"/>
    <p:sldId id="527" r:id="rId11"/>
    <p:sldId id="496" r:id="rId12"/>
    <p:sldId id="497" r:id="rId13"/>
    <p:sldId id="510" r:id="rId14"/>
    <p:sldId id="528" r:id="rId15"/>
    <p:sldId id="529" r:id="rId16"/>
    <p:sldId id="516" r:id="rId17"/>
    <p:sldId id="446" r:id="rId18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80125-FF09-3C4C-84D2-5E364A29A443}" v="3" dt="2019-10-12T21:46:39.72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0272"/>
  </p:normalViewPr>
  <p:slideViewPr>
    <p:cSldViewPr snapToGrid="0" snapToObjects="1">
      <p:cViewPr varScale="1">
        <p:scale>
          <a:sx n="147" d="100"/>
          <a:sy n="147" d="100"/>
        </p:scale>
        <p:origin x="92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20E80125-FF09-3C4C-84D2-5E364A29A443}"/>
    <pc:docChg chg="custSel modSld">
      <pc:chgData name="David Drohan" userId="bd111efc-3a90-4169-a791-cb26685365d4" providerId="ADAL" clId="{20E80125-FF09-3C4C-84D2-5E364A29A443}" dt="2019-10-12T21:45:57.928" v="117" actId="14100"/>
      <pc:docMkLst>
        <pc:docMk/>
      </pc:docMkLst>
      <pc:sldChg chg="modSp">
        <pc:chgData name="David Drohan" userId="bd111efc-3a90-4169-a791-cb26685365d4" providerId="ADAL" clId="{20E80125-FF09-3C4C-84D2-5E364A29A443}" dt="2019-10-12T21:36:14.825" v="59" actId="1038"/>
        <pc:sldMkLst>
          <pc:docMk/>
          <pc:sldMk cId="0" sldId="257"/>
        </pc:sldMkLst>
        <pc:spChg chg="mod">
          <ac:chgData name="David Drohan" userId="bd111efc-3a90-4169-a791-cb26685365d4" providerId="ADAL" clId="{20E80125-FF09-3C4C-84D2-5E364A29A443}" dt="2019-10-12T21:36:07.815" v="29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David Drohan" userId="bd111efc-3a90-4169-a791-cb26685365d4" providerId="ADAL" clId="{20E80125-FF09-3C4C-84D2-5E364A29A443}" dt="2019-10-12T21:36:14.825" v="59" actId="1038"/>
          <ac:picMkLst>
            <pc:docMk/>
            <pc:sldMk cId="0" sldId="257"/>
            <ac:picMk id="4" creationId="{A41149D4-6C0E-0440-8E77-7AD6D7C348AD}"/>
          </ac:picMkLst>
        </pc:picChg>
      </pc:sldChg>
      <pc:sldChg chg="modSp">
        <pc:chgData name="David Drohan" userId="bd111efc-3a90-4169-a791-cb26685365d4" providerId="ADAL" clId="{20E80125-FF09-3C4C-84D2-5E364A29A443}" dt="2019-10-12T21:45:19.450" v="116" actId="1038"/>
        <pc:sldMkLst>
          <pc:docMk/>
          <pc:sldMk cId="425011441" sldId="432"/>
        </pc:sldMkLst>
        <pc:picChg chg="mod">
          <ac:chgData name="David Drohan" userId="bd111efc-3a90-4169-a791-cb26685365d4" providerId="ADAL" clId="{20E80125-FF09-3C4C-84D2-5E364A29A443}" dt="2019-10-12T21:45:04.826" v="79" actId="14100"/>
          <ac:picMkLst>
            <pc:docMk/>
            <pc:sldMk cId="425011441" sldId="432"/>
            <ac:picMk id="6" creationId="{034B18F6-0525-DC49-BE46-C3D4B5EC3528}"/>
          </ac:picMkLst>
        </pc:picChg>
        <pc:picChg chg="mod">
          <ac:chgData name="David Drohan" userId="bd111efc-3a90-4169-a791-cb26685365d4" providerId="ADAL" clId="{20E80125-FF09-3C4C-84D2-5E364A29A443}" dt="2019-10-12T21:45:19.450" v="116" actId="1038"/>
          <ac:picMkLst>
            <pc:docMk/>
            <pc:sldMk cId="425011441" sldId="432"/>
            <ac:picMk id="12" creationId="{00000000-0000-0000-0000-000000000000}"/>
          </ac:picMkLst>
        </pc:picChg>
      </pc:sldChg>
      <pc:sldChg chg="modSp">
        <pc:chgData name="David Drohan" userId="bd111efc-3a90-4169-a791-cb26685365d4" providerId="ADAL" clId="{20E80125-FF09-3C4C-84D2-5E364A29A443}" dt="2019-10-12T21:44:50.354" v="78" actId="1036"/>
        <pc:sldMkLst>
          <pc:docMk/>
          <pc:sldMk cId="966715854" sldId="438"/>
        </pc:sldMkLst>
        <pc:picChg chg="mod">
          <ac:chgData name="David Drohan" userId="bd111efc-3a90-4169-a791-cb26685365d4" providerId="ADAL" clId="{20E80125-FF09-3C4C-84D2-5E364A29A443}" dt="2019-10-12T21:44:50.354" v="78" actId="1036"/>
          <ac:picMkLst>
            <pc:docMk/>
            <pc:sldMk cId="966715854" sldId="438"/>
            <ac:picMk id="7" creationId="{656F052D-2224-C449-BD2C-46C27D424364}"/>
          </ac:picMkLst>
        </pc:picChg>
      </pc:sldChg>
      <pc:sldChg chg="modSp">
        <pc:chgData name="David Drohan" userId="bd111efc-3a90-4169-a791-cb26685365d4" providerId="ADAL" clId="{20E80125-FF09-3C4C-84D2-5E364A29A443}" dt="2019-10-12T21:45:57.928" v="117" actId="14100"/>
        <pc:sldMkLst>
          <pc:docMk/>
          <pc:sldMk cId="1114214782" sldId="439"/>
        </pc:sldMkLst>
        <pc:picChg chg="mod">
          <ac:chgData name="David Drohan" userId="bd111efc-3a90-4169-a791-cb26685365d4" providerId="ADAL" clId="{20E80125-FF09-3C4C-84D2-5E364A29A443}" dt="2019-10-12T21:45:57.928" v="117" actId="14100"/>
          <ac:picMkLst>
            <pc:docMk/>
            <pc:sldMk cId="1114214782" sldId="439"/>
            <ac:picMk id="6" creationId="{18F64C27-1934-D64C-9A64-E54B61652A72}"/>
          </ac:picMkLst>
        </pc:picChg>
      </pc:sldChg>
      <pc:sldChg chg="modSp">
        <pc:chgData name="David Drohan" userId="bd111efc-3a90-4169-a791-cb26685365d4" providerId="ADAL" clId="{20E80125-FF09-3C4C-84D2-5E364A29A443}" dt="2019-10-12T21:42:42.858" v="75" actId="20577"/>
        <pc:sldMkLst>
          <pc:docMk/>
          <pc:sldMk cId="205058614" sldId="445"/>
        </pc:sldMkLst>
        <pc:spChg chg="mod">
          <ac:chgData name="David Drohan" userId="bd111efc-3a90-4169-a791-cb26685365d4" providerId="ADAL" clId="{20E80125-FF09-3C4C-84D2-5E364A29A443}" dt="2019-10-12T21:42:42.858" v="75" actId="20577"/>
          <ac:spMkLst>
            <pc:docMk/>
            <pc:sldMk cId="205058614" sldId="445"/>
            <ac:spMk id="8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 for 1 – setting the icon &amp; drawing the icon 2 – setting the background </a:t>
            </a:r>
            <a:r>
              <a:rPr lang="en-US" dirty="0" err="1"/>
              <a:t>colour</a:t>
            </a:r>
            <a:r>
              <a:rPr lang="en-US" dirty="0"/>
              <a:t> and 3 – drawing the background </a:t>
            </a:r>
            <a:r>
              <a:rPr lang="en-US" dirty="0" err="1"/>
              <a:t>colour</a:t>
            </a:r>
            <a:r>
              <a:rPr lang="en-US" dirty="0"/>
              <a:t> as you swipe </a:t>
            </a:r>
          </a:p>
        </p:txBody>
      </p:sp>
    </p:spTree>
    <p:extLst>
      <p:ext uri="{BB962C8B-B14F-4D97-AF65-F5344CB8AC3E}">
        <p14:creationId xmlns:p14="http://schemas.microsoft.com/office/powerpoint/2010/main" val="238065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 for 1 – setting the icon &amp; drawing the icon 2 – setting the background </a:t>
            </a:r>
            <a:r>
              <a:rPr lang="en-US" dirty="0" err="1"/>
              <a:t>colour</a:t>
            </a:r>
            <a:r>
              <a:rPr lang="en-US" dirty="0"/>
              <a:t> and 3 – drawing the background </a:t>
            </a:r>
            <a:r>
              <a:rPr lang="en-US" dirty="0" err="1"/>
              <a:t>colour</a:t>
            </a:r>
            <a:r>
              <a:rPr lang="en-US" dirty="0"/>
              <a:t> as you swipe </a:t>
            </a:r>
          </a:p>
        </p:txBody>
      </p:sp>
    </p:spTree>
    <p:extLst>
      <p:ext uri="{BB962C8B-B14F-4D97-AF65-F5344CB8AC3E}">
        <p14:creationId xmlns:p14="http://schemas.microsoft.com/office/powerpoint/2010/main" val="221116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Retrofit in Donation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Retrofit in Donation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Retrofit in Donation</a:t>
            </a:r>
            <a:endParaRPr lang="en-IE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65A98AA-8117-B944-BDA4-3E7491F84EE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45" y="109405"/>
            <a:ext cx="481827" cy="3378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the necessary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Callback objects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EF4A91-D44A-0441-B0B6-5FD88A52A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1631323"/>
            <a:ext cx="6858000" cy="736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10</a:t>
            </a:fld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1" y="783318"/>
            <a:ext cx="268979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Note the </a:t>
            </a: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Callback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</a:rPr>
              <a:t>interface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FB518D-8378-0747-8F0D-4F33866BAD0D}"/>
              </a:ext>
            </a:extLst>
          </p:cNvPr>
          <p:cNvCxnSpPr>
            <a:cxnSpLocks/>
          </p:cNvCxnSpPr>
          <p:nvPr/>
        </p:nvCxnSpPr>
        <p:spPr>
          <a:xfrm flipH="1">
            <a:off x="6827518" y="1414260"/>
            <a:ext cx="678183" cy="53709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6" name="Picture 25" descr="A picture containing knife&#10;&#10;Description automatically generated">
            <a:extLst>
              <a:ext uri="{FF2B5EF4-FFF2-40B4-BE49-F238E27FC236}">
                <a16:creationId xmlns:a16="http://schemas.microsoft.com/office/drawing/2014/main" id="{9A9A974C-B165-5746-93EA-298103FF3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7" y="3124489"/>
            <a:ext cx="7315200" cy="15621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AC53F3-2C0D-3C40-A123-A24D6E17B434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4268417"/>
            <a:ext cx="653156" cy="9457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A35E80-120D-AA41-A142-1198ED61C140}"/>
              </a:ext>
            </a:extLst>
          </p:cNvPr>
          <p:cNvSpPr txBox="1"/>
          <p:nvPr/>
        </p:nvSpPr>
        <p:spPr>
          <a:xfrm>
            <a:off x="6253138" y="2418286"/>
            <a:ext cx="2890862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Called inside </a:t>
            </a:r>
            <a:r>
              <a:rPr lang="en-US" sz="1800" b="1" dirty="0" err="1">
                <a:solidFill>
                  <a:srgbClr val="008000"/>
                </a:solidFill>
                <a:latin typeface="Consolas"/>
                <a:cs typeface="Consolas"/>
              </a:rPr>
              <a:t>onResume</a:t>
            </a: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()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202CB9-994A-B944-ABBE-28B0608CE85D}"/>
              </a:ext>
            </a:extLst>
          </p:cNvPr>
          <p:cNvCxnSpPr>
            <a:cxnSpLocks/>
          </p:cNvCxnSpPr>
          <p:nvPr/>
        </p:nvCxnSpPr>
        <p:spPr>
          <a:xfrm flipH="1">
            <a:off x="6163294" y="2807767"/>
            <a:ext cx="678183" cy="53709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9DDE79-899D-614E-A1F2-0696F9519805}"/>
              </a:ext>
            </a:extLst>
          </p:cNvPr>
          <p:cNvSpPr txBox="1"/>
          <p:nvPr/>
        </p:nvSpPr>
        <p:spPr>
          <a:xfrm>
            <a:off x="5225156" y="4160296"/>
            <a:ext cx="395369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enqueue() </a:t>
            </a:r>
            <a:r>
              <a:rPr lang="en-US" sz="1800" dirty="0">
                <a:solidFill>
                  <a:srgbClr val="000000"/>
                </a:solidFill>
              </a:rPr>
              <a:t>allows for asynchronous callback to our service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A32BB2-1A40-8E43-A990-7DF3889E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4. Calling the API - </a:t>
            </a:r>
            <a:r>
              <a:rPr lang="en-US" dirty="0" err="1"/>
              <a:t>ReportFragment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FDCF61A-B336-1B4E-98B4-FB7FD70E4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4688" y="4895886"/>
            <a:ext cx="2430270" cy="241102"/>
          </a:xfrm>
        </p:spPr>
        <p:txBody>
          <a:bodyPr/>
          <a:lstStyle/>
          <a:p>
            <a:r>
              <a:rPr lang="en-IE" dirty="0"/>
              <a:t>Retrofit in Donation</a:t>
            </a:r>
          </a:p>
        </p:txBody>
      </p:sp>
    </p:spTree>
    <p:extLst>
      <p:ext uri="{BB962C8B-B14F-4D97-AF65-F5344CB8AC3E}">
        <p14:creationId xmlns:p14="http://schemas.microsoft.com/office/powerpoint/2010/main" val="3642000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ReportFragment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>
                <a:latin typeface="Consolas"/>
                <a:cs typeface="Consolas"/>
              </a:rPr>
              <a:t>onResponse</a:t>
            </a:r>
            <a:r>
              <a:rPr lang="en-US" dirty="0">
                <a:latin typeface="Consolas"/>
                <a:cs typeface="Consolas"/>
              </a:rPr>
              <a:t>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Triggered on a successful call to the API</a:t>
            </a:r>
          </a:p>
          <a:p>
            <a:r>
              <a:rPr lang="en-US" dirty="0"/>
              <a:t>Takes 2 parameters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008000"/>
                </a:solidFill>
              </a:rPr>
              <a:t>Call</a:t>
            </a:r>
            <a:r>
              <a:rPr lang="en-US" sz="2100" dirty="0">
                <a:solidFill>
                  <a:srgbClr val="008000"/>
                </a:solidFill>
              </a:rPr>
              <a:t> </a:t>
            </a:r>
            <a:r>
              <a:rPr lang="en-US" sz="2100" dirty="0"/>
              <a:t>object</a:t>
            </a:r>
          </a:p>
          <a:p>
            <a:pPr lvl="1"/>
            <a:r>
              <a:rPr lang="en-US" sz="2100" dirty="0"/>
              <a:t>The expected </a:t>
            </a:r>
            <a:r>
              <a:rPr lang="en-US" sz="2100" b="1" dirty="0">
                <a:solidFill>
                  <a:srgbClr val="008000"/>
                </a:solidFill>
              </a:rPr>
              <a:t>Response</a:t>
            </a:r>
            <a:r>
              <a:rPr lang="en-US" sz="2100" dirty="0"/>
              <a:t> object</a:t>
            </a:r>
          </a:p>
          <a:p>
            <a:r>
              <a:rPr lang="en-US" b="1" i="1" u="sng" dirty="0"/>
              <a:t>Converted</a:t>
            </a:r>
            <a:r>
              <a:rPr lang="en-US" dirty="0"/>
              <a:t> JSON result stored in </a:t>
            </a:r>
            <a:r>
              <a:rPr lang="en-US" b="1" dirty="0" err="1">
                <a:solidFill>
                  <a:srgbClr val="008000"/>
                </a:solidFill>
              </a:rPr>
              <a:t>response.body</a:t>
            </a:r>
            <a:r>
              <a:rPr lang="en-US" b="1" dirty="0">
                <a:solidFill>
                  <a:srgbClr val="008000"/>
                </a:solidFill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343A0-AFB4-C841-AF65-F45550717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9322"/>
            <a:ext cx="9144000" cy="18470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FC54A8-8E4A-BF47-8DBC-9613E3B3F827}"/>
              </a:ext>
            </a:extLst>
          </p:cNvPr>
          <p:cNvCxnSpPr>
            <a:cxnSpLocks/>
          </p:cNvCxnSpPr>
          <p:nvPr/>
        </p:nvCxnSpPr>
        <p:spPr>
          <a:xfrm flipH="1">
            <a:off x="5945074" y="3326674"/>
            <a:ext cx="1134995" cy="36093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99879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ReportFragment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>
                <a:latin typeface="Consolas"/>
                <a:cs typeface="Consolas"/>
              </a:rPr>
              <a:t>onFailure</a:t>
            </a:r>
            <a:r>
              <a:rPr lang="en-US" dirty="0">
                <a:latin typeface="Consolas"/>
                <a:cs typeface="Consolas"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96624" y="843559"/>
            <a:ext cx="7770377" cy="2413962"/>
          </a:xfrm>
        </p:spPr>
        <p:txBody>
          <a:bodyPr/>
          <a:lstStyle/>
          <a:p>
            <a:r>
              <a:rPr lang="en-US" dirty="0"/>
              <a:t>Triggered on an unsuccessful call to the API</a:t>
            </a:r>
          </a:p>
          <a:p>
            <a:r>
              <a:rPr lang="en-US" dirty="0"/>
              <a:t>Takes 2 parameters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008000"/>
                </a:solidFill>
              </a:rPr>
              <a:t>Call</a:t>
            </a:r>
            <a:r>
              <a:rPr lang="en-US" sz="2100" dirty="0">
                <a:solidFill>
                  <a:srgbClr val="008000"/>
                </a:solidFill>
              </a:rPr>
              <a:t> </a:t>
            </a:r>
            <a:r>
              <a:rPr lang="en-US" sz="2100" dirty="0"/>
              <a:t>object</a:t>
            </a:r>
          </a:p>
          <a:p>
            <a:pPr lvl="1"/>
            <a:r>
              <a:rPr lang="en-US" sz="2100" dirty="0"/>
              <a:t>A </a:t>
            </a:r>
            <a:r>
              <a:rPr lang="en-US" sz="2100" b="1" dirty="0" err="1">
                <a:solidFill>
                  <a:srgbClr val="008000"/>
                </a:solidFill>
              </a:rPr>
              <a:t>Throwable</a:t>
            </a:r>
            <a:r>
              <a:rPr lang="en-US" sz="2100" dirty="0"/>
              <a:t> object containing error info</a:t>
            </a:r>
          </a:p>
          <a:p>
            <a:r>
              <a:rPr lang="en-US" dirty="0"/>
              <a:t>Probably should inform user of what’s happened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4BF52459-A085-BA44-8AA5-E1F3D1525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2924806"/>
            <a:ext cx="9144000" cy="17322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2FCAE9-7B5B-F044-BCCA-FE9C1E2A2579}"/>
              </a:ext>
            </a:extLst>
          </p:cNvPr>
          <p:cNvCxnSpPr>
            <a:cxnSpLocks/>
          </p:cNvCxnSpPr>
          <p:nvPr/>
        </p:nvCxnSpPr>
        <p:spPr>
          <a:xfrm flipH="1">
            <a:off x="5344183" y="3405051"/>
            <a:ext cx="1209018" cy="29515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27541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60DD8-127F-6B47-B694-92141CA5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864916"/>
            <a:ext cx="9144000" cy="4030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13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5913120" y="-43091"/>
            <a:ext cx="2504758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Anonymous Callbacks</a:t>
            </a:r>
            <a:r>
              <a:rPr lang="en-US" sz="1800" dirty="0">
                <a:solidFill>
                  <a:srgbClr val="000000"/>
                </a:solidFill>
              </a:rPr>
              <a:t> allows for multiple calls in same class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76266" y="1973107"/>
            <a:ext cx="0" cy="251180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75CF7D-B138-DE44-96FB-E1BD5EBB3AF6}"/>
              </a:ext>
            </a:extLst>
          </p:cNvPr>
          <p:cNvCxnSpPr>
            <a:cxnSpLocks/>
          </p:cNvCxnSpPr>
          <p:nvPr/>
        </p:nvCxnSpPr>
        <p:spPr>
          <a:xfrm flipH="1">
            <a:off x="6553202" y="864850"/>
            <a:ext cx="500741" cy="84203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6067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0E7ADE-CF5B-5C45-BD5E-3A41CFF3A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3" y="853292"/>
            <a:ext cx="8087314" cy="3951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Helper Classes - </a:t>
            </a:r>
            <a:r>
              <a:rPr lang="en-IE" dirty="0" err="1"/>
              <a:t>SwipeToDeleteCallback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2FCAE9-7B5B-F044-BCCA-FE9C1E2A2579}"/>
              </a:ext>
            </a:extLst>
          </p:cNvPr>
          <p:cNvCxnSpPr>
            <a:cxnSpLocks/>
          </p:cNvCxnSpPr>
          <p:nvPr/>
        </p:nvCxnSpPr>
        <p:spPr>
          <a:xfrm>
            <a:off x="271440" y="1236617"/>
            <a:ext cx="513805" cy="26125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62B878-6016-3142-887B-04810251F3BB}"/>
              </a:ext>
            </a:extLst>
          </p:cNvPr>
          <p:cNvCxnSpPr>
            <a:cxnSpLocks/>
          </p:cNvCxnSpPr>
          <p:nvPr/>
        </p:nvCxnSpPr>
        <p:spPr>
          <a:xfrm>
            <a:off x="271439" y="1992900"/>
            <a:ext cx="513805" cy="26125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CB634D-2499-F842-B968-27A35D5E589F}"/>
              </a:ext>
            </a:extLst>
          </p:cNvPr>
          <p:cNvCxnSpPr>
            <a:cxnSpLocks/>
          </p:cNvCxnSpPr>
          <p:nvPr/>
        </p:nvCxnSpPr>
        <p:spPr>
          <a:xfrm>
            <a:off x="271438" y="2831657"/>
            <a:ext cx="513805" cy="26125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C9C73E-4048-4E42-B151-6860BA7E4F29}"/>
              </a:ext>
            </a:extLst>
          </p:cNvPr>
          <p:cNvCxnSpPr>
            <a:cxnSpLocks/>
          </p:cNvCxnSpPr>
          <p:nvPr/>
        </p:nvCxnSpPr>
        <p:spPr>
          <a:xfrm>
            <a:off x="271437" y="3346400"/>
            <a:ext cx="513805" cy="26125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19300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ED593AC4-A42E-3545-9CAB-3EAC064AB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2" y="1213921"/>
            <a:ext cx="8220891" cy="2080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SwipeToDeleteCallback</a:t>
            </a:r>
            <a:r>
              <a:rPr lang="en-IE" dirty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2FCAE9-7B5B-F044-BCCA-FE9C1E2A2579}"/>
              </a:ext>
            </a:extLst>
          </p:cNvPr>
          <p:cNvCxnSpPr>
            <a:cxnSpLocks/>
          </p:cNvCxnSpPr>
          <p:nvPr/>
        </p:nvCxnSpPr>
        <p:spPr>
          <a:xfrm flipH="1">
            <a:off x="5338352" y="657190"/>
            <a:ext cx="496391" cy="51343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62B878-6016-3142-887B-04810251F3BB}"/>
              </a:ext>
            </a:extLst>
          </p:cNvPr>
          <p:cNvCxnSpPr>
            <a:cxnSpLocks/>
          </p:cNvCxnSpPr>
          <p:nvPr/>
        </p:nvCxnSpPr>
        <p:spPr>
          <a:xfrm>
            <a:off x="528339" y="1666107"/>
            <a:ext cx="770708" cy="35668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CB634D-2499-F842-B968-27A35D5E589F}"/>
              </a:ext>
            </a:extLst>
          </p:cNvPr>
          <p:cNvCxnSpPr>
            <a:cxnSpLocks/>
          </p:cNvCxnSpPr>
          <p:nvPr/>
        </p:nvCxnSpPr>
        <p:spPr>
          <a:xfrm flipH="1">
            <a:off x="7274380" y="2331215"/>
            <a:ext cx="462642" cy="48107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63554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Service + Mobile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16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C26A0-E0B4-5A43-BA37-04D6D0D9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68" y="761815"/>
            <a:ext cx="5219491" cy="347145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5464D3-E136-BE41-B530-49D96FF85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1" y="912805"/>
            <a:ext cx="1660232" cy="332046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DA7093-9F11-774A-9596-69E9FC24F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57" y="1424432"/>
            <a:ext cx="1627027" cy="33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365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836" y="566061"/>
            <a:ext cx="8340328" cy="1924590"/>
          </a:xfrm>
        </p:spPr>
        <p:txBody>
          <a:bodyPr>
            <a:normAutofit/>
          </a:bodyPr>
          <a:lstStyle/>
          <a:p>
            <a:r>
              <a:rPr lang="en-US" sz="3000" dirty="0"/>
              <a:t>Donation-V3 </a:t>
            </a:r>
            <a:br>
              <a:rPr lang="en-US" sz="3000" dirty="0"/>
            </a:br>
            <a:r>
              <a:rPr lang="en-US" sz="3000" dirty="0"/>
              <a:t>Walkthrough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149D4-6C0E-0440-8E77-7AD6D7C3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5612" y="277347"/>
            <a:ext cx="4491683" cy="449168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nation Android Cli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en-US" b="1" dirty="0"/>
              <a:t>Aside</a:t>
            </a:r>
            <a:r>
              <a:rPr lang="en-US" dirty="0"/>
              <a:t> - Donation</a:t>
            </a:r>
            <a:r>
              <a:rPr dirty="0"/>
              <a:t> </a:t>
            </a:r>
            <a:r>
              <a:rPr lang="en-IE" dirty="0"/>
              <a:t>Service</a:t>
            </a:r>
            <a:endParaRPr dirty="0"/>
          </a:p>
        </p:txBody>
      </p:sp>
      <p:sp>
        <p:nvSpPr>
          <p:cNvPr id="131" name="Use donation-service for…"/>
          <p:cNvSpPr txBox="1">
            <a:spLocks noGrp="1"/>
          </p:cNvSpPr>
          <p:nvPr>
            <p:ph type="body" idx="1"/>
          </p:nvPr>
        </p:nvSpPr>
        <p:spPr>
          <a:xfrm>
            <a:off x="396623" y="2901282"/>
            <a:ext cx="7770377" cy="1381159"/>
          </a:xfrm>
          <a:prstGeom prst="rect">
            <a:avLst/>
          </a:prstGeom>
        </p:spPr>
        <p:txBody>
          <a:bodyPr/>
          <a:lstStyle/>
          <a:p>
            <a:r>
              <a:rPr sz="2100" dirty="0"/>
              <a:t>Use </a:t>
            </a:r>
            <a:r>
              <a:rPr lang="en-US" sz="2100" b="1" dirty="0" err="1"/>
              <a:t>DonationS</a:t>
            </a:r>
            <a:r>
              <a:rPr sz="2100" b="1" dirty="0" err="1"/>
              <a:t>ervice</a:t>
            </a:r>
            <a:r>
              <a:rPr sz="2100" b="1" dirty="0"/>
              <a:t> </a:t>
            </a:r>
            <a:r>
              <a:rPr sz="2100" dirty="0"/>
              <a:t>for </a:t>
            </a:r>
          </a:p>
          <a:p>
            <a:pPr lvl="1"/>
            <a:r>
              <a:rPr lang="en-US" sz="1800" dirty="0"/>
              <a:t>Adding / Updating / Deleting a Donation</a:t>
            </a:r>
            <a:endParaRPr sz="1800" dirty="0"/>
          </a:p>
          <a:p>
            <a:pPr lvl="1"/>
            <a:r>
              <a:rPr sz="1800" dirty="0"/>
              <a:t>List</a:t>
            </a:r>
            <a:r>
              <a:rPr lang="en-US" sz="1800" dirty="0"/>
              <a:t>ing</a:t>
            </a:r>
            <a:r>
              <a:rPr sz="1800" dirty="0"/>
              <a:t> All </a:t>
            </a:r>
            <a:r>
              <a:rPr lang="en-US" sz="1800" dirty="0"/>
              <a:t>Donations</a:t>
            </a:r>
          </a:p>
          <a:p>
            <a:pPr lvl="1"/>
            <a:r>
              <a:rPr lang="en-US" sz="1800" dirty="0"/>
              <a:t>Finding a single Donation</a:t>
            </a:r>
          </a:p>
        </p:txBody>
      </p:sp>
      <p:sp>
        <p:nvSpPr>
          <p:cNvPr id="134" name="{ method: 'GET', path: '/api/candidates', config: CandidatesApi.find }, { method: 'GET', path: '/api/candidates/{id}', config: CandidatesApi.findOne }, { method: 'POST', path: '/api/candidates', config: CandidatesApi.create }, { method: 'DELETE', path: '/api/candidates/{id}', config: CandidatesApi.deleteOne }, { method: 'DELETE', path: '/api/candidates', config: CandidatesApi.deleteAll },  { method: 'GET', path: '/api/users', config: UsersApi.find }, { method: 'GET', path: '/api/users/{id}', config: UsersApi.findOne }, { method: 'POST', path: '/api/users', config: UsersApi.create }, { method: 'DELETE', path: '/api/users/{id}', config: UsersApi.deleteOne }, { method: 'DELETE', path: '/api/users', config: UsersApi.deleteAll },  { method: 'GET', path: '/api/donations', config: DonationsApi.findAllDonations }, { method: 'GET', path: '/api/candidates/{id}/donations', config: DonationsApi.findDonations }, { method: 'POST', path: '/api/candidates/{id}/donations', config: DonationsApi.makeDonation }, { method: 'DELETE', path: '/api/candidates/{id}/donations', config: DonationsApi.deleteDonations }, { method: 'DELETE', path: '/api/donations', config: DonationsApi.deleteAllDonations },"/>
          <p:cNvSpPr txBox="1"/>
          <p:nvPr/>
        </p:nvSpPr>
        <p:spPr>
          <a:xfrm>
            <a:off x="396624" y="1284529"/>
            <a:ext cx="7770377" cy="13570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6" tIns="31886" rIns="31886" bIns="31886" anchor="ctr">
            <a:spAutoFit/>
          </a:bodyPr>
          <a:lstStyle/>
          <a:p>
            <a:pPr algn="l" defTabSz="286973">
              <a:defRPr sz="1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br>
              <a:rPr sz="1200" dirty="0">
                <a:solidFill>
                  <a:srgbClr val="000000"/>
                </a:solidFill>
              </a:rPr>
            </a:br>
            <a:r>
              <a:rPr sz="1200" dirty="0">
                <a:solidFill>
                  <a:srgbClr val="000000"/>
                </a:solidFill>
              </a:rPr>
              <a:t>{ </a:t>
            </a:r>
            <a:r>
              <a:rPr sz="1200" dirty="0">
                <a:solidFill>
                  <a:srgbClr val="66187A"/>
                </a:solidFill>
              </a:rPr>
              <a:t>method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'GET'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path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IE" sz="1200" dirty="0"/>
              <a:t>‘</a:t>
            </a:r>
            <a:r>
              <a:rPr sz="1200" dirty="0"/>
              <a:t>/</a:t>
            </a:r>
            <a:r>
              <a:rPr lang="en-US" sz="1200" dirty="0"/>
              <a:t>donations</a:t>
            </a:r>
            <a:r>
              <a:rPr sz="1200" dirty="0"/>
              <a:t>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config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458383"/>
                </a:solidFill>
              </a:rPr>
              <a:t>Donations</a:t>
            </a:r>
            <a:r>
              <a:rPr sz="1200" dirty="0" err="1">
                <a:solidFill>
                  <a:srgbClr val="000000"/>
                </a:solidFill>
              </a:rPr>
              <a:t>.</a:t>
            </a:r>
            <a:r>
              <a:rPr sz="1200" dirty="0" err="1">
                <a:solidFill>
                  <a:srgbClr val="66187A"/>
                </a:solidFill>
              </a:rPr>
              <a:t>findAll</a:t>
            </a:r>
            <a:r>
              <a:rPr sz="1200" dirty="0">
                <a:solidFill>
                  <a:srgbClr val="66187A"/>
                </a:solidFill>
              </a:rPr>
              <a:t> </a:t>
            </a:r>
            <a:r>
              <a:rPr sz="1200" dirty="0">
                <a:solidFill>
                  <a:srgbClr val="000000"/>
                </a:solidFill>
              </a:rPr>
              <a:t>},</a:t>
            </a:r>
            <a:br>
              <a:rPr sz="1200" dirty="0">
                <a:solidFill>
                  <a:srgbClr val="000000"/>
                </a:solidFill>
              </a:rPr>
            </a:br>
            <a:r>
              <a:rPr sz="1200" dirty="0">
                <a:solidFill>
                  <a:srgbClr val="000000"/>
                </a:solidFill>
              </a:rPr>
              <a:t>{ </a:t>
            </a:r>
            <a:r>
              <a:rPr sz="1200" dirty="0">
                <a:solidFill>
                  <a:srgbClr val="66187A"/>
                </a:solidFill>
              </a:rPr>
              <a:t>method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'GET'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path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'/</a:t>
            </a:r>
            <a:r>
              <a:rPr lang="en-US" sz="1200" dirty="0"/>
              <a:t>donations</a:t>
            </a:r>
            <a:r>
              <a:rPr sz="1200" dirty="0"/>
              <a:t>/{id}'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config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458383"/>
                </a:solidFill>
              </a:rPr>
              <a:t>Donations</a:t>
            </a:r>
            <a:r>
              <a:rPr sz="1200" dirty="0" err="1">
                <a:solidFill>
                  <a:srgbClr val="000000"/>
                </a:solidFill>
              </a:rPr>
              <a:t>.</a:t>
            </a:r>
            <a:r>
              <a:rPr sz="1200" dirty="0" err="1">
                <a:solidFill>
                  <a:srgbClr val="66187A"/>
                </a:solidFill>
              </a:rPr>
              <a:t>find</a:t>
            </a:r>
            <a:r>
              <a:rPr lang="en-US" sz="1200" dirty="0" err="1">
                <a:solidFill>
                  <a:srgbClr val="66187A"/>
                </a:solidFill>
              </a:rPr>
              <a:t>One</a:t>
            </a:r>
            <a:r>
              <a:rPr sz="1200" dirty="0">
                <a:solidFill>
                  <a:srgbClr val="66187A"/>
                </a:solidFill>
              </a:rPr>
              <a:t> </a:t>
            </a:r>
            <a:r>
              <a:rPr sz="1200" dirty="0">
                <a:solidFill>
                  <a:srgbClr val="000000"/>
                </a:solidFill>
              </a:rPr>
              <a:t>},</a:t>
            </a:r>
            <a:br>
              <a:rPr sz="1200" dirty="0">
                <a:solidFill>
                  <a:srgbClr val="000000"/>
                </a:solidFill>
              </a:rPr>
            </a:br>
            <a:r>
              <a:rPr sz="1200" dirty="0">
                <a:solidFill>
                  <a:srgbClr val="000000"/>
                </a:solidFill>
              </a:rPr>
              <a:t>{ </a:t>
            </a:r>
            <a:r>
              <a:rPr sz="1200" dirty="0">
                <a:solidFill>
                  <a:srgbClr val="66187A"/>
                </a:solidFill>
              </a:rPr>
              <a:t>method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'POST'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path</a:t>
            </a:r>
            <a:r>
              <a:rPr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sz="1200" dirty="0"/>
              <a:t>'/</a:t>
            </a:r>
            <a:r>
              <a:rPr lang="en-US" sz="1200" dirty="0"/>
              <a:t>donations</a:t>
            </a:r>
            <a:r>
              <a:rPr sz="1200" dirty="0"/>
              <a:t>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config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US" sz="1200" dirty="0">
                <a:solidFill>
                  <a:srgbClr val="458383"/>
                </a:solidFill>
              </a:rPr>
              <a:t>Donations</a:t>
            </a:r>
            <a:r>
              <a:rPr sz="1200" dirty="0">
                <a:solidFill>
                  <a:srgbClr val="000000"/>
                </a:solidFill>
              </a:rPr>
              <a:t>.</a:t>
            </a:r>
            <a:r>
              <a:rPr lang="en-IE" sz="1200" dirty="0" err="1">
                <a:solidFill>
                  <a:srgbClr val="66187A"/>
                </a:solidFill>
              </a:rPr>
              <a:t>addDonation</a:t>
            </a:r>
            <a:r>
              <a:rPr sz="1200" dirty="0">
                <a:solidFill>
                  <a:srgbClr val="66187A"/>
                </a:solidFill>
              </a:rPr>
              <a:t> </a:t>
            </a:r>
            <a:r>
              <a:rPr sz="1200" dirty="0">
                <a:solidFill>
                  <a:srgbClr val="000000"/>
                </a:solidFill>
              </a:rPr>
              <a:t>},</a:t>
            </a:r>
            <a:br>
              <a:rPr sz="1200" dirty="0">
                <a:solidFill>
                  <a:srgbClr val="000000"/>
                </a:solidFill>
              </a:rPr>
            </a:br>
            <a:r>
              <a:rPr sz="1200" dirty="0">
                <a:solidFill>
                  <a:srgbClr val="000000"/>
                </a:solidFill>
              </a:rPr>
              <a:t>{ </a:t>
            </a:r>
            <a:r>
              <a:rPr sz="1200" dirty="0">
                <a:solidFill>
                  <a:srgbClr val="66187A"/>
                </a:solidFill>
              </a:rPr>
              <a:t>method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</a:t>
            </a:r>
            <a:r>
              <a:rPr lang="en-US" sz="1200" dirty="0"/>
              <a:t>PUT</a:t>
            </a:r>
            <a:r>
              <a:rPr sz="1200" dirty="0"/>
              <a:t>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path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</a:t>
            </a:r>
            <a:r>
              <a:rPr lang="en-IE" sz="1200" dirty="0"/>
              <a:t>/</a:t>
            </a:r>
            <a:r>
              <a:rPr lang="en-US" sz="1200" dirty="0"/>
              <a:t>donations</a:t>
            </a:r>
            <a:r>
              <a:rPr lang="en-IE" sz="1200" dirty="0"/>
              <a:t>/</a:t>
            </a:r>
            <a:r>
              <a:rPr sz="1200" dirty="0"/>
              <a:t>{id}'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config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458383"/>
                </a:solidFill>
              </a:rPr>
              <a:t>Donations</a:t>
            </a:r>
            <a:r>
              <a:rPr sz="1200" dirty="0" err="1">
                <a:solidFill>
                  <a:srgbClr val="000000"/>
                </a:solidFill>
              </a:rPr>
              <a:t>.</a:t>
            </a:r>
            <a:r>
              <a:rPr lang="en-US" sz="1200" b="1" dirty="0" err="1">
                <a:solidFill>
                  <a:srgbClr val="66187A"/>
                </a:solidFill>
              </a:rPr>
              <a:t>editDonation</a:t>
            </a:r>
            <a:r>
              <a:rPr sz="1200" dirty="0">
                <a:solidFill>
                  <a:srgbClr val="66187A"/>
                </a:solidFill>
              </a:rPr>
              <a:t> </a:t>
            </a:r>
            <a:r>
              <a:rPr sz="1200" dirty="0">
                <a:solidFill>
                  <a:srgbClr val="000000"/>
                </a:solidFill>
              </a:rPr>
              <a:t>},</a:t>
            </a:r>
            <a:br>
              <a:rPr sz="1200" dirty="0">
                <a:solidFill>
                  <a:srgbClr val="000000"/>
                </a:solidFill>
              </a:rPr>
            </a:br>
            <a:r>
              <a:rPr sz="1200" dirty="0">
                <a:solidFill>
                  <a:srgbClr val="000000"/>
                </a:solidFill>
              </a:rPr>
              <a:t>{ </a:t>
            </a:r>
            <a:r>
              <a:rPr sz="1200" dirty="0">
                <a:solidFill>
                  <a:srgbClr val="66187A"/>
                </a:solidFill>
              </a:rPr>
              <a:t>method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sz="1200" dirty="0"/>
              <a:t>'DELETE'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path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IE" sz="1200" dirty="0"/>
              <a:t>/</a:t>
            </a:r>
            <a:r>
              <a:rPr lang="en-US" sz="1200" dirty="0"/>
              <a:t>donations</a:t>
            </a:r>
            <a:r>
              <a:rPr lang="mr-IN" sz="1200" dirty="0"/>
              <a:t>/{id}</a:t>
            </a:r>
            <a:r>
              <a:rPr sz="1200" dirty="0"/>
              <a:t>'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rgbClr val="66187A"/>
                </a:solidFill>
              </a:rPr>
              <a:t>config</a:t>
            </a:r>
            <a:r>
              <a:rPr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458383"/>
                </a:solidFill>
              </a:rPr>
              <a:t>Donations</a:t>
            </a:r>
            <a:r>
              <a:rPr sz="1200" dirty="0" err="1">
                <a:solidFill>
                  <a:srgbClr val="000000"/>
                </a:solidFill>
              </a:rPr>
              <a:t>.</a:t>
            </a:r>
            <a:r>
              <a:rPr sz="1200" dirty="0" err="1">
                <a:solidFill>
                  <a:srgbClr val="66187A"/>
                </a:solidFill>
              </a:rPr>
              <a:t>delete</a:t>
            </a:r>
            <a:r>
              <a:rPr lang="en-US" sz="1200" dirty="0" err="1">
                <a:solidFill>
                  <a:srgbClr val="66187A"/>
                </a:solidFill>
              </a:rPr>
              <a:t>Donation</a:t>
            </a:r>
            <a:r>
              <a:rPr sz="1200" dirty="0">
                <a:solidFill>
                  <a:srgbClr val="66187A"/>
                </a:solidFill>
              </a:rPr>
              <a:t> </a:t>
            </a:r>
            <a:r>
              <a:rPr sz="1200" dirty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000000"/>
              </a:solidFill>
            </a:endParaRPr>
          </a:p>
          <a:p>
            <a:pPr algn="l" defTabSz="286973">
              <a:defRPr sz="1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8" name="Use donation-service for…"/>
          <p:cNvSpPr txBox="1">
            <a:spLocks/>
          </p:cNvSpPr>
          <p:nvPr/>
        </p:nvSpPr>
        <p:spPr>
          <a:xfrm>
            <a:off x="396624" y="871054"/>
            <a:ext cx="7770376" cy="41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814" tIns="40814" rIns="40814" bIns="40814"/>
          <a:lstStyle>
            <a:lvl1pPr marL="389463" indent="-389463">
              <a:spcBef>
                <a:spcPts val="502"/>
              </a:spcBef>
              <a:buClr>
                <a:srgbClr val="008000"/>
              </a:buClr>
              <a:buSzPct val="100000"/>
              <a:buFont typeface="Wingdings"/>
              <a:buChar char="❑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61275" indent="-378645">
              <a:spcBef>
                <a:spcPts val="502"/>
              </a:spcBef>
              <a:buClr>
                <a:srgbClr val="008000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28760" indent="-363498">
              <a:spcBef>
                <a:spcPts val="502"/>
              </a:spcBef>
              <a:buClr>
                <a:srgbClr val="008000"/>
              </a:buClr>
              <a:buSzPct val="95000"/>
              <a:buFont typeface="Wingdings"/>
              <a:buChar char="⬥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551780" indent="-403888">
              <a:spcBef>
                <a:spcPts val="502"/>
              </a:spcBef>
              <a:buClr>
                <a:srgbClr val="008000"/>
              </a:buClr>
              <a:buSzPct val="65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934411" indent="-403888">
              <a:spcBef>
                <a:spcPts val="502"/>
              </a:spcBef>
              <a:buClr>
                <a:srgbClr val="008000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317041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699672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082303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464933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>
              <a:buFont typeface="Wingdings" pitchFamily="2" charset="2"/>
              <a:buChar char="q"/>
            </a:pPr>
            <a:r>
              <a:rPr lang="en-US" sz="2100" b="1" dirty="0">
                <a:solidFill>
                  <a:schemeClr val="accent2"/>
                </a:solidFill>
              </a:rPr>
              <a:t>http://</a:t>
            </a:r>
            <a:r>
              <a:rPr lang="en-US" sz="2100" b="1" dirty="0" err="1">
                <a:solidFill>
                  <a:schemeClr val="accent2"/>
                </a:solidFill>
              </a:rPr>
              <a:t>donationweb-hdip-server.herokuapp.com</a:t>
            </a:r>
            <a:r>
              <a:rPr lang="en-US" sz="2100" b="1" dirty="0">
                <a:solidFill>
                  <a:schemeClr val="accent2"/>
                </a:solidFill>
              </a:rPr>
              <a:t> </a:t>
            </a:r>
            <a:r>
              <a:rPr lang="en-US" sz="2100" dirty="0" err="1"/>
              <a:t>api</a:t>
            </a:r>
            <a:r>
              <a:rPr lang="en-US" sz="2100" dirty="0"/>
              <a:t> endpoints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44CDBAB6-6288-E74E-9943-7934582D0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63" y="2547588"/>
            <a:ext cx="3923233" cy="20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92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integrate Retrofit into your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623" y="843558"/>
            <a:ext cx="8184492" cy="4299943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Set up your Project Dependencies &amp; Permissions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Create Interface for API and declare methods for each REST Call, specifying method type using Annotations - </a:t>
            </a:r>
            <a:r>
              <a:rPr lang="en-US" dirty="0">
                <a:solidFill>
                  <a:srgbClr val="008000"/>
                </a:solidFill>
              </a:rPr>
              <a:t>@GET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@POST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@PUT</a:t>
            </a:r>
            <a:r>
              <a:rPr lang="en-US" dirty="0"/>
              <a:t>, etc. For parameters use - </a:t>
            </a:r>
            <a:r>
              <a:rPr lang="en-US" dirty="0">
                <a:solidFill>
                  <a:srgbClr val="008000"/>
                </a:solidFill>
              </a:rPr>
              <a:t>@Path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@Query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@Body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rgbClr val="008000"/>
                </a:solidFill>
              </a:rPr>
              <a:t>Retrofit</a:t>
            </a:r>
            <a:r>
              <a:rPr lang="en-US" dirty="0">
                <a:solidFill>
                  <a:schemeClr val="tx1"/>
                </a:solidFill>
              </a:rPr>
              <a:t> to build the service client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Make the REST Calls as necessary using the relevant Callback mechanism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29732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required dependencies to your build.gradle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And the necessary permissions to your manifest </a:t>
            </a:r>
            <a:r>
              <a:rPr lang="mr-IN" dirty="0"/>
              <a:t>–</a:t>
            </a:r>
            <a:r>
              <a:rPr lang="en-US" dirty="0"/>
              <a:t> BEFORE/OUTSIDE the application tag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Dependencies &amp;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pic>
        <p:nvPicPr>
          <p:cNvPr id="7" name="Picture 6" descr="Screen Shot 2017-12-15 at 15.59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4" y="4029976"/>
            <a:ext cx="7584983" cy="385269"/>
          </a:xfrm>
          <a:prstGeom prst="rect">
            <a:avLst/>
          </a:prstGeom>
        </p:spPr>
      </p:pic>
      <p:pic>
        <p:nvPicPr>
          <p:cNvPr id="12" name="Picture 11" descr="A picture containing table, holding&#10;&#10;Description automatically generated">
            <a:extLst>
              <a:ext uri="{FF2B5EF4-FFF2-40B4-BE49-F238E27FC236}">
                <a16:creationId xmlns:a16="http://schemas.microsoft.com/office/drawing/2014/main" id="{4F98216D-D9E5-A349-B365-63E79E03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3" y="1602134"/>
            <a:ext cx="7924800" cy="10541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FF7D61-F0ED-6047-976D-FA881E2DC622}"/>
              </a:ext>
            </a:extLst>
          </p:cNvPr>
          <p:cNvCxnSpPr/>
          <p:nvPr/>
        </p:nvCxnSpPr>
        <p:spPr>
          <a:xfrm flipH="1">
            <a:off x="7750629" y="1132114"/>
            <a:ext cx="641594" cy="62701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78F0E4-D8E4-B94E-B42D-A48921D65064}"/>
              </a:ext>
            </a:extLst>
          </p:cNvPr>
          <p:cNvCxnSpPr/>
          <p:nvPr/>
        </p:nvCxnSpPr>
        <p:spPr>
          <a:xfrm flipH="1">
            <a:off x="6770915" y="3402959"/>
            <a:ext cx="641594" cy="62701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644388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347701-F2E7-A248-9B72-1630C3C06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" y="835778"/>
            <a:ext cx="2681034" cy="42029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6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624" y="0"/>
            <a:ext cx="7770377" cy="761815"/>
          </a:xfrm>
        </p:spPr>
        <p:txBody>
          <a:bodyPr/>
          <a:lstStyle/>
          <a:p>
            <a:r>
              <a:rPr lang="en-US" dirty="0"/>
              <a:t>2. Create interface (and Wrapper) for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AE1E8-B040-F046-9A0A-4801B6D6F403}"/>
              </a:ext>
            </a:extLst>
          </p:cNvPr>
          <p:cNvCxnSpPr>
            <a:cxnSpLocks/>
          </p:cNvCxnSpPr>
          <p:nvPr/>
        </p:nvCxnSpPr>
        <p:spPr>
          <a:xfrm>
            <a:off x="496389" y="2603860"/>
            <a:ext cx="571879" cy="28115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20462-CCF1-504B-99B8-1FE08660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70" y="993999"/>
            <a:ext cx="5795647" cy="33242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CCC5C-C31F-0A47-B1BA-D9D6075DFD50}"/>
              </a:ext>
            </a:extLst>
          </p:cNvPr>
          <p:cNvCxnSpPr>
            <a:cxnSpLocks/>
          </p:cNvCxnSpPr>
          <p:nvPr/>
        </p:nvCxnSpPr>
        <p:spPr>
          <a:xfrm flipV="1">
            <a:off x="2612571" y="2569876"/>
            <a:ext cx="771714" cy="18203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36864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347701-F2E7-A248-9B72-1630C3C06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" y="835778"/>
            <a:ext cx="2681034" cy="42029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7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624" y="0"/>
            <a:ext cx="7770377" cy="761815"/>
          </a:xfrm>
        </p:spPr>
        <p:txBody>
          <a:bodyPr/>
          <a:lstStyle/>
          <a:p>
            <a:r>
              <a:rPr lang="en-US" dirty="0"/>
              <a:t>2. Create interface (and Wrapper) for API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F1EFB7-8431-954A-8062-B4F56F5A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95" y="915862"/>
            <a:ext cx="5375145" cy="38259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B117F-2BA6-B146-8A96-901096250962}"/>
              </a:ext>
            </a:extLst>
          </p:cNvPr>
          <p:cNvCxnSpPr>
            <a:cxnSpLocks/>
          </p:cNvCxnSpPr>
          <p:nvPr/>
        </p:nvCxnSpPr>
        <p:spPr>
          <a:xfrm flipV="1">
            <a:off x="2612571" y="2569876"/>
            <a:ext cx="771714" cy="18203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B95109-0682-034E-9A69-492C7FD7113A}"/>
              </a:ext>
            </a:extLst>
          </p:cNvPr>
          <p:cNvSpPr txBox="1"/>
          <p:nvPr/>
        </p:nvSpPr>
        <p:spPr>
          <a:xfrm>
            <a:off x="7084074" y="1492374"/>
            <a:ext cx="1799900" cy="50783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Gson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for converting 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our JSON 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49052-B897-3D45-B34C-1B8BB0C3BA8C}"/>
              </a:ext>
            </a:extLst>
          </p:cNvPr>
          <p:cNvSpPr txBox="1"/>
          <p:nvPr/>
        </p:nvSpPr>
        <p:spPr>
          <a:xfrm>
            <a:off x="7550331" y="2074145"/>
            <a:ext cx="1593669" cy="72327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OkHttpClient</a:t>
            </a:r>
            <a:b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1400" dirty="0">
                <a:solidFill>
                  <a:srgbClr val="000000"/>
                </a:solidFill>
              </a:rPr>
              <a:t>for timeouts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(optional) 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54404-81C2-C241-992C-6C9322837E4E}"/>
              </a:ext>
            </a:extLst>
          </p:cNvPr>
          <p:cNvSpPr txBox="1"/>
          <p:nvPr/>
        </p:nvSpPr>
        <p:spPr>
          <a:xfrm>
            <a:off x="7170450" y="2893391"/>
            <a:ext cx="1973550" cy="72327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Retrofit.Builder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to 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create an instance 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of our interface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8363C7-44C7-C44C-8F08-7572A88CFAF3}"/>
              </a:ext>
            </a:extLst>
          </p:cNvPr>
          <p:cNvCxnSpPr>
            <a:cxnSpLocks/>
          </p:cNvCxnSpPr>
          <p:nvPr/>
        </p:nvCxnSpPr>
        <p:spPr>
          <a:xfrm flipH="1">
            <a:off x="6444340" y="1787389"/>
            <a:ext cx="751113" cy="2497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B5E662-416C-674B-BA8A-70005DC158F2}"/>
              </a:ext>
            </a:extLst>
          </p:cNvPr>
          <p:cNvCxnSpPr>
            <a:cxnSpLocks/>
          </p:cNvCxnSpPr>
          <p:nvPr/>
        </p:nvCxnSpPr>
        <p:spPr>
          <a:xfrm flipH="1">
            <a:off x="7046325" y="2407833"/>
            <a:ext cx="751115" cy="16204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42B45A-FCBE-0241-91FB-64D5D148F59C}"/>
              </a:ext>
            </a:extLst>
          </p:cNvPr>
          <p:cNvCxnSpPr>
            <a:cxnSpLocks/>
          </p:cNvCxnSpPr>
          <p:nvPr/>
        </p:nvCxnSpPr>
        <p:spPr>
          <a:xfrm flipH="1">
            <a:off x="6493326" y="3256232"/>
            <a:ext cx="751115" cy="16204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76600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347701-F2E7-A248-9B72-1630C3C06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" y="835778"/>
            <a:ext cx="2681034" cy="42029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Retrofit in Donation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8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624" y="0"/>
            <a:ext cx="7770377" cy="761815"/>
          </a:xfrm>
        </p:spPr>
        <p:txBody>
          <a:bodyPr/>
          <a:lstStyle/>
          <a:p>
            <a:r>
              <a:rPr lang="en-US" dirty="0"/>
              <a:t>2. Create interface (and Wrapper) for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AE1E8-B040-F046-9A0A-4801B6D6F403}"/>
              </a:ext>
            </a:extLst>
          </p:cNvPr>
          <p:cNvCxnSpPr>
            <a:cxnSpLocks/>
          </p:cNvCxnSpPr>
          <p:nvPr/>
        </p:nvCxnSpPr>
        <p:spPr>
          <a:xfrm flipV="1">
            <a:off x="2586490" y="2124891"/>
            <a:ext cx="696641" cy="81237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4DC7EB04-5C26-A84C-8C52-505A04B92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8" y="953338"/>
            <a:ext cx="3954675" cy="10480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F6836787-B908-0E4A-9FF1-E1AF1B9B1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68" y="2571750"/>
            <a:ext cx="3923233" cy="20885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37F654-FE92-964E-9B72-F8187B3632AE}"/>
              </a:ext>
            </a:extLst>
          </p:cNvPr>
          <p:cNvCxnSpPr>
            <a:cxnSpLocks/>
          </p:cNvCxnSpPr>
          <p:nvPr/>
        </p:nvCxnSpPr>
        <p:spPr>
          <a:xfrm>
            <a:off x="4950978" y="1805722"/>
            <a:ext cx="693980" cy="85039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072527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Service Client - </a:t>
            </a:r>
            <a:r>
              <a:rPr lang="en-US" dirty="0" err="1"/>
              <a:t>DonationApp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Retrofit in Donation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9109" y="1087535"/>
            <a:ext cx="2048855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</a:rPr>
              <a:t>Our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cs typeface="Consolas"/>
              </a:rPr>
              <a:t>DonationService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</a:rPr>
              <a:t>instance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7D72CC-201A-1F45-AF42-1DE55ED4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93" y="1136888"/>
            <a:ext cx="6076116" cy="31371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D0D76-3BF2-8240-A904-5703D33193BD}"/>
              </a:ext>
            </a:extLst>
          </p:cNvPr>
          <p:cNvCxnSpPr>
            <a:cxnSpLocks/>
          </p:cNvCxnSpPr>
          <p:nvPr/>
        </p:nvCxnSpPr>
        <p:spPr>
          <a:xfrm flipH="1">
            <a:off x="5390606" y="1863924"/>
            <a:ext cx="1924595" cy="118407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21512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22862</TotalTime>
  <Words>549</Words>
  <Application>Microsoft Macintosh PowerPoint</Application>
  <PresentationFormat>On-screen Show (16:9)</PresentationFormat>
  <Paragraphs>91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Avenir Roman</vt:lpstr>
      <vt:lpstr>Calibri</vt:lpstr>
      <vt:lpstr>Consolas</vt:lpstr>
      <vt:lpstr>Helvetica</vt:lpstr>
      <vt:lpstr>Helvetica Light</vt:lpstr>
      <vt:lpstr>Helvetica Neue</vt:lpstr>
      <vt:lpstr>Helvetica Neue Light</vt:lpstr>
      <vt:lpstr>Helvetica Neue UltraLight</vt:lpstr>
      <vt:lpstr>Menlo</vt:lpstr>
      <vt:lpstr>Wingdings</vt:lpstr>
      <vt:lpstr>White</vt:lpstr>
      <vt:lpstr>Mobile Application Development</vt:lpstr>
      <vt:lpstr>Donation-V3  Walkthrough</vt:lpstr>
      <vt:lpstr>Aside - Donation Service</vt:lpstr>
      <vt:lpstr>Steps to integrate Retrofit into your App</vt:lpstr>
      <vt:lpstr>1. Project Dependencies &amp; Permissions</vt:lpstr>
      <vt:lpstr>2. Create interface (and Wrapper) for API</vt:lpstr>
      <vt:lpstr>2. Create interface (and Wrapper) for API</vt:lpstr>
      <vt:lpstr>2. Create interface (and Wrapper) for API</vt:lpstr>
      <vt:lpstr>3. Create Service Client - DonationApp</vt:lpstr>
      <vt:lpstr>4. Calling the API - ReportFragment</vt:lpstr>
      <vt:lpstr>4. ReportFragment – onResponse()</vt:lpstr>
      <vt:lpstr>4. ReportFragment – onFailure()</vt:lpstr>
      <vt:lpstr>Anonymous Callbacks</vt:lpstr>
      <vt:lpstr>Helper Classes - SwipeToDeleteCallback</vt:lpstr>
      <vt:lpstr>SwipeToDeleteCallback Usage</vt:lpstr>
      <vt:lpstr>Donation Service + Mobile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34</cp:revision>
  <dcterms:created xsi:type="dcterms:W3CDTF">2019-01-29T16:40:14Z</dcterms:created>
  <dcterms:modified xsi:type="dcterms:W3CDTF">2019-10-24T05:23:41Z</dcterms:modified>
</cp:coreProperties>
</file>