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348" r:id="rId3"/>
    <p:sldId id="350" r:id="rId4"/>
    <p:sldId id="347" r:id="rId5"/>
    <p:sldId id="352" r:id="rId6"/>
    <p:sldId id="353" r:id="rId7"/>
    <p:sldId id="351" r:id="rId8"/>
    <p:sldId id="354" r:id="rId9"/>
    <p:sldId id="355" r:id="rId10"/>
    <p:sldId id="356" r:id="rId11"/>
    <p:sldId id="357" r:id="rId12"/>
    <p:sldId id="358" r:id="rId13"/>
    <p:sldId id="3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/>
    <p:restoredTop sz="90400" autoAdjust="0"/>
  </p:normalViewPr>
  <p:slideViewPr>
    <p:cSldViewPr snapToGrid="0" snapToObjects="1">
      <p:cViewPr>
        <p:scale>
          <a:sx n="94" d="100"/>
          <a:sy n="94" d="100"/>
        </p:scale>
        <p:origin x="-108" y="-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5433D-01E8-4A46-A5C0-5252C2E18C23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DF61F-F59B-9641-93E4-69A9167E1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4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F61F-F59B-9641-93E4-69A9167E1E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94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F61F-F59B-9641-93E4-69A9167E1E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F61F-F59B-9641-93E4-69A9167E1E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5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Useable: simple</a:t>
            </a:r>
            <a:r>
              <a:rPr lang="en-GB" baseline="0" dirty="0" smtClean="0"/>
              <a:t> &amp; easy to understand</a:t>
            </a:r>
          </a:p>
          <a:p>
            <a:r>
              <a:rPr lang="en-GB" baseline="0" dirty="0" smtClean="0"/>
              <a:t>Useful: fit for purpose, achieves the user’s goal, </a:t>
            </a:r>
            <a:r>
              <a:rPr lang="en-GB" baseline="0" dirty="0" err="1" smtClean="0"/>
              <a:t>fulfills</a:t>
            </a:r>
            <a:r>
              <a:rPr lang="en-GB" baseline="0" dirty="0" smtClean="0"/>
              <a:t> a need</a:t>
            </a:r>
          </a:p>
          <a:p>
            <a:r>
              <a:rPr lang="en-GB" baseline="0" dirty="0" smtClean="0"/>
              <a:t>Desirable: visual aesthetics of the product or service</a:t>
            </a:r>
          </a:p>
          <a:p>
            <a:r>
              <a:rPr lang="en-GB" baseline="0" dirty="0" smtClean="0"/>
              <a:t>Findable: information needs to be easy to find, easy to navigate to find what you want (we scan not read)</a:t>
            </a:r>
          </a:p>
          <a:p>
            <a:r>
              <a:rPr lang="en-GB" baseline="0" dirty="0" smtClean="0"/>
              <a:t>Credible: trustworthy</a:t>
            </a:r>
          </a:p>
          <a:p>
            <a:r>
              <a:rPr lang="en-GB" baseline="0" dirty="0" smtClean="0"/>
              <a:t>Accessible: inclusivity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F61F-F59B-9641-93E4-69A9167E1E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F61F-F59B-9641-93E4-69A9167E1E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F61F-F59B-9641-93E4-69A9167E1E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F61F-F59B-9641-93E4-69A9167E1E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F61F-F59B-9641-93E4-69A9167E1E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0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F61F-F59B-9641-93E4-69A9167E1E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0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F61F-F59B-9641-93E4-69A9167E1E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624668"/>
            <a:ext cx="53848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5562600"/>
            <a:ext cx="53848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1" y="6425641"/>
            <a:ext cx="164352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14871" y="6425641"/>
            <a:ext cx="3490259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Sinead O’Riordan, Waterford Institute of Technology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6767" y="228600"/>
            <a:ext cx="5647267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6165851" y="237744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65851" y="228600"/>
            <a:ext cx="27432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Rectangle 11"/>
          <p:cNvSpPr/>
          <p:nvPr/>
        </p:nvSpPr>
        <p:spPr>
          <a:xfrm>
            <a:off x="9069917" y="2377440"/>
            <a:ext cx="27432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Sinead O’Riordan, Waterford Institute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670561" y="1985963"/>
            <a:ext cx="4876551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670561" y="4164965"/>
            <a:ext cx="4876551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5880100" y="1985963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5880100" y="4169664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TextBox 7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Sinead O’Riordan, Waterford Institute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Sinead O’Riordan, Waterford Institute of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8" y="228600"/>
            <a:ext cx="460163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7" y="2571750"/>
            <a:ext cx="4340352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368" y="273051"/>
            <a:ext cx="6129865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4" y="3733801"/>
            <a:ext cx="4340352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5741" y="6423586"/>
            <a:ext cx="4422588" cy="365125"/>
          </a:xfrm>
        </p:spPr>
        <p:txBody>
          <a:bodyPr/>
          <a:lstStyle/>
          <a:p>
            <a:r>
              <a:rPr lang="en-US" smtClean="0"/>
              <a:t>Sinead O’Riordan, Waterford Institute of Technology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205" y="3124200"/>
            <a:ext cx="5197696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28600"/>
            <a:ext cx="4614211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9205" y="3995737"/>
            <a:ext cx="5197696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8000" y="6423586"/>
            <a:ext cx="4006851" cy="365125"/>
          </a:xfrm>
        </p:spPr>
        <p:txBody>
          <a:bodyPr/>
          <a:lstStyle/>
          <a:p>
            <a:r>
              <a:rPr lang="en-US" smtClean="0"/>
              <a:t>Sinead O’Riordan, Waterford Institute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20147" y="3370730"/>
            <a:ext cx="294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341" y="4424082"/>
            <a:ext cx="8254876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28600"/>
            <a:ext cx="85045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341" y="5257800"/>
            <a:ext cx="8254876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Sinead O’Riordan, Waterford Institute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9069917" y="2377440"/>
            <a:ext cx="27432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TextBox 9"/>
          <p:cNvSpPr txBox="1"/>
          <p:nvPr/>
        </p:nvSpPr>
        <p:spPr>
          <a:xfrm>
            <a:off x="436283" y="4632792"/>
            <a:ext cx="294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6" y="228600"/>
            <a:ext cx="851622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8242148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6" y="3733801"/>
            <a:ext cx="8239421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49683" y="6235608"/>
            <a:ext cx="17978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61974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Sinead O’Riordan, Waterford Institute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069917" y="237494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069917" y="4535424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7" y="228600"/>
            <a:ext cx="56472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53555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5" y="3733801"/>
            <a:ext cx="5353739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0" y="6235608"/>
            <a:ext cx="17978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34542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Sinead O’Riordan, Waterford Institute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1" name="Rectangle 10"/>
          <p:cNvSpPr/>
          <p:nvPr/>
        </p:nvSpPr>
        <p:spPr>
          <a:xfrm>
            <a:off x="6165851" y="4534726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165851" y="2381663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70848" y="2381662"/>
            <a:ext cx="27432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3124200"/>
            <a:ext cx="414528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365248"/>
            <a:ext cx="5653492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3995737"/>
            <a:ext cx="414528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8000" y="6423586"/>
            <a:ext cx="4006851" cy="365125"/>
          </a:xfrm>
        </p:spPr>
        <p:txBody>
          <a:bodyPr/>
          <a:lstStyle/>
          <a:p>
            <a:r>
              <a:rPr lang="en-US" smtClean="0"/>
              <a:t>Sinead O’Riordan, Waterford Institute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33815" y="3370730"/>
            <a:ext cx="294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70540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280833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Sinead O’Riordan, Waterford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47401" y="282574"/>
            <a:ext cx="856129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Sinead O’Riordan, Waterford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57647" y="282574"/>
            <a:ext cx="12192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1029" y="954742"/>
            <a:ext cx="908424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58757"/>
            <a:ext cx="9144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Sinead O’Riordan, Waterford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11500967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3" y="134471"/>
            <a:ext cx="10075084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Sinead O’Riordan, Waterford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691" y="1129553"/>
            <a:ext cx="10078613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624668"/>
            <a:ext cx="53848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5562600"/>
            <a:ext cx="53848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1" y="6425641"/>
            <a:ext cx="164352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14871" y="6425641"/>
            <a:ext cx="3490259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Sinead O’Riordan, Waterford Institute of Technology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6767" y="228600"/>
            <a:ext cx="5647267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6165851" y="237744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069917" y="237744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1779495"/>
            <a:ext cx="41148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8543" y="228600"/>
            <a:ext cx="1093457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124201"/>
            <a:ext cx="75184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4495801"/>
            <a:ext cx="75184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8541" y="6248775"/>
            <a:ext cx="1966259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248775"/>
            <a:ext cx="7518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Sinead O’Riordan, Waterford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4400" y="6248775"/>
            <a:ext cx="738717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71483" y="3110755"/>
            <a:ext cx="3478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1" y="228600"/>
            <a:ext cx="283633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947401" y="282574"/>
            <a:ext cx="856129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Rectangle 11"/>
          <p:cNvSpPr/>
          <p:nvPr/>
        </p:nvSpPr>
        <p:spPr>
          <a:xfrm>
            <a:off x="10757647" y="282574"/>
            <a:ext cx="12192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1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6504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Sinead O’Riordan, Waterford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TextBox 11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447366"/>
            <a:ext cx="48768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6504" y="2447366"/>
            <a:ext cx="48768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Sinead O’Riordan, Waterford Institute of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70848"/>
            <a:ext cx="48768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6504" y="2070848"/>
            <a:ext cx="48768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0" y="1985963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Sinead O’Riordan, Waterford Institute of Technology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64690" y="4164965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4400" y="242235"/>
            <a:ext cx="738717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80100" y="1985963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Sinead O’Riordan, Waterford Institute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64691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5880100" y="4169664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633" y="484094"/>
            <a:ext cx="10075084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633" y="1981201"/>
            <a:ext cx="10075084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0329" y="64235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41" y="6423586"/>
            <a:ext cx="8163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Sinead O’Riordan, Waterford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242235"/>
            <a:ext cx="738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8729" y="4624668"/>
            <a:ext cx="5630232" cy="933450"/>
          </a:xfrm>
        </p:spPr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dirty="0" smtClean="0"/>
              <a:t>Experience (UX)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8728" y="5562600"/>
            <a:ext cx="4174472" cy="74855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Annetta</a:t>
            </a:r>
            <a:r>
              <a:rPr lang="en-US" dirty="0" smtClean="0"/>
              <a:t> Stack, WIT.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Barriers to 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4633" y="1866123"/>
            <a:ext cx="10075083" cy="4260042"/>
          </a:xfrm>
        </p:spPr>
        <p:txBody>
          <a:bodyPr>
            <a:normAutofit/>
          </a:bodyPr>
          <a:lstStyle/>
          <a:p>
            <a:r>
              <a:rPr lang="en-IE" dirty="0"/>
              <a:t>users may have difficulty perceiving visual things as in the case of blind people or partially sighted people</a:t>
            </a:r>
          </a:p>
          <a:p>
            <a:pPr lvl="1"/>
            <a:r>
              <a:rPr lang="en-IE" dirty="0"/>
              <a:t>else they may have forgotten their glasses or may be working in a very dark or bright environment</a:t>
            </a:r>
          </a:p>
          <a:p>
            <a:r>
              <a:rPr lang="en-IE" dirty="0"/>
              <a:t>users may have difficulty perceiving sounds if they are deaf or hard of hearing</a:t>
            </a:r>
          </a:p>
          <a:p>
            <a:pPr lvl="1"/>
            <a:r>
              <a:rPr lang="en-IE" dirty="0"/>
              <a:t>or working in a noisy environment</a:t>
            </a:r>
          </a:p>
          <a:p>
            <a:r>
              <a:rPr lang="en-IE" dirty="0"/>
              <a:t>users may have difficulty understanding things if they have a learning impairment</a:t>
            </a:r>
          </a:p>
          <a:p>
            <a:pPr lvl="1"/>
            <a:r>
              <a:rPr lang="en-IE" dirty="0"/>
              <a:t>else they may have a low level of literacy in the language being spoken</a:t>
            </a:r>
          </a:p>
          <a:p>
            <a:pPr lvl="1"/>
            <a:r>
              <a:rPr lang="en-IE" dirty="0"/>
              <a:t>else they may be stressed</a:t>
            </a:r>
          </a:p>
          <a:p>
            <a:r>
              <a:rPr lang="en-IE" dirty="0"/>
              <a:t>users may have difficulty manipulating things if they have a physical disability</a:t>
            </a:r>
          </a:p>
          <a:p>
            <a:pPr lvl="1"/>
            <a:r>
              <a:rPr lang="en-IE" dirty="0"/>
              <a:t>else they may be injured or it may simply be old age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Barriers to 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4633" y="1866123"/>
            <a:ext cx="10075083" cy="4260042"/>
          </a:xfrm>
        </p:spPr>
        <p:txBody>
          <a:bodyPr>
            <a:normAutofit/>
          </a:bodyPr>
          <a:lstStyle/>
          <a:p>
            <a:r>
              <a:rPr lang="en-IE" dirty="0"/>
              <a:t>users may also be impaired by the technology itself:</a:t>
            </a:r>
          </a:p>
          <a:p>
            <a:pPr lvl="1"/>
            <a:r>
              <a:rPr lang="en-IE" dirty="0"/>
              <a:t>services delivered through the web require users to have their own technology in the form of smart device, computer, printer </a:t>
            </a:r>
            <a:r>
              <a:rPr lang="en-IE" dirty="0" err="1"/>
              <a:t>etc</a:t>
            </a:r>
            <a:endParaRPr lang="en-IE" dirty="0"/>
          </a:p>
          <a:p>
            <a:pPr lvl="1"/>
            <a:r>
              <a:rPr lang="en-IE" dirty="0"/>
              <a:t>issue of broadband</a:t>
            </a:r>
          </a:p>
          <a:p>
            <a:pPr lvl="1"/>
            <a:r>
              <a:rPr lang="en-IE" dirty="0"/>
              <a:t>physical size of hand held devices</a:t>
            </a:r>
          </a:p>
          <a:p>
            <a:r>
              <a:rPr lang="en-IE" dirty="0"/>
              <a:t>accessibility barriers occur when the design of a technology fails to allow for a variation in a user’s ability: this can be as simple as failing to shield a cash dispenser display from sunlight or it could be something more fundamental to the design such as poor choice of colour or size of navigational aids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4633" y="1866123"/>
            <a:ext cx="10075083" cy="4260042"/>
          </a:xfrm>
        </p:spPr>
        <p:txBody>
          <a:bodyPr>
            <a:normAutofit/>
          </a:bodyPr>
          <a:lstStyle/>
          <a:p>
            <a:r>
              <a:rPr lang="en-GB" altLang="en-US" dirty="0"/>
              <a:t>web accessibility benefits all users:</a:t>
            </a:r>
          </a:p>
          <a:p>
            <a:pPr lvl="1"/>
            <a:r>
              <a:rPr lang="en-GB" altLang="en-US" dirty="0"/>
              <a:t>if all users are able to perceive &amp; understand the controls [navigation], instructions &amp; outputs [prompts/menus else money, tickets]</a:t>
            </a:r>
          </a:p>
          <a:p>
            <a:pPr lvl="1"/>
            <a:r>
              <a:rPr lang="en-GB" altLang="en-US" dirty="0"/>
              <a:t>if all users are able to reach &amp; manipulate the controls, instructions &amp; outputs</a:t>
            </a:r>
          </a:p>
          <a:p>
            <a:pPr lvl="1"/>
            <a:r>
              <a:rPr lang="en-GB" altLang="en-US" dirty="0"/>
              <a:t>if the GUI/UI is consistent across functions, devices &amp; repeated use</a:t>
            </a:r>
          </a:p>
          <a:p>
            <a:pPr lvl="1"/>
            <a:r>
              <a:rPr lang="en-GB" altLang="en-US" dirty="0"/>
              <a:t>for users who cannot use a particular service, an equivalent alternative service is available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1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UX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4633" y="1866123"/>
            <a:ext cx="10075083" cy="4260042"/>
          </a:xfrm>
        </p:spPr>
        <p:txBody>
          <a:bodyPr>
            <a:normAutofit/>
          </a:bodyPr>
          <a:lstStyle/>
          <a:p>
            <a:r>
              <a:rPr lang="en-GB" altLang="en-US" dirty="0"/>
              <a:t>visibility considerations</a:t>
            </a:r>
          </a:p>
          <a:p>
            <a:r>
              <a:rPr lang="en-GB" altLang="en-US" dirty="0"/>
              <a:t>cognitive &amp; learning considerations</a:t>
            </a:r>
          </a:p>
          <a:p>
            <a:r>
              <a:rPr lang="en-GB" altLang="en-US" dirty="0"/>
              <a:t>language considerations</a:t>
            </a:r>
          </a:p>
          <a:p>
            <a:r>
              <a:rPr lang="en-GB" altLang="en-US" dirty="0"/>
              <a:t>hearing/ auditory considerations</a:t>
            </a:r>
          </a:p>
          <a:p>
            <a:r>
              <a:rPr lang="en-GB" altLang="en-US" dirty="0"/>
              <a:t>dexterity considerations</a:t>
            </a:r>
          </a:p>
          <a:p>
            <a:r>
              <a:rPr lang="en-GB" altLang="en-US"/>
              <a:t>technology considerations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0" y="1744824"/>
            <a:ext cx="6118665" cy="4381339"/>
          </a:xfrm>
        </p:spPr>
        <p:txBody>
          <a:bodyPr>
            <a:normAutofit/>
          </a:bodyPr>
          <a:lstStyle/>
          <a:p>
            <a:r>
              <a:rPr lang="en-US" dirty="0"/>
              <a:t>every product or service that is used by someone creates a user experience: books, ketchup bottles, armchairs, earphones, domestic appliances etc.</a:t>
            </a:r>
          </a:p>
          <a:p>
            <a:r>
              <a:rPr lang="en-IE" dirty="0" smtClean="0"/>
              <a:t>UX </a:t>
            </a:r>
            <a:r>
              <a:rPr lang="en-IE" dirty="0"/>
              <a:t>is the process of enhancing </a:t>
            </a:r>
            <a:r>
              <a:rPr lang="en-IE" dirty="0" smtClean="0"/>
              <a:t>a users </a:t>
            </a:r>
            <a:r>
              <a:rPr lang="en-IE" dirty="0"/>
              <a:t>satisfaction with a product or </a:t>
            </a:r>
            <a:r>
              <a:rPr lang="en-IE" dirty="0" smtClean="0"/>
              <a:t>service by </a:t>
            </a:r>
            <a:r>
              <a:rPr lang="en-IE" dirty="0"/>
              <a:t>improving the usability, accessibility </a:t>
            </a:r>
            <a:r>
              <a:rPr lang="en-IE" dirty="0" smtClean="0"/>
              <a:t>&amp; </a:t>
            </a:r>
            <a:r>
              <a:rPr lang="en-IE" dirty="0"/>
              <a:t>pleasure provided in the interaction </a:t>
            </a:r>
            <a:endParaRPr lang="en-IE" dirty="0" smtClean="0"/>
          </a:p>
          <a:p>
            <a:r>
              <a:rPr lang="en-US" dirty="0" smtClean="0"/>
              <a:t>when a product or service is being developed a lot of attention goes to defining what it does – UX focuses on how it works - in </a:t>
            </a:r>
            <a:r>
              <a:rPr lang="en-US" dirty="0"/>
              <a:t>designing a system you are trying to solve a problem which your </a:t>
            </a:r>
            <a:r>
              <a:rPr lang="en-US" dirty="0" smtClean="0"/>
              <a:t>user’s may have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E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2</a:t>
            </a:fld>
            <a:endParaRPr lang="en-US"/>
          </a:p>
        </p:txBody>
      </p:sp>
      <p:pic>
        <p:nvPicPr>
          <p:cNvPr id="6" name="Content Placeholder 4" descr="the new code – Understanding &lt;strong&gt;User Experience&lt;/strong&gt; Design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55" y="1922106"/>
            <a:ext cx="4478694" cy="391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23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Does UX Matter?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4633" y="1866122"/>
            <a:ext cx="10075084" cy="455499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 smtClean="0"/>
              <a:t>UX is extremely important – if your users </a:t>
            </a:r>
            <a:r>
              <a:rPr lang="en-US" sz="1800" dirty="0"/>
              <a:t>experience </a:t>
            </a:r>
            <a:r>
              <a:rPr lang="en-US" sz="1800" dirty="0" smtClean="0"/>
              <a:t>success:</a:t>
            </a:r>
            <a:endParaRPr lang="en-US" sz="1800" dirty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it encourages repeat usage as they </a:t>
            </a:r>
            <a:r>
              <a:rPr lang="en-US" dirty="0"/>
              <a:t>are more likely to come back </a:t>
            </a:r>
            <a:r>
              <a:rPr lang="en-US" dirty="0" smtClean="0"/>
              <a:t>again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users </a:t>
            </a:r>
            <a:r>
              <a:rPr lang="en-US" dirty="0"/>
              <a:t>are more likely to recommend your product to </a:t>
            </a:r>
            <a:r>
              <a:rPr lang="en-US" dirty="0" smtClean="0"/>
              <a:t>others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ultimately your </a:t>
            </a:r>
            <a:r>
              <a:rPr lang="en-US" dirty="0"/>
              <a:t>product achieves it’s goals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800" dirty="0" smtClean="0"/>
              <a:t>UX is therefore a </a:t>
            </a:r>
            <a:r>
              <a:rPr lang="en-US" sz="1800" dirty="0"/>
              <a:t>balance between: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the goals of your site/app [purpose or what it is you wish to achieve]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user needs &amp; </a:t>
            </a:r>
            <a:r>
              <a:rPr lang="en-US" dirty="0" err="1"/>
              <a:t>behaviours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usability/functionality of site/app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UX expressed as…..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   What is a Good UX</a:t>
            </a:r>
          </a:p>
          <a:p>
            <a:pPr lvl="1"/>
            <a:r>
              <a:rPr lang="en-GB" dirty="0" smtClean="0"/>
              <a:t>usable (used by particular individuals for a particular goal)</a:t>
            </a:r>
          </a:p>
          <a:p>
            <a:pPr lvl="1"/>
            <a:r>
              <a:rPr lang="en-GB" dirty="0" smtClean="0"/>
              <a:t>helpful</a:t>
            </a:r>
          </a:p>
          <a:p>
            <a:pPr lvl="1"/>
            <a:r>
              <a:rPr lang="en-GB" dirty="0" smtClean="0"/>
              <a:t>easy to learn</a:t>
            </a:r>
          </a:p>
          <a:p>
            <a:pPr lvl="1"/>
            <a:r>
              <a:rPr lang="en-GB" dirty="0" smtClean="0"/>
              <a:t>accessible</a:t>
            </a:r>
          </a:p>
          <a:p>
            <a:pPr lvl="1"/>
            <a:r>
              <a:rPr lang="en-GB" dirty="0" smtClean="0"/>
              <a:t>attractive</a:t>
            </a:r>
          </a:p>
          <a:p>
            <a:pPr lvl="1"/>
            <a:r>
              <a:rPr lang="en-GB" dirty="0" smtClean="0"/>
              <a:t>fun, satisfying</a:t>
            </a:r>
          </a:p>
          <a:p>
            <a:pPr lvl="1"/>
            <a:r>
              <a:rPr lang="en-GB" dirty="0" smtClean="0"/>
              <a:t>credible</a:t>
            </a:r>
          </a:p>
          <a:p>
            <a:pPr lvl="1"/>
            <a:r>
              <a:rPr lang="en-GB" dirty="0" smtClean="0"/>
              <a:t>valuable</a:t>
            </a:r>
          </a:p>
          <a:p>
            <a:pPr lvl="1"/>
            <a:r>
              <a:rPr lang="en-GB" dirty="0" smtClean="0"/>
              <a:t>useful</a:t>
            </a:r>
          </a:p>
          <a:p>
            <a:pPr lvl="1"/>
            <a:r>
              <a:rPr lang="en-GB" dirty="0" err="1" smtClean="0"/>
              <a:t>desireable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   What is a Bad UX</a:t>
            </a:r>
          </a:p>
          <a:p>
            <a:pPr lvl="1"/>
            <a:r>
              <a:rPr lang="en-GB" dirty="0" smtClean="0"/>
              <a:t>stressful</a:t>
            </a:r>
          </a:p>
          <a:p>
            <a:pPr lvl="1"/>
            <a:r>
              <a:rPr lang="en-GB" dirty="0" smtClean="0"/>
              <a:t>confusing</a:t>
            </a:r>
          </a:p>
          <a:p>
            <a:pPr lvl="1"/>
            <a:r>
              <a:rPr lang="en-GB" dirty="0" smtClean="0"/>
              <a:t>distracting</a:t>
            </a:r>
          </a:p>
          <a:p>
            <a:pPr lvl="1"/>
            <a:r>
              <a:rPr lang="en-GB" dirty="0" smtClean="0"/>
              <a:t>ugly</a:t>
            </a:r>
          </a:p>
          <a:p>
            <a:pPr lvl="1"/>
            <a:r>
              <a:rPr lang="en-GB" dirty="0" smtClean="0"/>
              <a:t>inefficient</a:t>
            </a:r>
          </a:p>
          <a:p>
            <a:pPr lvl="1"/>
            <a:r>
              <a:rPr lang="en-GB" dirty="0" smtClean="0"/>
              <a:t>inconsiderate</a:t>
            </a:r>
          </a:p>
          <a:p>
            <a:pPr lvl="1"/>
            <a:r>
              <a:rPr lang="en-GB" dirty="0" smtClean="0"/>
              <a:t>frustrating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7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UX versus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4632" y="1737360"/>
            <a:ext cx="10409767" cy="4876799"/>
          </a:xfrm>
        </p:spPr>
        <p:txBody>
          <a:bodyPr>
            <a:normAutofit/>
          </a:bodyPr>
          <a:lstStyle/>
          <a:p>
            <a:r>
              <a:rPr lang="en-IE" dirty="0" smtClean="0"/>
              <a:t>UI (User Interface) components:</a:t>
            </a:r>
          </a:p>
          <a:p>
            <a:pPr lvl="1"/>
            <a:r>
              <a:rPr lang="en-IE" dirty="0" smtClean="0"/>
              <a:t>layout (relationship of space to copy – copy pertaining to text &amp; images)</a:t>
            </a:r>
          </a:p>
          <a:p>
            <a:pPr lvl="1"/>
            <a:r>
              <a:rPr lang="en-IE" dirty="0" smtClean="0"/>
              <a:t>colour</a:t>
            </a:r>
          </a:p>
          <a:p>
            <a:pPr lvl="1"/>
            <a:r>
              <a:rPr lang="en-IE" dirty="0" smtClean="0"/>
              <a:t>typography</a:t>
            </a:r>
          </a:p>
          <a:p>
            <a:r>
              <a:rPr lang="en-IE" dirty="0" smtClean="0"/>
              <a:t>UX (User Experience) components:</a:t>
            </a:r>
          </a:p>
          <a:p>
            <a:pPr lvl="1"/>
            <a:r>
              <a:rPr lang="en-IE" dirty="0" smtClean="0"/>
              <a:t>user research (defining your target audience)</a:t>
            </a:r>
          </a:p>
          <a:p>
            <a:pPr lvl="2"/>
            <a:r>
              <a:rPr lang="en-IE" dirty="0" smtClean="0"/>
              <a:t>user stories (personas, scenarios)</a:t>
            </a:r>
          </a:p>
          <a:p>
            <a:pPr lvl="1"/>
            <a:r>
              <a:rPr lang="en-IE" dirty="0" smtClean="0"/>
              <a:t>information architecture/ content strategy</a:t>
            </a:r>
          </a:p>
          <a:p>
            <a:pPr lvl="2"/>
            <a:r>
              <a:rPr lang="en-IE" dirty="0" smtClean="0"/>
              <a:t>content inventory, grouping &amp; labelling, context diagram, flow chart</a:t>
            </a:r>
          </a:p>
          <a:p>
            <a:pPr lvl="1"/>
            <a:r>
              <a:rPr lang="en-IE" dirty="0" smtClean="0"/>
              <a:t>prototype</a:t>
            </a:r>
          </a:p>
          <a:p>
            <a:pPr lvl="2"/>
            <a:r>
              <a:rPr lang="en-IE" dirty="0" smtClean="0"/>
              <a:t>(interaction </a:t>
            </a:r>
            <a:r>
              <a:rPr lang="en-IE" dirty="0" smtClean="0"/>
              <a:t>design &amp; the UI </a:t>
            </a:r>
            <a:r>
              <a:rPr lang="en-IE" dirty="0"/>
              <a:t>elements - flow of the </a:t>
            </a:r>
            <a:r>
              <a:rPr lang="en-IE" dirty="0" smtClean="0"/>
              <a:t>product) </a:t>
            </a:r>
            <a:r>
              <a:rPr lang="en-IE" dirty="0" smtClean="0"/>
              <a:t>paper prototypes, wireframes, </a:t>
            </a:r>
            <a:r>
              <a:rPr lang="en-IE" dirty="0" smtClean="0"/>
              <a:t>mock-ups</a:t>
            </a:r>
            <a:r>
              <a:rPr lang="en-IE" dirty="0" smtClean="0"/>
              <a:t>)</a:t>
            </a:r>
          </a:p>
          <a:p>
            <a:pPr lvl="1"/>
            <a:r>
              <a:rPr lang="en-IE" dirty="0" smtClean="0"/>
              <a:t>test</a:t>
            </a:r>
          </a:p>
          <a:p>
            <a:pPr lvl="1"/>
            <a:endParaRPr lang="en-I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UX </a:t>
            </a:r>
            <a:r>
              <a:rPr lang="en-IE" dirty="0" smtClean="0"/>
              <a:t>as a Discipline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4634" y="1866123"/>
            <a:ext cx="5340382" cy="4260042"/>
          </a:xfrm>
        </p:spPr>
        <p:txBody>
          <a:bodyPr/>
          <a:lstStyle/>
          <a:p>
            <a:r>
              <a:rPr lang="en-GB" dirty="0" smtClean="0"/>
              <a:t>UX </a:t>
            </a:r>
            <a:r>
              <a:rPr lang="en-GB" dirty="0" smtClean="0"/>
              <a:t>as </a:t>
            </a:r>
            <a:r>
              <a:rPr lang="en-GB" dirty="0" smtClean="0"/>
              <a:t>a discipline </a:t>
            </a:r>
            <a:r>
              <a:rPr lang="en-GB" dirty="0" smtClean="0"/>
              <a:t>originated from </a:t>
            </a:r>
            <a:r>
              <a:rPr lang="en-GB" dirty="0" smtClean="0"/>
              <a:t>usability studies (which </a:t>
            </a:r>
            <a:r>
              <a:rPr lang="en-GB" dirty="0" smtClean="0"/>
              <a:t>describes how easy it is to use a </a:t>
            </a:r>
            <a:r>
              <a:rPr lang="en-GB" dirty="0" smtClean="0"/>
              <a:t>product)</a:t>
            </a:r>
            <a:endParaRPr lang="en-GB" dirty="0" smtClean="0"/>
          </a:p>
          <a:p>
            <a:r>
              <a:rPr lang="en-GB" dirty="0" smtClean="0"/>
              <a:t>Honeycomb User Experience (</a:t>
            </a:r>
            <a:r>
              <a:rPr lang="en-GB" dirty="0" err="1" smtClean="0"/>
              <a:t>Morville</a:t>
            </a:r>
            <a:r>
              <a:rPr lang="en-GB" dirty="0" smtClean="0"/>
              <a:t>, 1994)</a:t>
            </a:r>
          </a:p>
          <a:p>
            <a:endParaRPr lang="en-IE" dirty="0" smtClean="0"/>
          </a:p>
          <a:p>
            <a:pPr lvl="1"/>
            <a:endParaRPr lang="en-I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01" y="1577460"/>
            <a:ext cx="46672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Nielsen’s 10 Heuristics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4633" y="1866123"/>
            <a:ext cx="10075083" cy="4260042"/>
          </a:xfrm>
        </p:spPr>
        <p:txBody>
          <a:bodyPr>
            <a:normAutofit lnSpcReduction="10000"/>
          </a:bodyPr>
          <a:lstStyle/>
          <a:p>
            <a:r>
              <a:rPr lang="en-IE" dirty="0"/>
              <a:t>visibility of system status: the system must always keep the users informed about what is going on through appropriate feedback within reasonable time</a:t>
            </a:r>
          </a:p>
          <a:p>
            <a:r>
              <a:rPr lang="en-IE" dirty="0"/>
              <a:t>match between the system &amp; real world: use concepts, images, phrases that are familiar to users rather than system oriented terms. Follow real world conventions.</a:t>
            </a:r>
          </a:p>
          <a:p>
            <a:r>
              <a:rPr lang="en-IE" dirty="0"/>
              <a:t>user control &amp; freedom: we often choose the incorrect functions through trial &amp; error tactics [but also human error in general] &amp; will need clear &amp; obvious ‘escape’ routes such as ‘redo’ or ‘undo’ or safety nets such as ‘do you wish to delete the item…..’</a:t>
            </a:r>
          </a:p>
          <a:p>
            <a:r>
              <a:rPr lang="en-IE" dirty="0"/>
              <a:t>consistency &amp; standards: follow conventions, don’t make user’s have to second guess what functions actually do – be specific [click here</a:t>
            </a:r>
            <a:r>
              <a:rPr lang="en-IE" dirty="0" smtClean="0"/>
              <a:t>!]</a:t>
            </a:r>
          </a:p>
          <a:p>
            <a:r>
              <a:rPr lang="en-IE" dirty="0"/>
              <a:t>error prevention: even better than good error messages is a careful design which prevents a problem from occurring in the first place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8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Nielsen’s 10 Heuristics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4633" y="1866123"/>
            <a:ext cx="10075083" cy="4260042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recognition rather than recall: make options, actions &amp; objects visible – the user should not have to remember information from one part of a dialogue to another</a:t>
            </a:r>
          </a:p>
          <a:p>
            <a:r>
              <a:rPr lang="en-IE" dirty="0"/>
              <a:t>flexibility &amp; efficiency of use: allow user’s to tailor frequent actions. Where the system can cater for both novice &amp; expert user [menu system versus shortcut key system]</a:t>
            </a:r>
          </a:p>
          <a:p>
            <a:r>
              <a:rPr lang="en-IE" dirty="0"/>
              <a:t>aesthetic &amp; minimalist design: every extra unit of dialogue competes with the relevant units of information &amp; diminishes the overall effect. Be succinct, use clear signposts, clear naming conventions – in essence clear language </a:t>
            </a:r>
          </a:p>
          <a:p>
            <a:r>
              <a:rPr lang="en-IE" dirty="0"/>
              <a:t>help user’s recognise, diagnose &amp; recover from errors: error messages must be expressed in clear language (no codes), precisely indicate the problem &amp; constructively suggest a solution</a:t>
            </a:r>
          </a:p>
          <a:p>
            <a:r>
              <a:rPr lang="en-IE" dirty="0"/>
              <a:t>help &amp; documentation: even though it is better if the system can be used without documentation, it may be necessary to provide help &amp; documentation. Any such information should be easy to search, focus on user’s task, list concrete steps to be carried out &amp; not be too large</a:t>
            </a:r>
          </a:p>
          <a:p>
            <a:pPr marL="0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UX 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4633" y="1866123"/>
            <a:ext cx="10075083" cy="4260042"/>
          </a:xfrm>
        </p:spPr>
        <p:txBody>
          <a:bodyPr>
            <a:normAutofit/>
          </a:bodyPr>
          <a:lstStyle/>
          <a:p>
            <a:r>
              <a:rPr lang="en-IE" dirty="0"/>
              <a:t>the </a:t>
            </a:r>
            <a:r>
              <a:rPr lang="en-GB" altLang="en-US" dirty="0">
                <a:cs typeface="Calibri"/>
              </a:rPr>
              <a:t>web has become an essential part of our daily lives &amp; everyone needs access to this technology</a:t>
            </a:r>
          </a:p>
          <a:p>
            <a:r>
              <a:rPr lang="en-GB" altLang="en-US" dirty="0">
                <a:cs typeface="Calibri"/>
              </a:rPr>
              <a:t>web accessibility focuses upon ensuring equivalent access for everyone</a:t>
            </a:r>
          </a:p>
          <a:p>
            <a:r>
              <a:rPr lang="en-GB" altLang="en-US" dirty="0">
                <a:cs typeface="Calibri"/>
              </a:rPr>
              <a:t>web accessibility addresses all impairments which may be permanent or temporary &amp; include learning and cognition, physical speech, auditory &amp; visual ability </a:t>
            </a:r>
          </a:p>
          <a:p>
            <a:r>
              <a:rPr lang="en-GB" altLang="en-US" dirty="0">
                <a:cs typeface="Calibri"/>
              </a:rPr>
              <a:t>impairments may affect a user’s ability to perceive, understand or physically manipulate an object</a:t>
            </a:r>
          </a:p>
          <a:p>
            <a:pPr lvl="1"/>
            <a:r>
              <a:rPr lang="en-GB" altLang="en-US" dirty="0">
                <a:cs typeface="Calibri"/>
              </a:rPr>
              <a:t>&amp; can occur for many reasons including medical conditions, injury, the environment or simply old age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lvl="1"/>
            <a:endParaRPr lang="en-I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4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5036</TotalTime>
  <Words>1171</Words>
  <Application>Microsoft Office PowerPoint</Application>
  <PresentationFormat>Custom</PresentationFormat>
  <Paragraphs>146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Advantage</vt:lpstr>
      <vt:lpstr>User Experience (UX)</vt:lpstr>
      <vt:lpstr>Introduction </vt:lpstr>
      <vt:lpstr>Does UX Matter?</vt:lpstr>
      <vt:lpstr>UX expressed as…..</vt:lpstr>
      <vt:lpstr>UX versus UI</vt:lpstr>
      <vt:lpstr>UX as a Discipline</vt:lpstr>
      <vt:lpstr>Nielsen’s 10 Heuristics </vt:lpstr>
      <vt:lpstr>Nielsen’s 10 Heuristics </vt:lpstr>
      <vt:lpstr>UX Accessibility</vt:lpstr>
      <vt:lpstr>Barriers to Accessibility</vt:lpstr>
      <vt:lpstr>Barriers to Accessibility</vt:lpstr>
      <vt:lpstr>Accessibility Goals</vt:lpstr>
      <vt:lpstr>UX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 and Digital Media Design – Part 3</dc:title>
  <dc:creator>WIT</dc:creator>
  <cp:lastModifiedBy>Annetta Stack</cp:lastModifiedBy>
  <cp:revision>338</cp:revision>
  <dcterms:created xsi:type="dcterms:W3CDTF">2017-07-25T12:01:31Z</dcterms:created>
  <dcterms:modified xsi:type="dcterms:W3CDTF">2019-03-27T14:58:10Z</dcterms:modified>
</cp:coreProperties>
</file>