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3004800" cy="9753600"/>
  <p:notesSz cx="6858000" cy="9144000"/>
  <p:defaultTextStyle>
    <a:lvl1pPr algn="ctr">
      <a:defRPr sz="4200">
        <a:latin typeface="Helvetica Neue"/>
        <a:ea typeface="Helvetica Neue"/>
        <a:cs typeface="Helvetica Neue"/>
        <a:sym typeface="Helvetica Neue"/>
      </a:defRPr>
    </a:lvl1pPr>
    <a:lvl2pPr indent="457200" algn="ctr">
      <a:defRPr sz="4200">
        <a:latin typeface="Helvetica Neue"/>
        <a:ea typeface="Helvetica Neue"/>
        <a:cs typeface="Helvetica Neue"/>
        <a:sym typeface="Helvetica Neue"/>
      </a:defRPr>
    </a:lvl2pPr>
    <a:lvl3pPr indent="914400" algn="ctr">
      <a:defRPr sz="4200">
        <a:latin typeface="Helvetica Neue"/>
        <a:ea typeface="Helvetica Neue"/>
        <a:cs typeface="Helvetica Neue"/>
        <a:sym typeface="Helvetica Neue"/>
      </a:defRPr>
    </a:lvl3pPr>
    <a:lvl4pPr indent="1371600" algn="ctr">
      <a:defRPr sz="4200">
        <a:latin typeface="Helvetica Neue"/>
        <a:ea typeface="Helvetica Neue"/>
        <a:cs typeface="Helvetica Neue"/>
        <a:sym typeface="Helvetica Neue"/>
      </a:defRPr>
    </a:lvl4pPr>
    <a:lvl5pPr indent="1828800" algn="ctr">
      <a:defRPr sz="4200">
        <a:latin typeface="Helvetica Neue"/>
        <a:ea typeface="Helvetica Neue"/>
        <a:cs typeface="Helvetica Neue"/>
        <a:sym typeface="Helvetica Neue"/>
      </a:defRPr>
    </a:lvl5pPr>
    <a:lvl6pPr algn="ctr">
      <a:defRPr sz="4200">
        <a:latin typeface="Helvetica Neue"/>
        <a:ea typeface="Helvetica Neue"/>
        <a:cs typeface="Helvetica Neue"/>
        <a:sym typeface="Helvetica Neue"/>
      </a:defRPr>
    </a:lvl6pPr>
    <a:lvl7pPr algn="ctr">
      <a:defRPr sz="4200">
        <a:latin typeface="Helvetica Neue"/>
        <a:ea typeface="Helvetica Neue"/>
        <a:cs typeface="Helvetica Neue"/>
        <a:sym typeface="Helvetica Neue"/>
      </a:defRPr>
    </a:lvl7pPr>
    <a:lvl8pPr algn="ctr">
      <a:defRPr sz="4200">
        <a:latin typeface="Helvetica Neue"/>
        <a:ea typeface="Helvetica Neue"/>
        <a:cs typeface="Helvetica Neue"/>
        <a:sym typeface="Helvetica Neue"/>
      </a:defRPr>
    </a:lvl8pPr>
    <a:lvl9pPr algn="ctr">
      <a:defRPr sz="4200">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b="def" i="def"/>
      <a:tcStyle>
        <a:tcBdr/>
        <a:fill>
          <a:solidFill>
            <a:srgbClr val="F4F4F4"/>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b="def" i="def"/>
      <a:tcStyle>
        <a:tcBdr/>
        <a:fill>
          <a:solidFill>
            <a:srgbClr val="E7E7ED"/>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BFBF"/>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FBFBF"/>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p:nvPr>
            <p:ph type="sldImg"/>
          </p:nvPr>
        </p:nvSpPr>
        <p:spPr>
          <a:xfrm>
            <a:off x="1143000" y="685800"/>
            <a:ext cx="4572000" cy="3429000"/>
          </a:xfrm>
          <a:prstGeom prst="rect">
            <a:avLst/>
          </a:prstGeom>
        </p:spPr>
        <p:txBody>
          <a:bodyPr/>
          <a:lstStyle/>
          <a:p>
            <a:pPr lvl="0"/>
          </a:p>
        </p:txBody>
      </p:sp>
      <p:sp>
        <p:nvSpPr>
          <p:cNvPr id="85" name="Shape 8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www.wit.ie" TargetMode="Externa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creativecommons.org/licenses/by-nc/3.0/" TargetMode="Externa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hyperlink" Target="http://creativecommons.org/licenses/by-nc/3.0/" TargetMode="Externa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7" name="Shape 7"/>
          <p:cNvSpPr/>
          <p:nvPr/>
        </p:nvSpPr>
        <p:spPr>
          <a:xfrm>
            <a:off x="647700" y="47498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35" name="Shape 35"/>
          <p:cNvSpPr/>
          <p:nvPr/>
        </p:nvSpPr>
        <p:spPr>
          <a:xfrm flipH="1">
            <a:off x="64881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36" name="Shape 36"/>
          <p:cNvSpPr/>
          <p:nvPr/>
        </p:nvSpPr>
        <p:spPr>
          <a:xfrm>
            <a:off x="6488112" y="4476750"/>
            <a:ext cx="5995989"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37" name="Shape 37"/>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200"/>
              <a:t>Title Text</a:t>
            </a:r>
          </a:p>
        </p:txBody>
      </p:sp>
      <p:sp>
        <p:nvSpPr>
          <p:cNvPr id="40" name="Shape 40"/>
          <p:cNvSpPr/>
          <p:nvPr>
            <p:ph type="body" idx="1"/>
          </p:nvPr>
        </p:nvSpPr>
        <p:spPr>
          <a:prstGeom prst="rect">
            <a:avLst/>
          </a:prstGeom>
        </p:spPr>
        <p:txBody>
          <a:bodyPr/>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3" name="Shape 43"/>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44" name="Shape 44"/>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6" name="Shape 46"/>
          <p:cNvSpPr/>
          <p:nvPr>
            <p:ph type="body" idx="1"/>
          </p:nvPr>
        </p:nvSpPr>
        <p:spPr>
          <a:xfrm>
            <a:off x="8369300" y="2324100"/>
            <a:ext cx="4064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47" name="Shape 47"/>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49" name="Shape 49"/>
          <p:cNvSpPr/>
          <p:nvPr>
            <p:ph type="body" idx="1"/>
          </p:nvPr>
        </p:nvSpPr>
        <p:spPr>
          <a:xfrm>
            <a:off x="571500" y="863600"/>
            <a:ext cx="11861800" cy="8026400"/>
          </a:xfrm>
          <a:prstGeom prst="rect">
            <a:avLst/>
          </a:prstGeom>
        </p:spPr>
        <p:txBody>
          <a:bodyPr/>
          <a:lstStyle>
            <a:lvl1pPr>
              <a:spcBef>
                <a:spcPts val="7200"/>
              </a:spcBef>
              <a:buClr>
                <a:srgbClr val="606060"/>
              </a:buClr>
              <a:defRPr>
                <a:solidFill>
                  <a:srgbClr val="606060"/>
                </a:solidFill>
              </a:defRPr>
            </a:lvl1pPr>
            <a:lvl2pPr>
              <a:spcBef>
                <a:spcPts val="7200"/>
              </a:spcBef>
              <a:buClr>
                <a:srgbClr val="606060"/>
              </a:buClr>
              <a:defRPr>
                <a:solidFill>
                  <a:srgbClr val="606060"/>
                </a:solidFill>
              </a:defRPr>
            </a:lvl2pPr>
            <a:lvl3pPr>
              <a:spcBef>
                <a:spcPts val="7200"/>
              </a:spcBef>
              <a:buClr>
                <a:srgbClr val="606060"/>
              </a:buClr>
              <a:defRPr>
                <a:solidFill>
                  <a:srgbClr val="606060"/>
                </a:solidFill>
              </a:defRPr>
            </a:lvl3pPr>
            <a:lvl4pPr>
              <a:spcBef>
                <a:spcPts val="7200"/>
              </a:spcBef>
              <a:buClr>
                <a:srgbClr val="606060"/>
              </a:buClr>
              <a:defRPr>
                <a:solidFill>
                  <a:srgbClr val="606060"/>
                </a:solidFill>
              </a:defRPr>
            </a:lvl4pPr>
            <a:lvl5pPr>
              <a:spcBef>
                <a:spcPts val="7200"/>
              </a:spcBef>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51" name="Shape 5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54" name="Shape 54"/>
          <p:cNvSpPr/>
          <p:nvPr/>
        </p:nvSpPr>
        <p:spPr>
          <a:xfrm>
            <a:off x="647700" y="4749800"/>
            <a:ext cx="4881563"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
        <p:nvSpPr>
          <p:cNvPr id="55" name="Shape 55"/>
          <p:cNvSpPr/>
          <p:nvPr>
            <p:ph type="body" idx="1"/>
          </p:nvPr>
        </p:nvSpPr>
        <p:spPr>
          <a:xfrm>
            <a:off x="571500" y="5016500"/>
            <a:ext cx="5080000" cy="4737100"/>
          </a:xfrm>
          <a:prstGeom prst="rect">
            <a:avLst/>
          </a:prstGeom>
        </p:spPr>
        <p:txBody>
          <a:bodyPr/>
          <a:lstStyle>
            <a:lvl1pPr marL="342900" indent="-342900">
              <a:spcBef>
                <a:spcPts val="0"/>
              </a:spcBef>
              <a:buClrTx/>
              <a:buSzTx/>
              <a:buFontTx/>
              <a:buNone/>
              <a:defRPr>
                <a:solidFill>
                  <a:srgbClr val="606060"/>
                </a:solidFill>
              </a:defRPr>
            </a:lvl1pPr>
            <a:lvl2pPr marL="342900" indent="114300">
              <a:spcBef>
                <a:spcPts val="0"/>
              </a:spcBef>
              <a:buClrTx/>
              <a:buSzTx/>
              <a:buFontTx/>
              <a:buNone/>
              <a:defRPr>
                <a:solidFill>
                  <a:srgbClr val="606060"/>
                </a:solidFill>
              </a:defRPr>
            </a:lvl2pPr>
            <a:lvl3pPr marL="342900" indent="571500">
              <a:spcBef>
                <a:spcPts val="0"/>
              </a:spcBef>
              <a:buClrTx/>
              <a:buSzTx/>
              <a:buFontTx/>
              <a:buNone/>
              <a:defRPr>
                <a:solidFill>
                  <a:srgbClr val="606060"/>
                </a:solidFill>
              </a:defRPr>
            </a:lvl3pPr>
            <a:lvl4pPr marL="342900" indent="1028700">
              <a:spcBef>
                <a:spcPts val="0"/>
              </a:spcBef>
              <a:buClrTx/>
              <a:buSzTx/>
              <a:buFontTx/>
              <a:buNone/>
              <a:defRPr>
                <a:solidFill>
                  <a:srgbClr val="606060"/>
                </a:solidFill>
              </a:defRPr>
            </a:lvl4pPr>
            <a:lvl5pPr marL="342900" indent="1485900">
              <a:spcBef>
                <a:spcPts val="0"/>
              </a:spcBef>
              <a:buClrTx/>
              <a:buSzTx/>
              <a:buFontTx/>
              <a:buNone/>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56" name="Shape 56"/>
          <p:cNvSpPr/>
          <p:nvPr>
            <p:ph type="title"/>
          </p:nvPr>
        </p:nvSpPr>
        <p:spPr>
          <a:xfrm>
            <a:off x="571500" y="0"/>
            <a:ext cx="5080000" cy="4495800"/>
          </a:xfrm>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58" name="Shape 58"/>
          <p:cNvSpPr/>
          <p:nvPr/>
        </p:nvSpPr>
        <p:spPr>
          <a:xfrm>
            <a:off x="7545069" y="7975600"/>
            <a:ext cx="1" cy="142240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
        <p:nvSpPr>
          <p:cNvPr id="59" name="Shape 59"/>
          <p:cNvSpPr/>
          <p:nvPr>
            <p:ph type="title"/>
          </p:nvPr>
        </p:nvSpPr>
        <p:spPr>
          <a:xfrm>
            <a:off x="1409700" y="7518400"/>
            <a:ext cx="5791200" cy="2235200"/>
          </a:xfrm>
          <a:prstGeom prst="rect">
            <a:avLst/>
          </a:prstGeom>
          <a:noFill/>
        </p:spPr>
        <p:txBody>
          <a:bodyPr anchor="ctr"/>
          <a:lstStyle>
            <a:lvl1pPr algn="r"/>
          </a:lstStyle>
          <a:p>
            <a:pPr lvl="0">
              <a:defRPr sz="1800"/>
            </a:pPr>
            <a:r>
              <a:rPr sz="4200"/>
              <a:t>Title Text</a:t>
            </a:r>
          </a:p>
        </p:txBody>
      </p:sp>
      <p:sp>
        <p:nvSpPr>
          <p:cNvPr id="60" name="Shape 60"/>
          <p:cNvSpPr/>
          <p:nvPr>
            <p:ph type="body" idx="1"/>
          </p:nvPr>
        </p:nvSpPr>
        <p:spPr>
          <a:xfrm>
            <a:off x="7848600" y="8470900"/>
            <a:ext cx="4953000" cy="1282700"/>
          </a:xfrm>
          <a:prstGeom prst="rect">
            <a:avLst/>
          </a:prstGeom>
        </p:spPr>
        <p:txBody>
          <a:bodyPr/>
          <a:lstStyle>
            <a:lvl1pPr marL="342900" indent="-342900">
              <a:spcBef>
                <a:spcPts val="0"/>
              </a:spcBef>
              <a:buClrTx/>
              <a:buSzTx/>
              <a:buFontTx/>
              <a:buNone/>
              <a:defRPr>
                <a:solidFill>
                  <a:srgbClr val="999999"/>
                </a:solidFill>
              </a:defRPr>
            </a:lvl1pPr>
            <a:lvl2pPr marL="342900" indent="114300">
              <a:spcBef>
                <a:spcPts val="0"/>
              </a:spcBef>
              <a:buClrTx/>
              <a:buSzTx/>
              <a:buFontTx/>
              <a:buNone/>
              <a:defRPr>
                <a:solidFill>
                  <a:srgbClr val="999999"/>
                </a:solidFill>
              </a:defRPr>
            </a:lvl2pPr>
            <a:lvl3pPr marL="342900" indent="571500">
              <a:spcBef>
                <a:spcPts val="0"/>
              </a:spcBef>
              <a:buClrTx/>
              <a:buSzTx/>
              <a:buFontTx/>
              <a:buNone/>
              <a:defRPr>
                <a:solidFill>
                  <a:srgbClr val="999999"/>
                </a:solidFill>
              </a:defRPr>
            </a:lvl3pPr>
            <a:lvl4pPr marL="342900" indent="1028700">
              <a:spcBef>
                <a:spcPts val="0"/>
              </a:spcBef>
              <a:buClrTx/>
              <a:buSzTx/>
              <a:buFontTx/>
              <a:buNone/>
              <a:defRPr>
                <a:solidFill>
                  <a:srgbClr val="999999"/>
                </a:solidFill>
              </a:defRPr>
            </a:lvl4pPr>
            <a:lvl5pPr marL="342900" indent="1485900">
              <a:spcBef>
                <a:spcPts val="0"/>
              </a:spcBef>
              <a:buClrTx/>
              <a:buSzTx/>
              <a:buFontTx/>
              <a:buNone/>
              <a:defRPr>
                <a:solidFill>
                  <a:srgbClr val="999999"/>
                </a:solidFill>
              </a:defRPr>
            </a:lvl5pPr>
          </a:lstStyle>
          <a:p>
            <a:pPr lvl="0">
              <a:defRPr sz="1800">
                <a:solidFill>
                  <a:srgbClr val="000000"/>
                </a:solidFill>
              </a:defRPr>
            </a:pPr>
            <a:r>
              <a:rPr sz="2600">
                <a:solidFill>
                  <a:srgbClr val="999999"/>
                </a:solidFill>
              </a:rPr>
              <a:t>Body Level One</a:t>
            </a:r>
            <a:endParaRPr sz="2600">
              <a:solidFill>
                <a:srgbClr val="999999"/>
              </a:solidFill>
            </a:endParaRPr>
          </a:p>
          <a:p>
            <a:pPr lvl="1">
              <a:defRPr sz="1800">
                <a:solidFill>
                  <a:srgbClr val="000000"/>
                </a:solidFill>
              </a:defRPr>
            </a:pPr>
            <a:r>
              <a:rPr sz="2600">
                <a:solidFill>
                  <a:srgbClr val="999999"/>
                </a:solidFill>
              </a:rPr>
              <a:t>Body Level Two</a:t>
            </a:r>
            <a:endParaRPr sz="2600">
              <a:solidFill>
                <a:srgbClr val="999999"/>
              </a:solidFill>
            </a:endParaRPr>
          </a:p>
          <a:p>
            <a:pPr lvl="2">
              <a:defRPr sz="1800">
                <a:solidFill>
                  <a:srgbClr val="000000"/>
                </a:solidFill>
              </a:defRPr>
            </a:pPr>
            <a:r>
              <a:rPr sz="2600">
                <a:solidFill>
                  <a:srgbClr val="999999"/>
                </a:solidFill>
              </a:rPr>
              <a:t>Body Level Three</a:t>
            </a:r>
            <a:endParaRPr sz="2600">
              <a:solidFill>
                <a:srgbClr val="999999"/>
              </a:solidFill>
            </a:endParaRPr>
          </a:p>
          <a:p>
            <a:pPr lvl="3">
              <a:defRPr sz="1800">
                <a:solidFill>
                  <a:srgbClr val="000000"/>
                </a:solidFill>
              </a:defRPr>
            </a:pPr>
            <a:r>
              <a:rPr sz="2600">
                <a:solidFill>
                  <a:srgbClr val="999999"/>
                </a:solidFill>
              </a:rPr>
              <a:t>Body Level Four</a:t>
            </a:r>
            <a:endParaRPr sz="2600">
              <a:solidFill>
                <a:srgbClr val="999999"/>
              </a:solidFill>
            </a:endParaRPr>
          </a:p>
          <a:p>
            <a:pPr lvl="4">
              <a:defRPr sz="1800">
                <a:solidFill>
                  <a:srgbClr val="000000"/>
                </a:solidFill>
              </a:defRPr>
            </a:pPr>
            <a:r>
              <a:rPr sz="2600">
                <a:solidFill>
                  <a:srgbClr val="999999"/>
                </a:solidFill>
              </a:rPr>
              <a:t>Body Level Five</a:t>
            </a:r>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62" name="Shape 62"/>
          <p:cNvSpPr/>
          <p:nvPr>
            <p:ph type="title"/>
          </p:nvPr>
        </p:nvSpPr>
        <p:spPr>
          <a:xfrm>
            <a:off x="571500" y="3708400"/>
            <a:ext cx="11861800" cy="2336800"/>
          </a:xfrm>
          <a:prstGeom prst="rect">
            <a:avLst/>
          </a:prstGeom>
          <a:noFill/>
        </p:spPr>
        <p:txBody>
          <a:bodyPr anchor="ctr"/>
          <a:lstStyle/>
          <a:p>
            <a:pPr lvl="0">
              <a:defRPr sz="1800"/>
            </a:pPr>
            <a:r>
              <a:rPr sz="4200"/>
              <a:t>Title Text</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9" name="Shape 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Lab Title">
    <p:spTree>
      <p:nvGrpSpPr>
        <p:cNvPr id="1" name=""/>
        <p:cNvGrpSpPr/>
        <p:nvPr/>
      </p:nvGrpSpPr>
      <p:grpSpPr>
        <a:xfrm>
          <a:off x="0" y="0"/>
          <a:ext cx="0" cy="0"/>
          <a:chOff x="0" y="0"/>
          <a:chExt cx="0" cy="0"/>
        </a:xfrm>
      </p:grpSpPr>
      <p:sp>
        <p:nvSpPr>
          <p:cNvPr id="64" name="Shape 64"/>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lvl="0" algn="l" defTabSz="457200">
              <a:defRPr sz="1200">
                <a:latin typeface="+mn-lt"/>
                <a:ea typeface="+mn-ea"/>
                <a:cs typeface="+mn-cs"/>
                <a:sym typeface="Helvetica"/>
              </a:defRPr>
            </a:pPr>
          </a:p>
        </p:txBody>
      </p:sp>
      <p:pic>
        <p:nvPicPr>
          <p:cNvPr id="65" name="WIT_logo.png"/>
          <p:cNvPicPr/>
          <p:nvPr/>
        </p:nvPicPr>
        <p:blipFill>
          <a:blip r:embed="rId2">
            <a:extLst/>
          </a:blip>
          <a:stretch>
            <a:fillRect/>
          </a:stretch>
        </p:blipFill>
        <p:spPr>
          <a:xfrm>
            <a:off x="927100" y="8724900"/>
            <a:ext cx="3175000" cy="660400"/>
          </a:xfrm>
          <a:prstGeom prst="rect">
            <a:avLst/>
          </a:prstGeom>
          <a:ln w="12700">
            <a:miter lim="400000"/>
          </a:ln>
        </p:spPr>
      </p:pic>
      <p:sp>
        <p:nvSpPr>
          <p:cNvPr id="66" name="Shape 66"/>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endParaRPr sz="4800">
              <a:solidFill>
                <a:srgbClr val="AAAAAA"/>
              </a:solidFill>
              <a:latin typeface="Helvetica Neue UltraLight"/>
              <a:ea typeface="Helvetica Neue UltraLight"/>
              <a:cs typeface="Helvetica Neue UltraLight"/>
              <a:sym typeface="Helvetica Neue UltraLight"/>
            </a:endParaRPr>
          </a:p>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70" name="Group 70"/>
          <p:cNvGrpSpPr/>
          <p:nvPr/>
        </p:nvGrpSpPr>
        <p:grpSpPr>
          <a:xfrm>
            <a:off x="3707033" y="6616700"/>
            <a:ext cx="4610101" cy="1371601"/>
            <a:chOff x="0" y="0"/>
            <a:chExt cx="4610100" cy="1371600"/>
          </a:xfrm>
        </p:grpSpPr>
        <p:sp>
          <p:nvSpPr>
            <p:cNvPr id="67" name="Shape 67"/>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0" algn="l" defTabSz="584200">
                <a:lnSpc>
                  <a:spcPct val="120000"/>
                </a:lnSpc>
                <a:defRPr sz="1800"/>
              </a:pPr>
              <a:r>
                <a:rPr>
                  <a:solidFill>
                    <a:srgbClr val="133455"/>
                  </a:solidFill>
                </a:rPr>
                <a:t>Department of Computing, Maths &amp; Physics</a:t>
              </a:r>
              <a:endParaRPr>
                <a:solidFill>
                  <a:srgbClr val="133455"/>
                </a:solidFill>
              </a:endParaRPr>
            </a:p>
            <a:p>
              <a:pPr lvl="0" algn="l" defTabSz="584200">
                <a:lnSpc>
                  <a:spcPct val="120000"/>
                </a:lnSpc>
                <a:defRPr sz="1800"/>
              </a:pPr>
              <a:r>
                <a:rPr>
                  <a:solidFill>
                    <a:srgbClr val="133455"/>
                  </a:solidFill>
                </a:rPr>
                <a:t>Waterford Institute of Technology</a:t>
              </a:r>
            </a:p>
          </p:txBody>
        </p:sp>
        <p:sp>
          <p:nvSpPr>
            <p:cNvPr id="68" name="Shape 68"/>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sz="1300">
                  <a:hlinkClick r:id="rId3" invalidUrl="" action="" tgtFrame="" tooltip="" history="1" highlightClick="0" endSnd="0"/>
                </a:defRPr>
              </a:lvl1pPr>
            </a:lstStyle>
            <a:p>
              <a:pPr lvl="0">
                <a:defRPr sz="1800"/>
              </a:pPr>
              <a:r>
                <a:rPr sz="1300">
                  <a:hlinkClick r:id="rId3" invalidUrl="" action="" tgtFrame="" tooltip="" history="1" highlightClick="0" endSnd="0"/>
                </a:rPr>
                <a:t>http://www.wit.ie</a:t>
              </a:r>
            </a:p>
          </p:txBody>
        </p:sp>
        <p:sp>
          <p:nvSpPr>
            <p:cNvPr id="69" name="Shape 69"/>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sz="1300">
                  <a:hlinkClick r:id="rId3" invalidUrl="" action="" tgtFrame="" tooltip="" history="1" highlightClick="0" endSnd="0"/>
                </a:defRPr>
              </a:lvl1pPr>
            </a:lstStyle>
            <a:p>
              <a:pPr lvl="0">
                <a:defRPr sz="1800"/>
              </a:pPr>
              <a:r>
                <a:rPr sz="1300">
                  <a:hlinkClick r:id="rId3" invalidUrl="" action="" tgtFrame="" tooltip="" history="1" highlightClick="0" endSnd="0"/>
                </a:rPr>
                <a:t>http://elearning.wit.ie</a:t>
              </a:r>
            </a:p>
          </p:txBody>
        </p:sp>
      </p:grpSp>
      <p:sp>
        <p:nvSpPr>
          <p:cNvPr id="71" name="Shape 71"/>
          <p:cNvSpPr/>
          <p:nvPr>
            <p:ph type="title"/>
          </p:nvPr>
        </p:nvSpPr>
        <p:spPr>
          <a:xfrm>
            <a:off x="889000" y="2368550"/>
            <a:ext cx="11226800" cy="1028700"/>
          </a:xfrm>
          <a:prstGeom prst="rect">
            <a:avLst/>
          </a:prstGeom>
          <a:noFill/>
        </p:spPr>
        <p:txBody>
          <a:bodyPr anchor="ctr"/>
          <a:lstStyle>
            <a:lvl1pPr defTabSz="584200">
              <a:defRPr sz="4800">
                <a:latin typeface="Helvetica Neue"/>
                <a:ea typeface="Helvetica Neue"/>
                <a:cs typeface="Helvetica Neue"/>
                <a:sym typeface="Helvetica Neue"/>
              </a:defRPr>
            </a:lvl1pPr>
          </a:lstStyle>
          <a:p>
            <a:pPr lvl="0">
              <a:defRPr sz="1800"/>
            </a:pPr>
            <a:r>
              <a:rPr sz="4800"/>
              <a:t>Title Text</a:t>
            </a:r>
          </a:p>
        </p:txBody>
      </p:sp>
      <p:sp>
        <p:nvSpPr>
          <p:cNvPr id="72" name="Shape 72"/>
          <p:cNvSpPr/>
          <p:nvPr>
            <p:ph type="body" idx="1"/>
          </p:nvPr>
        </p:nvSpPr>
        <p:spPr>
          <a:xfrm>
            <a:off x="3727450" y="4737100"/>
            <a:ext cx="5778500" cy="1981200"/>
          </a:xfrm>
          <a:prstGeom prst="rect">
            <a:avLst/>
          </a:prstGeom>
        </p:spPr>
        <p:txBody>
          <a:bodyPr/>
          <a:lstStyle>
            <a:lvl1pPr marL="0" indent="0" defTabSz="584200">
              <a:lnSpc>
                <a:spcPct val="120000"/>
              </a:lnSpc>
              <a:spcBef>
                <a:spcPts val="0"/>
              </a:spcBef>
              <a:buClrTx/>
              <a:buSzTx/>
              <a:buFontTx/>
              <a:buNone/>
              <a:defRPr sz="2000"/>
            </a:lvl1pPr>
            <a:lvl2pPr marL="0" indent="0" defTabSz="584200">
              <a:lnSpc>
                <a:spcPct val="120000"/>
              </a:lnSpc>
              <a:spcBef>
                <a:spcPts val="0"/>
              </a:spcBef>
              <a:buClrTx/>
              <a:buSzTx/>
              <a:buFontTx/>
              <a:buNone/>
              <a:defRPr sz="2000"/>
            </a:lvl2pPr>
            <a:lvl3pPr marL="0" indent="0" defTabSz="584200">
              <a:lnSpc>
                <a:spcPct val="120000"/>
              </a:lnSpc>
              <a:spcBef>
                <a:spcPts val="0"/>
              </a:spcBef>
              <a:buClrTx/>
              <a:buSzTx/>
              <a:buFontTx/>
              <a:buNone/>
              <a:defRPr sz="2000"/>
            </a:lvl3pPr>
            <a:lvl4pPr marL="0" indent="0" defTabSz="584200">
              <a:lnSpc>
                <a:spcPct val="120000"/>
              </a:lnSpc>
              <a:spcBef>
                <a:spcPts val="0"/>
              </a:spcBef>
              <a:buClrTx/>
              <a:buSzTx/>
              <a:buFontTx/>
              <a:buNone/>
              <a:defRPr sz="2000"/>
            </a:lvl4pPr>
            <a:lvl5pPr marL="0" indent="0" defTabSz="584200">
              <a:lnSpc>
                <a:spcPct val="120000"/>
              </a:lnSpc>
              <a:spcBef>
                <a:spcPts val="0"/>
              </a:spcBef>
              <a:buClrTx/>
              <a:buSzTx/>
              <a:buFont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Tree>
  </p:cSld>
  <p:clrMapOvr>
    <a:masterClrMapping/>
  </p:clrMapOvr>
  <p:transitio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Final &amp; CC">
    <p:spTree>
      <p:nvGrpSpPr>
        <p:cNvPr id="1" name=""/>
        <p:cNvGrpSpPr/>
        <p:nvPr/>
      </p:nvGrpSpPr>
      <p:grpSpPr>
        <a:xfrm>
          <a:off x="0" y="0"/>
          <a:ext cx="0" cy="0"/>
          <a:chOff x="0" y="0"/>
          <a:chExt cx="0" cy="0"/>
        </a:xfrm>
      </p:grpSpPr>
      <p:pic>
        <p:nvPicPr>
          <p:cNvPr id="74"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75" name="esu-logo.png"/>
          <p:cNvPicPr/>
          <p:nvPr/>
        </p:nvPicPr>
        <p:blipFill>
          <a:blip r:embed="rId3">
            <a:extLst/>
          </a:blip>
          <a:stretch>
            <a:fillRect/>
          </a:stretch>
        </p:blipFill>
        <p:spPr>
          <a:xfrm>
            <a:off x="10198100" y="8826500"/>
            <a:ext cx="1879600" cy="444500"/>
          </a:xfrm>
          <a:prstGeom prst="rect">
            <a:avLst/>
          </a:prstGeom>
          <a:ln w="12700">
            <a:miter lim="400000"/>
          </a:ln>
        </p:spPr>
      </p:pic>
      <p:grpSp>
        <p:nvGrpSpPr>
          <p:cNvPr id="78" name="Group 78"/>
          <p:cNvGrpSpPr/>
          <p:nvPr/>
        </p:nvGrpSpPr>
        <p:grpSpPr>
          <a:xfrm>
            <a:off x="4419600" y="3209759"/>
            <a:ext cx="4267200" cy="2893252"/>
            <a:chOff x="0" y="0"/>
            <a:chExt cx="4267200" cy="2893250"/>
          </a:xfrm>
        </p:grpSpPr>
        <p:pic>
          <p:nvPicPr>
            <p:cNvPr id="76" name="by-nc.eu.png"/>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77" name="Shape 77"/>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lgn="l" defTabSz="584200">
                <a:lnSpc>
                  <a:spcPct val="120000"/>
                </a:lnSpc>
                <a:defRPr sz="1800"/>
              </a:pPr>
              <a:r>
                <a:rPr sz="1600"/>
                <a:t>Except where otherwise noted, this content is licensed under a </a:t>
              </a:r>
              <a:r>
                <a:rPr sz="1600">
                  <a:hlinkClick r:id="rId5" invalidUrl="" action="" tgtFrame="" tooltip="" history="1" highlightClick="0" endSnd="0"/>
                </a:rPr>
                <a:t>Creative Commons Attribution-NonCommercial 3.0 License</a:t>
              </a:r>
              <a:r>
                <a:rPr sz="1600"/>
                <a:t>. </a:t>
              </a:r>
              <a:endParaRPr sz="1600"/>
            </a:p>
            <a:p>
              <a:pPr lvl="0" algn="l" defTabSz="584200">
                <a:lnSpc>
                  <a:spcPct val="120000"/>
                </a:lnSpc>
                <a:defRPr sz="1800"/>
              </a:pPr>
              <a:endParaRPr sz="1600"/>
            </a:p>
            <a:p>
              <a:pPr lvl="0" algn="l" defTabSz="584200">
                <a:lnSpc>
                  <a:spcPct val="120000"/>
                </a:lnSpc>
                <a:defRPr sz="1800"/>
              </a:pPr>
              <a:r>
                <a:rPr sz="1600"/>
                <a:t>For more information, please see </a:t>
              </a:r>
              <a:r>
                <a:rPr sz="1600">
                  <a:hlinkClick r:id="rId5" invalidUrl="" action="" tgtFrame="" tooltip="" history="1" highlightClick="0" endSnd="0"/>
                </a:rPr>
                <a:t>http://creativecommons.org/licenses/by-nc/3.0/</a:t>
              </a:r>
            </a:p>
          </p:txBody>
        </p:sp>
      </p:grpSp>
    </p:spTree>
  </p:cSld>
  <p:clrMapOvr>
    <a:masterClrMapping/>
  </p:clrMapOvr>
  <p:transitio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Final &amp; CC">
    <p:spTree>
      <p:nvGrpSpPr>
        <p:cNvPr id="1" name=""/>
        <p:cNvGrpSpPr/>
        <p:nvPr/>
      </p:nvGrpSpPr>
      <p:grpSpPr>
        <a:xfrm>
          <a:off x="0" y="0"/>
          <a:ext cx="0" cy="0"/>
          <a:chOff x="0" y="0"/>
          <a:chExt cx="0" cy="0"/>
        </a:xfrm>
      </p:grpSpPr>
      <p:pic>
        <p:nvPicPr>
          <p:cNvPr id="80" name="WIT_logo.png"/>
          <p:cNvPicPr/>
          <p:nvPr/>
        </p:nvPicPr>
        <p:blipFill>
          <a:blip r:embed="rId2">
            <a:extLst/>
          </a:blip>
          <a:stretch>
            <a:fillRect/>
          </a:stretch>
        </p:blipFill>
        <p:spPr>
          <a:xfrm>
            <a:off x="927100" y="8724900"/>
            <a:ext cx="3175000" cy="660400"/>
          </a:xfrm>
          <a:prstGeom prst="rect">
            <a:avLst/>
          </a:prstGeom>
          <a:ln w="12700">
            <a:miter lim="400000"/>
          </a:ln>
        </p:spPr>
      </p:pic>
      <p:grpSp>
        <p:nvGrpSpPr>
          <p:cNvPr id="83" name="Group 83"/>
          <p:cNvGrpSpPr/>
          <p:nvPr/>
        </p:nvGrpSpPr>
        <p:grpSpPr>
          <a:xfrm>
            <a:off x="4419600" y="3209759"/>
            <a:ext cx="4267200" cy="2893252"/>
            <a:chOff x="0" y="0"/>
            <a:chExt cx="4267200" cy="2893250"/>
          </a:xfrm>
        </p:grpSpPr>
        <p:pic>
          <p:nvPicPr>
            <p:cNvPr id="81" name="by-nc.eu.png"/>
            <p:cNvPicPr/>
            <p:nvPr/>
          </p:nvPicPr>
          <p:blipFill>
            <a:blip r:embed="rId3">
              <a:extLst/>
            </a:blip>
            <a:stretch>
              <a:fillRect/>
            </a:stretch>
          </p:blipFill>
          <p:spPr>
            <a:xfrm>
              <a:off x="50800" y="0"/>
              <a:ext cx="2959100" cy="1035318"/>
            </a:xfrm>
            <a:prstGeom prst="rect">
              <a:avLst/>
            </a:prstGeom>
            <a:ln w="12700" cap="flat">
              <a:noFill/>
              <a:miter lim="400000"/>
            </a:ln>
            <a:effectLst/>
          </p:spPr>
        </p:pic>
        <p:sp>
          <p:nvSpPr>
            <p:cNvPr id="82" name="Shape 82"/>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lgn="l" defTabSz="584200">
                <a:lnSpc>
                  <a:spcPct val="120000"/>
                </a:lnSpc>
                <a:defRPr sz="1800"/>
              </a:pPr>
              <a:r>
                <a:rPr sz="1600"/>
                <a:t>Except where otherwise noted, this content is licensed under a </a:t>
              </a:r>
              <a:r>
                <a:rPr sz="1600">
                  <a:hlinkClick r:id="rId4" invalidUrl="" action="" tgtFrame="" tooltip="" history="1" highlightClick="0" endSnd="0"/>
                </a:rPr>
                <a:t>Creative Commons Attribution-NonCommercial 3.0 License</a:t>
              </a:r>
              <a:r>
                <a:rPr sz="1600"/>
                <a:t>. </a:t>
              </a:r>
              <a:endParaRPr sz="1600"/>
            </a:p>
            <a:p>
              <a:pPr lvl="0" algn="l" defTabSz="584200">
                <a:lnSpc>
                  <a:spcPct val="120000"/>
                </a:lnSpc>
                <a:defRPr sz="1800"/>
              </a:pPr>
              <a:endParaRPr sz="1600"/>
            </a:p>
            <a:p>
              <a:pPr lvl="0" algn="l" defTabSz="584200">
                <a:lnSpc>
                  <a:spcPct val="120000"/>
                </a:lnSpc>
                <a:defRPr sz="1800"/>
              </a:pPr>
              <a:r>
                <a:rPr sz="1600"/>
                <a:t>For more information, please see </a:t>
              </a:r>
              <a:r>
                <a:rPr sz="1600">
                  <a:hlinkClick r:id="rId4" invalidUrl="" action="" tgtFrame="" tooltip="" history="1" highlightClick="0" endSnd="0"/>
                </a:rPr>
                <a:t>http://creativecommons.org/licenses/by-nc/3.0/</a:t>
              </a:r>
            </a:p>
          </p:txBody>
        </p:sp>
      </p:gr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1" name="Shape 11"/>
          <p:cNvSpPr/>
          <p:nvPr/>
        </p:nvSpPr>
        <p:spPr>
          <a:xfrm flipH="1">
            <a:off x="90662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12" name="Shape 12"/>
          <p:cNvSpPr/>
          <p:nvPr/>
        </p:nvSpPr>
        <p:spPr>
          <a:xfrm>
            <a:off x="9066212" y="30924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13" name="Shape 13"/>
          <p:cNvSpPr/>
          <p:nvPr/>
        </p:nvSpPr>
        <p:spPr>
          <a:xfrm>
            <a:off x="9066212" y="58737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14" name="Shape 14"/>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6" name="Shape 16"/>
          <p:cNvSpPr/>
          <p:nvPr/>
        </p:nvSpPr>
        <p:spPr>
          <a:xfrm flipH="1">
            <a:off x="6503670" y="1803400"/>
            <a:ext cx="1" cy="43180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17" name="Shape 17"/>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9" name="Shape 19"/>
          <p:cNvSpPr/>
          <p:nvPr/>
        </p:nvSpPr>
        <p:spPr>
          <a:xfrm flipH="1">
            <a:off x="4430712" y="1777999"/>
            <a:ext cx="1589" cy="5054602"/>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20" name="Shape 20"/>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2" name="Shape 22"/>
          <p:cNvSpPr/>
          <p:nvPr/>
        </p:nvSpPr>
        <p:spPr>
          <a:xfrm flipH="1">
            <a:off x="6488112" y="508000"/>
            <a:ext cx="1589" cy="80137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23" name="Shape 23"/>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5" name="Shape 25"/>
          <p:cNvSpPr/>
          <p:nvPr/>
        </p:nvSpPr>
        <p:spPr>
          <a:xfrm flipH="1">
            <a:off x="4443412" y="1776412"/>
            <a:ext cx="1589"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26" name="Shape 26"/>
          <p:cNvSpPr/>
          <p:nvPr/>
        </p:nvSpPr>
        <p:spPr>
          <a:xfrm flipH="1">
            <a:off x="8545512" y="1776412"/>
            <a:ext cx="1588"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p>
        </p:txBody>
      </p:sp>
      <p:sp>
        <p:nvSpPr>
          <p:cNvPr id="27" name="Shape 27"/>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9" name="Shape 29"/>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31" name="Shape 31"/>
          <p:cNvSpPr/>
          <p:nvPr/>
        </p:nvSpPr>
        <p:spPr>
          <a:xfrm>
            <a:off x="647700" y="1968500"/>
            <a:ext cx="48768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
        <p:nvSpPr>
          <p:cNvPr id="32" name="Shape 32"/>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33" name="Shape 33"/>
          <p:cNvSpPr/>
          <p:nvPr>
            <p:ph type="title"/>
          </p:nvPr>
        </p:nvSpPr>
        <p:spPr>
          <a:xfrm>
            <a:off x="571500" y="0"/>
            <a:ext cx="5080000" cy="1727200"/>
          </a:xfrm>
          <a:prstGeom prst="rect">
            <a:avLst/>
          </a:prstGeom>
          <a:noFill/>
        </p:spPr>
        <p:txBody>
          <a:bodyPr/>
          <a:lstStyle/>
          <a:p>
            <a:pPr lvl="0">
              <a:defRPr sz="1800"/>
            </a:pPr>
            <a:r>
              <a:rPr sz="4200"/>
              <a:t>Title Text</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647700" y="19685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p>
        </p:txBody>
      </p:sp>
      <p:sp>
        <p:nvSpPr>
          <p:cNvPr id="3" name="Shape 3"/>
          <p:cNvSpPr/>
          <p:nvPr>
            <p:ph type="title"/>
          </p:nvPr>
        </p:nvSpPr>
        <p:spPr>
          <a:xfrm>
            <a:off x="571500" y="0"/>
            <a:ext cx="11861800" cy="17272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b"/>
          <a:lstStyle/>
          <a:p>
            <a:pPr lvl="0">
              <a:defRPr sz="1800"/>
            </a:pPr>
            <a:r>
              <a:rPr sz="4200"/>
              <a:t>Title Text</a:t>
            </a:r>
          </a:p>
        </p:txBody>
      </p:sp>
      <p:sp>
        <p:nvSpPr>
          <p:cNvPr id="4" name="Shape 4"/>
          <p:cNvSpPr/>
          <p:nvPr>
            <p:ph type="body" idx="1"/>
          </p:nvPr>
        </p:nvSpPr>
        <p:spPr>
          <a:xfrm>
            <a:off x="571500" y="2324100"/>
            <a:ext cx="5219700" cy="742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
        <p:nvSpPr>
          <p:cNvPr id="5" name="Shape 5"/>
          <p:cNvSpPr/>
          <p:nvPr>
            <p:ph type="sldNum" sz="quarter" idx="2"/>
          </p:nvPr>
        </p:nvSpPr>
        <p:spPr>
          <a:xfrm>
            <a:off x="12277496" y="9194800"/>
            <a:ext cx="301854" cy="289662"/>
          </a:xfrm>
          <a:prstGeom prst="rect">
            <a:avLst/>
          </a:prstGeom>
          <a:ln w="12700">
            <a:miter lim="400000"/>
          </a:ln>
        </p:spPr>
        <p:txBody>
          <a:bodyPr wrap="none" lIns="45719" rIns="45719">
            <a:spAutoFit/>
          </a:bodyPr>
          <a:lstStyle>
            <a:lvl1pPr algn="r" defTabSz="457200">
              <a:defRPr sz="14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spd="med" advClick="1"/>
  <p:txStyles>
    <p:titleStyle>
      <a:lvl1pPr>
        <a:defRPr sz="4200">
          <a:latin typeface="Helvetica Neue Light"/>
          <a:ea typeface="Helvetica Neue Light"/>
          <a:cs typeface="Helvetica Neue Light"/>
          <a:sym typeface="Helvetica Neue Light"/>
        </a:defRPr>
      </a:lvl1pPr>
      <a:lvl2pPr>
        <a:defRPr sz="4200">
          <a:latin typeface="Helvetica Neue Light"/>
          <a:ea typeface="Helvetica Neue Light"/>
          <a:cs typeface="Helvetica Neue Light"/>
          <a:sym typeface="Helvetica Neue Light"/>
        </a:defRPr>
      </a:lvl2pPr>
      <a:lvl3pPr>
        <a:defRPr sz="4200">
          <a:latin typeface="Helvetica Neue Light"/>
          <a:ea typeface="Helvetica Neue Light"/>
          <a:cs typeface="Helvetica Neue Light"/>
          <a:sym typeface="Helvetica Neue Light"/>
        </a:defRPr>
      </a:lvl3pPr>
      <a:lvl4pPr>
        <a:defRPr sz="4200">
          <a:latin typeface="Helvetica Neue Light"/>
          <a:ea typeface="Helvetica Neue Light"/>
          <a:cs typeface="Helvetica Neue Light"/>
          <a:sym typeface="Helvetica Neue Light"/>
        </a:defRPr>
      </a:lvl4pPr>
      <a:lvl5pPr>
        <a:defRPr sz="4200">
          <a:latin typeface="Helvetica Neue Light"/>
          <a:ea typeface="Helvetica Neue Light"/>
          <a:cs typeface="Helvetica Neue Light"/>
          <a:sym typeface="Helvetica Neue Light"/>
        </a:defRPr>
      </a:lvl5pPr>
      <a:lvl6pPr indent="457200">
        <a:defRPr sz="4200">
          <a:latin typeface="Helvetica Neue Light"/>
          <a:ea typeface="Helvetica Neue Light"/>
          <a:cs typeface="Helvetica Neue Light"/>
          <a:sym typeface="Helvetica Neue Light"/>
        </a:defRPr>
      </a:lvl6pPr>
      <a:lvl7pPr indent="914400">
        <a:defRPr sz="4200">
          <a:latin typeface="Helvetica Neue Light"/>
          <a:ea typeface="Helvetica Neue Light"/>
          <a:cs typeface="Helvetica Neue Light"/>
          <a:sym typeface="Helvetica Neue Light"/>
        </a:defRPr>
      </a:lvl7pPr>
      <a:lvl8pPr indent="1371600">
        <a:defRPr sz="4200">
          <a:latin typeface="Helvetica Neue Light"/>
          <a:ea typeface="Helvetica Neue Light"/>
          <a:cs typeface="Helvetica Neue Light"/>
          <a:sym typeface="Helvetica Neue Light"/>
        </a:defRPr>
      </a:lvl8pPr>
      <a:lvl9pPr indent="1828800">
        <a:defRPr sz="4200">
          <a:latin typeface="Helvetica Neue Light"/>
          <a:ea typeface="Helvetica Neue Light"/>
          <a:cs typeface="Helvetica Neue Light"/>
          <a:sym typeface="Helvetica Neue Light"/>
        </a:defRPr>
      </a:lvl9pPr>
    </p:titleStyle>
    <p:bodyStyle>
      <a:lvl1pPr marL="266700" indent="-266700">
        <a:spcBef>
          <a:spcPts val="4800"/>
        </a:spcBef>
        <a:buClr>
          <a:srgbClr val="000000"/>
        </a:buClr>
        <a:buSzPct val="100000"/>
        <a:buFont typeface="Helvetica Neue"/>
        <a:buChar char="•"/>
        <a:defRPr sz="2600">
          <a:latin typeface="Helvetica Neue"/>
          <a:ea typeface="Helvetica Neue"/>
          <a:cs typeface="Helvetica Neue"/>
          <a:sym typeface="Helvetica Neue"/>
        </a:defRPr>
      </a:lvl1pPr>
      <a:lvl2pPr marL="778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2pPr>
      <a:lvl3pPr marL="1223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3pPr>
      <a:lvl4pPr marL="1667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4pPr>
      <a:lvl5pPr marL="2112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5pPr>
      <a:lvl6pPr marL="25696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6pPr>
      <a:lvl7pPr marL="30268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7pPr>
      <a:lvl8pPr marL="34840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8pPr>
      <a:lvl9pPr marL="39412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9pPr>
    </p:bodyStyle>
    <p:otherStyle>
      <a:lvl1pPr algn="r" defTabSz="457200">
        <a:defRPr sz="1400">
          <a:solidFill>
            <a:schemeClr val="tx1"/>
          </a:solidFill>
          <a:latin typeface="+mn-lt"/>
          <a:ea typeface="+mn-ea"/>
          <a:cs typeface="+mn-cs"/>
          <a:sym typeface="Helvetica Neue"/>
        </a:defRPr>
      </a:lvl1pPr>
      <a:lvl2pPr indent="457200" algn="r" defTabSz="457200">
        <a:defRPr sz="1400">
          <a:solidFill>
            <a:schemeClr val="tx1"/>
          </a:solidFill>
          <a:latin typeface="+mn-lt"/>
          <a:ea typeface="+mn-ea"/>
          <a:cs typeface="+mn-cs"/>
          <a:sym typeface="Helvetica Neue"/>
        </a:defRPr>
      </a:lvl2pPr>
      <a:lvl3pPr indent="914400" algn="r" defTabSz="457200">
        <a:defRPr sz="1400">
          <a:solidFill>
            <a:schemeClr val="tx1"/>
          </a:solidFill>
          <a:latin typeface="+mn-lt"/>
          <a:ea typeface="+mn-ea"/>
          <a:cs typeface="+mn-cs"/>
          <a:sym typeface="Helvetica Neue"/>
        </a:defRPr>
      </a:lvl3pPr>
      <a:lvl4pPr indent="1371600" algn="r" defTabSz="457200">
        <a:defRPr sz="1400">
          <a:solidFill>
            <a:schemeClr val="tx1"/>
          </a:solidFill>
          <a:latin typeface="+mn-lt"/>
          <a:ea typeface="+mn-ea"/>
          <a:cs typeface="+mn-cs"/>
          <a:sym typeface="Helvetica Neue"/>
        </a:defRPr>
      </a:lvl4pPr>
      <a:lvl5pPr indent="1828800" algn="r" defTabSz="457200">
        <a:defRPr sz="1400">
          <a:solidFill>
            <a:schemeClr val="tx1"/>
          </a:solidFill>
          <a:latin typeface="+mn-lt"/>
          <a:ea typeface="+mn-ea"/>
          <a:cs typeface="+mn-cs"/>
          <a:sym typeface="Helvetica Neue"/>
        </a:defRPr>
      </a:lvl5pPr>
      <a:lvl6pPr algn="r" defTabSz="457200">
        <a:defRPr sz="1400">
          <a:solidFill>
            <a:schemeClr val="tx1"/>
          </a:solidFill>
          <a:latin typeface="+mn-lt"/>
          <a:ea typeface="+mn-ea"/>
          <a:cs typeface="+mn-cs"/>
          <a:sym typeface="Helvetica Neue"/>
        </a:defRPr>
      </a:lvl6pPr>
      <a:lvl7pPr algn="r" defTabSz="457200">
        <a:defRPr sz="1400">
          <a:solidFill>
            <a:schemeClr val="tx1"/>
          </a:solidFill>
          <a:latin typeface="+mn-lt"/>
          <a:ea typeface="+mn-ea"/>
          <a:cs typeface="+mn-cs"/>
          <a:sym typeface="Helvetica Neue"/>
        </a:defRPr>
      </a:lvl7pPr>
      <a:lvl8pPr algn="r" defTabSz="457200">
        <a:defRPr sz="1400">
          <a:solidFill>
            <a:schemeClr val="tx1"/>
          </a:solidFill>
          <a:latin typeface="+mn-lt"/>
          <a:ea typeface="+mn-ea"/>
          <a:cs typeface="+mn-cs"/>
          <a:sym typeface="Helvetica Neue"/>
        </a:defRPr>
      </a:lvl8pPr>
      <a:lvl9pPr algn="r" defTabSz="457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hyperlink" Target="mailto:edleastar@wit.ie"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ference.sitepoint.com/css/width" TargetMode="External"/><Relationship Id="rId3" Type="http://schemas.openxmlformats.org/officeDocument/2006/relationships/hyperlink" Target="http://reference.sitepoint.com/css/height"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ference.sitepoint.com/css/viewport"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ference.sitepoint.com/css/positioning" TargetMode="External"/><Relationship Id="rId3" Type="http://schemas.openxmlformats.org/officeDocument/2006/relationships/hyperlink" Target="http://reference.sitepoint.com/css/formattingcontext"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www.maxdesign.com.au/articles/liquid/"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reference.sitepoint.com/css/csslayout" TargetMode="External"/><Relationship Id="rId4"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xfrm>
            <a:off x="905256" y="3120212"/>
            <a:ext cx="11226801" cy="1028701"/>
          </a:xfrm>
          <a:prstGeom prst="rect">
            <a:avLst/>
          </a:prstGeom>
        </p:spPr>
        <p:txBody>
          <a:bodyPr/>
          <a:lstStyle>
            <a:lvl1pPr>
              <a:defRPr sz="4200">
                <a:latin typeface="Helvetica Neue Light"/>
                <a:ea typeface="Helvetica Neue Light"/>
                <a:cs typeface="Helvetica Neue Light"/>
                <a:sym typeface="Helvetica Neue Light"/>
              </a:defRPr>
            </a:lvl1pPr>
          </a:lstStyle>
          <a:p>
            <a:pPr lvl="0">
              <a:defRPr sz="1800"/>
            </a:pPr>
            <a:r>
              <a:rPr sz="4200"/>
              <a:t>Web Development</a:t>
            </a:r>
          </a:p>
        </p:txBody>
      </p:sp>
      <p:sp>
        <p:nvSpPr>
          <p:cNvPr id="88" name="Shape 88"/>
          <p:cNvSpPr/>
          <p:nvPr>
            <p:ph type="body" idx="1"/>
          </p:nvPr>
        </p:nvSpPr>
        <p:spPr>
          <a:xfrm>
            <a:off x="3727450" y="4800600"/>
            <a:ext cx="5778500" cy="1981200"/>
          </a:xfrm>
          <a:prstGeom prst="rect">
            <a:avLst/>
          </a:prstGeom>
        </p:spPr>
        <p:txBody>
          <a:bodyPr/>
          <a:lstStyle/>
          <a:p>
            <a:pPr lvl="0">
              <a:defRPr sz="1800"/>
            </a:pPr>
            <a:r>
              <a:rPr sz="2000"/>
              <a:t>Eamonn de Leastar (</a:t>
            </a:r>
            <a:r>
              <a:rPr sz="2000">
                <a:hlinkClick r:id="rId2" invalidUrl="" action="" tgtFrame="" tooltip="" history="1" highlightClick="0" endSnd="0"/>
              </a:rPr>
              <a:t>edeleastar@wit.ie</a:t>
            </a:r>
            <a:r>
              <a:rPr sz="2000"/>
              <a:t>)</a:t>
            </a:r>
            <a:endParaRPr sz="2000"/>
          </a:p>
          <a:p>
            <a:pPr lvl="0">
              <a:defRPr sz="1800"/>
            </a:pPr>
            <a:endParaRPr sz="2000"/>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9</a:t>
            </a:r>
          </a:p>
        </p:txBody>
      </p:sp>
      <p:sp>
        <p:nvSpPr>
          <p:cNvPr id="129" name="Shape 129"/>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Calculating Box Dimensions</a:t>
            </a:r>
          </a:p>
        </p:txBody>
      </p:sp>
      <p:sp>
        <p:nvSpPr>
          <p:cNvPr id="130" name="Shape 130"/>
          <p:cNvSpPr/>
          <p:nvPr>
            <p:ph type="body" idx="4294967295"/>
          </p:nvPr>
        </p:nvSpPr>
        <p:spPr>
          <a:xfrm>
            <a:off x="609600" y="2159000"/>
            <a:ext cx="11036300" cy="6908800"/>
          </a:xfrm>
          <a:prstGeom prst="rect">
            <a:avLst/>
          </a:prstGeom>
        </p:spPr>
        <p:txBody>
          <a:bodyPr lIns="0" tIns="0" rIns="0" bIns="0">
            <a:normAutofit fontScale="100000" lnSpcReduction="0"/>
          </a:bodyPr>
          <a:lstStyle/>
          <a:p>
            <a:pPr lvl="0">
              <a:defRPr sz="1800"/>
            </a:pPr>
            <a:r>
              <a:rPr sz="2600"/>
              <a:t>Block-level elements can only be rectangular. </a:t>
            </a:r>
            <a:endParaRPr sz="2600"/>
          </a:p>
          <a:p>
            <a:pPr lvl="0">
              <a:spcBef>
                <a:spcPts val="8500"/>
              </a:spcBef>
              <a:defRPr sz="1800"/>
            </a:pPr>
            <a:r>
              <a:rPr sz="2600"/>
              <a:t>Calculate the overall dimensions of a block-level element by taking into account the height and width of the content area, as well as any margins, padding, and borders that are applied to the element.</a:t>
            </a:r>
            <a:endParaRPr sz="2600"/>
          </a:p>
          <a:p>
            <a:pPr lvl="0">
              <a:spcBef>
                <a:spcPts val="8500"/>
              </a:spcBef>
              <a:defRPr sz="1800"/>
            </a:pPr>
            <a:r>
              <a:rPr sz="2600"/>
              <a:t>Define the content width of an element by declaring its </a:t>
            </a:r>
            <a:r>
              <a:rPr sz="2600" u="sng">
                <a:solidFill>
                  <a:srgbClr val="009999"/>
                </a:solidFill>
                <a:uFill>
                  <a:solidFill>
                    <a:srgbClr val="009999"/>
                  </a:solidFill>
                </a:uFill>
                <a:hlinkClick r:id="rId2" invalidUrl="" action="" tgtFrame="" tooltip="" history="1" highlightClick="0" endSnd="0"/>
              </a:rPr>
              <a:t>width</a:t>
            </a:r>
            <a:r>
              <a:rPr sz="2600"/>
              <a:t> and </a:t>
            </a:r>
            <a:r>
              <a:rPr sz="2600" u="sng">
                <a:solidFill>
                  <a:srgbClr val="009999"/>
                </a:solidFill>
                <a:uFill>
                  <a:solidFill>
                    <a:srgbClr val="009999"/>
                  </a:solidFill>
                </a:uFill>
                <a:hlinkClick r:id="rId3" invalidUrl="" action="" tgtFrame="" tooltip="" history="1" highlightClick="0" endSnd="0"/>
              </a:rPr>
              <a:t>height</a:t>
            </a:r>
            <a:r>
              <a:rPr sz="2600"/>
              <a:t> properties. If no declarations are applied, the default value for the width and height properties is auto.</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10</a:t>
            </a:r>
          </a:p>
        </p:txBody>
      </p:sp>
      <p:sp>
        <p:nvSpPr>
          <p:cNvPr id="133" name="Shape 133"/>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The Containing Block</a:t>
            </a:r>
          </a:p>
        </p:txBody>
      </p:sp>
      <p:sp>
        <p:nvSpPr>
          <p:cNvPr id="134" name="Shape 134"/>
          <p:cNvSpPr/>
          <p:nvPr>
            <p:ph type="body" idx="4294967295"/>
          </p:nvPr>
        </p:nvSpPr>
        <p:spPr>
          <a:xfrm>
            <a:off x="571500" y="2324100"/>
            <a:ext cx="11684000" cy="6527800"/>
          </a:xfrm>
          <a:prstGeom prst="rect">
            <a:avLst/>
          </a:prstGeom>
        </p:spPr>
        <p:txBody>
          <a:bodyPr lIns="0" tIns="0" rIns="0" bIns="0">
            <a:normAutofit fontScale="100000" lnSpcReduction="0"/>
          </a:bodyPr>
          <a:lstStyle/>
          <a:p>
            <a:pPr lvl="0">
              <a:defRPr sz="1800"/>
            </a:pPr>
            <a:r>
              <a:rPr sz="2600"/>
              <a:t>CSS rendering comprises the tasks of laying out and rendering numerous boxes. Element boxes are positioned within a formatting context, which, by default, is provided by the box generated by a parent element.</a:t>
            </a:r>
            <a:endParaRPr sz="2600"/>
          </a:p>
          <a:p>
            <a:pPr lvl="0">
              <a:defRPr sz="1800"/>
            </a:pPr>
            <a:r>
              <a:rPr sz="2600"/>
              <a:t>When we specify the positions or dimensions of element boxes, we</a:t>
            </a:r>
            <a:r>
              <a:rPr sz="2600">
                <a:latin typeface="Arial"/>
                <a:ea typeface="Arial"/>
                <a:cs typeface="Arial"/>
                <a:sym typeface="Arial"/>
              </a:rPr>
              <a:t>’</a:t>
            </a:r>
            <a:r>
              <a:rPr sz="2600"/>
              <a:t>re doing so relative to what</a:t>
            </a:r>
            <a:r>
              <a:rPr sz="2600">
                <a:latin typeface="Arial"/>
                <a:ea typeface="Arial"/>
                <a:cs typeface="Arial"/>
                <a:sym typeface="Arial"/>
              </a:rPr>
              <a:t>’</a:t>
            </a:r>
            <a:r>
              <a:rPr sz="2600"/>
              <a:t>s known as the containing block, which is a very important concept in CSS layout.</a:t>
            </a:r>
            <a:endParaRPr sz="2600"/>
          </a:p>
          <a:p>
            <a:pPr lvl="0">
              <a:defRPr sz="1800"/>
            </a:pPr>
            <a:r>
              <a:rPr sz="2600"/>
              <a:t>The containing block for the root element is called the initial containing block, and has the same dimensions as the </a:t>
            </a:r>
            <a:r>
              <a:rPr sz="2600" u="sng">
                <a:solidFill>
                  <a:srgbClr val="009999"/>
                </a:solidFill>
                <a:uFill>
                  <a:solidFill>
                    <a:srgbClr val="009999"/>
                  </a:solidFill>
                </a:uFill>
                <a:hlinkClick r:id="rId2" invalidUrl="" action="" tgtFrame="" tooltip="" history="1" highlightClick="0" endSnd="0"/>
              </a:rPr>
              <a:t>viewport</a:t>
            </a:r>
            <a:r>
              <a:rPr sz="2600"/>
              <a:t> - generally the browser window</a:t>
            </a:r>
            <a:endParaRPr sz="2600"/>
          </a:p>
          <a:p>
            <a:pPr lvl="0">
              <a:defRPr sz="1800"/>
            </a:pPr>
            <a:r>
              <a:rPr sz="2600"/>
              <a:t>The containing block for other elements is generally the immediate parent</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11</a:t>
            </a:r>
          </a:p>
        </p:txBody>
      </p:sp>
      <p:sp>
        <p:nvSpPr>
          <p:cNvPr id="137" name="Shape 137"/>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Collapsing Margins</a:t>
            </a:r>
          </a:p>
        </p:txBody>
      </p:sp>
      <p:sp>
        <p:nvSpPr>
          <p:cNvPr id="138" name="Shape 138"/>
          <p:cNvSpPr/>
          <p:nvPr>
            <p:ph type="body" idx="4294967295"/>
          </p:nvPr>
        </p:nvSpPr>
        <p:spPr>
          <a:xfrm>
            <a:off x="571500" y="2324100"/>
            <a:ext cx="8191500" cy="6946900"/>
          </a:xfrm>
          <a:prstGeom prst="rect">
            <a:avLst/>
          </a:prstGeom>
        </p:spPr>
        <p:txBody>
          <a:bodyPr lIns="0" tIns="0" rIns="0" bIns="0">
            <a:normAutofit fontScale="100000" lnSpcReduction="0"/>
          </a:bodyPr>
          <a:lstStyle/>
          <a:p>
            <a:pPr lvl="0">
              <a:defRPr sz="1800"/>
            </a:pPr>
            <a:r>
              <a:rPr sz="2600"/>
              <a:t>When the vertical margins of two elements are touching, only the margin of the element with the largest margin value will be honored, while the margin of the element with the smaller margin value will be collapsed to zero</a:t>
            </a:r>
            <a:endParaRPr sz="2600"/>
          </a:p>
          <a:p>
            <a:pPr lvl="0">
              <a:spcBef>
                <a:spcPts val="3000"/>
              </a:spcBef>
              <a:defRPr sz="1800"/>
            </a:pPr>
            <a:r>
              <a:rPr sz="2600"/>
              <a:t>In this example, the gap between the elements is only 25px, and the smaller margin has collapsed to zero</a:t>
            </a:r>
            <a:endParaRPr sz="2600"/>
          </a:p>
          <a:p>
            <a:pPr lvl="0">
              <a:spcBef>
                <a:spcPts val="3000"/>
              </a:spcBef>
              <a:defRPr sz="1800"/>
            </a:pPr>
            <a:r>
              <a:rPr sz="2600"/>
              <a:t>Exceptions to this rule:</a:t>
            </a:r>
            <a:endParaRPr sz="2600"/>
          </a:p>
          <a:p>
            <a:pPr lvl="1" marL="711200" indent="-266700">
              <a:spcBef>
                <a:spcPts val="3000"/>
              </a:spcBef>
              <a:defRPr sz="1800"/>
            </a:pPr>
            <a:r>
              <a:rPr sz="2600"/>
              <a:t>floated elements</a:t>
            </a:r>
            <a:endParaRPr sz="2600"/>
          </a:p>
          <a:p>
            <a:pPr lvl="1" marL="711200" indent="-266700">
              <a:spcBef>
                <a:spcPts val="3000"/>
              </a:spcBef>
              <a:defRPr sz="1800"/>
            </a:pPr>
            <a:r>
              <a:rPr sz="2600"/>
              <a:t>absolutely positioned elements</a:t>
            </a:r>
            <a:endParaRPr sz="2600"/>
          </a:p>
          <a:p>
            <a:pPr lvl="1" marL="711200" indent="-266700">
              <a:spcBef>
                <a:spcPts val="3000"/>
              </a:spcBef>
              <a:defRPr sz="1800"/>
            </a:pPr>
            <a:r>
              <a:rPr sz="2600"/>
              <a:t>4 other special cases....</a:t>
            </a:r>
          </a:p>
        </p:txBody>
      </p:sp>
      <p:grpSp>
        <p:nvGrpSpPr>
          <p:cNvPr id="141" name="Group 141"/>
          <p:cNvGrpSpPr/>
          <p:nvPr/>
        </p:nvGrpSpPr>
        <p:grpSpPr>
          <a:xfrm>
            <a:off x="8966200" y="2451100"/>
            <a:ext cx="3251200" cy="2921000"/>
            <a:chOff x="0" y="0"/>
            <a:chExt cx="3251200" cy="2921000"/>
          </a:xfrm>
        </p:grpSpPr>
        <p:sp>
          <p:nvSpPr>
            <p:cNvPr id="139" name="Shape 139"/>
            <p:cNvSpPr/>
            <p:nvPr/>
          </p:nvSpPr>
          <p:spPr>
            <a:xfrm>
              <a:off x="0" y="0"/>
              <a:ext cx="3251200" cy="2921000"/>
            </a:xfrm>
            <a:prstGeom prst="rect">
              <a:avLst/>
            </a:prstGeom>
            <a:solidFill>
              <a:srgbClr val="FFFFFF"/>
            </a:solidFill>
            <a:ln w="12700" cap="flat">
              <a:solidFill>
                <a:srgbClr val="000000"/>
              </a:solidFill>
              <a:prstDash val="solid"/>
              <a:round/>
            </a:ln>
            <a:effectLst/>
          </p:spPr>
          <p:txBody>
            <a:bodyPr wrap="square" lIns="0" tIns="0" rIns="0" bIns="0" numCol="1" anchor="b">
              <a:noAutofit/>
            </a:bodyPr>
            <a:lstStyle/>
            <a:p>
              <a:pPr lvl="0" algn="l" defTabSz="457200">
                <a:defRPr sz="1800">
                  <a:latin typeface="Courier"/>
                  <a:ea typeface="Courier"/>
                  <a:cs typeface="Courier"/>
                  <a:sym typeface="Courier"/>
                </a:defRPr>
              </a:pPr>
            </a:p>
          </p:txBody>
        </p:sp>
        <p:sp>
          <p:nvSpPr>
            <p:cNvPr id="140" name="Shape 140"/>
            <p:cNvSpPr/>
            <p:nvPr/>
          </p:nvSpPr>
          <p:spPr>
            <a:xfrm>
              <a:off x="0" y="126999"/>
              <a:ext cx="3251200" cy="2794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p>
              <a:pPr lvl="0" algn="l" defTabSz="457200">
                <a:defRPr sz="1800"/>
              </a:pPr>
              <a:r>
                <a:rPr>
                  <a:latin typeface="Courier"/>
                  <a:ea typeface="Courier"/>
                  <a:cs typeface="Courier"/>
                  <a:sym typeface="Courier"/>
                </a:rPr>
                <a:t>h1 </a:t>
              </a:r>
              <a:endParaRPr>
                <a:latin typeface="Courier"/>
                <a:ea typeface="Courier"/>
                <a:cs typeface="Courier"/>
                <a:sym typeface="Courier"/>
              </a:endParaRPr>
            </a:p>
            <a:p>
              <a:pPr lvl="0" algn="l" defTabSz="457200">
                <a:defRPr sz="1800"/>
              </a:pPr>
              <a:r>
                <a:rPr>
                  <a:latin typeface="Courier"/>
                  <a:ea typeface="Courier"/>
                  <a:cs typeface="Courier"/>
                  <a:sym typeface="Courier"/>
                </a:rPr>
                <a:t>{</a:t>
              </a:r>
              <a:endParaRPr>
                <a:latin typeface="Courier"/>
                <a:ea typeface="Courier"/>
                <a:cs typeface="Courier"/>
                <a:sym typeface="Courier"/>
              </a:endParaRPr>
            </a:p>
            <a:p>
              <a:pPr lvl="0" algn="l" defTabSz="457200">
                <a:defRPr sz="1800"/>
              </a:pPr>
              <a:r>
                <a:rPr>
                  <a:latin typeface="Courier"/>
                  <a:ea typeface="Courier"/>
                  <a:cs typeface="Courier"/>
                  <a:sym typeface="Courier"/>
                </a:rPr>
                <a:t>  margin: 0 0 25px 0;</a:t>
              </a:r>
              <a:endParaRPr>
                <a:latin typeface="Courier"/>
                <a:ea typeface="Courier"/>
                <a:cs typeface="Courier"/>
                <a:sym typeface="Courier"/>
              </a:endParaRPr>
            </a:p>
            <a:p>
              <a:pPr lvl="0" algn="l" defTabSz="457200">
                <a:defRPr sz="1800"/>
              </a:pPr>
              <a:r>
                <a:rPr>
                  <a:latin typeface="Courier"/>
                  <a:ea typeface="Courier"/>
                  <a:cs typeface="Courier"/>
                  <a:sym typeface="Courier"/>
                </a:rPr>
                <a:t>  background: #cfc;</a:t>
              </a:r>
              <a:endParaRPr>
                <a:latin typeface="Courier"/>
                <a:ea typeface="Courier"/>
                <a:cs typeface="Courier"/>
                <a:sym typeface="Courier"/>
              </a:endParaRPr>
            </a:p>
            <a:p>
              <a:pPr lvl="0" algn="l" defTabSz="457200">
                <a:defRPr sz="1800"/>
              </a:pPr>
              <a:r>
                <a:rPr>
                  <a:latin typeface="Courier"/>
                  <a:ea typeface="Courier"/>
                  <a:cs typeface="Courier"/>
                  <a:sym typeface="Courier"/>
                </a:rPr>
                <a:t>}</a:t>
              </a:r>
              <a:endParaRPr>
                <a:latin typeface="Courier"/>
                <a:ea typeface="Courier"/>
                <a:cs typeface="Courier"/>
                <a:sym typeface="Courier"/>
              </a:endParaRPr>
            </a:p>
            <a:p>
              <a:pPr lvl="0" algn="l" defTabSz="457200">
                <a:defRPr sz="1800"/>
              </a:pPr>
              <a:r>
                <a:rPr>
                  <a:latin typeface="Courier"/>
                  <a:ea typeface="Courier"/>
                  <a:cs typeface="Courier"/>
                  <a:sym typeface="Courier"/>
                </a:rPr>
                <a:t>p </a:t>
              </a:r>
              <a:endParaRPr>
                <a:latin typeface="Courier"/>
                <a:ea typeface="Courier"/>
                <a:cs typeface="Courier"/>
                <a:sym typeface="Courier"/>
              </a:endParaRPr>
            </a:p>
            <a:p>
              <a:pPr lvl="0" algn="l" defTabSz="457200">
                <a:defRPr sz="1800"/>
              </a:pPr>
              <a:r>
                <a:rPr>
                  <a:latin typeface="Courier"/>
                  <a:ea typeface="Courier"/>
                  <a:cs typeface="Courier"/>
                  <a:sym typeface="Courier"/>
                </a:rPr>
                <a:t>{</a:t>
              </a:r>
              <a:endParaRPr>
                <a:latin typeface="Courier"/>
                <a:ea typeface="Courier"/>
                <a:cs typeface="Courier"/>
                <a:sym typeface="Courier"/>
              </a:endParaRPr>
            </a:p>
            <a:p>
              <a:pPr lvl="0" algn="l" defTabSz="457200">
                <a:defRPr sz="1800"/>
              </a:pPr>
              <a:r>
                <a:rPr>
                  <a:latin typeface="Courier"/>
                  <a:ea typeface="Courier"/>
                  <a:cs typeface="Courier"/>
                  <a:sym typeface="Courier"/>
                </a:rPr>
                <a:t>  margin: 20px 0 0 0;</a:t>
              </a:r>
              <a:endParaRPr>
                <a:latin typeface="Courier"/>
                <a:ea typeface="Courier"/>
                <a:cs typeface="Courier"/>
                <a:sym typeface="Courier"/>
              </a:endParaRPr>
            </a:p>
            <a:p>
              <a:pPr lvl="0" algn="l" defTabSz="457200">
                <a:defRPr sz="1800"/>
              </a:pPr>
              <a:r>
                <a:rPr>
                  <a:latin typeface="Courier"/>
                  <a:ea typeface="Courier"/>
                  <a:cs typeface="Courier"/>
                  <a:sym typeface="Courier"/>
                </a:rPr>
                <a:t>  background: #cf9;</a:t>
              </a:r>
              <a:endParaRPr>
                <a:latin typeface="Courier"/>
                <a:ea typeface="Courier"/>
                <a:cs typeface="Courier"/>
                <a:sym typeface="Courier"/>
              </a:endParaRPr>
            </a:p>
            <a:p>
              <a:pPr lvl="0" algn="l" defTabSz="457200">
                <a:defRPr sz="1800"/>
              </a:pPr>
              <a:r>
                <a:rPr>
                  <a:latin typeface="Courier"/>
                  <a:ea typeface="Courier"/>
                  <a:cs typeface="Courier"/>
                  <a:sym typeface="Courier"/>
                </a:rPr>
                <a:t>}</a:t>
              </a:r>
            </a:p>
          </p:txBody>
        </p:sp>
      </p:grpSp>
      <p:pic>
        <p:nvPicPr>
          <p:cNvPr id="142" name="image.png"/>
          <p:cNvPicPr/>
          <p:nvPr/>
        </p:nvPicPr>
        <p:blipFill>
          <a:blip r:embed="rId2">
            <a:extLst/>
          </a:blip>
          <a:stretch>
            <a:fillRect/>
          </a:stretch>
        </p:blipFill>
        <p:spPr>
          <a:xfrm>
            <a:off x="8242300" y="5778500"/>
            <a:ext cx="4724400" cy="1257300"/>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12</a:t>
            </a:r>
          </a:p>
        </p:txBody>
      </p:sp>
      <p:sp>
        <p:nvSpPr>
          <p:cNvPr id="145" name="Shape 145"/>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Formatting Concepts</a:t>
            </a:r>
          </a:p>
        </p:txBody>
      </p:sp>
      <p:sp>
        <p:nvSpPr>
          <p:cNvPr id="146" name="Shape 146"/>
          <p:cNvSpPr/>
          <p:nvPr>
            <p:ph type="body" idx="4294967295"/>
          </p:nvPr>
        </p:nvSpPr>
        <p:spPr>
          <a:xfrm>
            <a:off x="1104900" y="2133600"/>
            <a:ext cx="4521200" cy="6565900"/>
          </a:xfrm>
          <a:prstGeom prst="rect">
            <a:avLst/>
          </a:prstGeom>
          <a:ln>
            <a:solidFill/>
            <a:miter lim="800000"/>
          </a:ln>
        </p:spPr>
        <p:txBody>
          <a:bodyPr lIns="0" tIns="0" rIns="0" bIns="0">
            <a:normAutofit fontScale="100000" lnSpcReduction="0"/>
          </a:bodyPr>
          <a:lstStyle/>
          <a:p>
            <a:pPr lvl="0">
              <a:defRPr sz="1800"/>
            </a:pPr>
            <a:r>
              <a:rPr sz="2600"/>
              <a:t>Layout Rules </a:t>
            </a:r>
            <a:endParaRPr sz="2600"/>
          </a:p>
          <a:p>
            <a:pPr lvl="1" marL="711200" indent="-266700">
              <a:defRPr sz="1800"/>
            </a:pPr>
            <a:r>
              <a:rPr sz="2500"/>
              <a:t>Block Formatting</a:t>
            </a:r>
            <a:endParaRPr sz="2500"/>
          </a:p>
          <a:p>
            <a:pPr lvl="1" marL="711200" indent="-266700">
              <a:defRPr sz="1800"/>
            </a:pPr>
            <a:r>
              <a:rPr sz="2500"/>
              <a:t>Inline Formatting</a:t>
            </a:r>
            <a:endParaRPr sz="2500"/>
          </a:p>
          <a:p>
            <a:pPr lvl="1" marL="711200" indent="-266700">
              <a:defRPr sz="1800"/>
            </a:pPr>
            <a:r>
              <a:rPr sz="2500"/>
              <a:t>List Formatting</a:t>
            </a:r>
            <a:endParaRPr sz="2500"/>
          </a:p>
          <a:p>
            <a:pPr lvl="1" marL="711200" indent="-266700">
              <a:defRPr sz="1800"/>
            </a:pPr>
            <a:r>
              <a:rPr sz="2500"/>
              <a:t>Table Formatting</a:t>
            </a:r>
            <a:endParaRPr sz="2500"/>
          </a:p>
          <a:p>
            <a:pPr lvl="1" marL="711200" indent="-266700">
              <a:defRPr sz="1800"/>
            </a:pPr>
            <a:r>
              <a:rPr sz="2500"/>
              <a:t>Replaced Elements</a:t>
            </a:r>
          </a:p>
        </p:txBody>
      </p:sp>
      <p:grpSp>
        <p:nvGrpSpPr>
          <p:cNvPr id="149" name="Group 149"/>
          <p:cNvGrpSpPr/>
          <p:nvPr/>
        </p:nvGrpSpPr>
        <p:grpSpPr>
          <a:xfrm>
            <a:off x="6540500" y="2133600"/>
            <a:ext cx="4521200" cy="6565900"/>
            <a:chOff x="0" y="0"/>
            <a:chExt cx="4521200" cy="6565900"/>
          </a:xfrm>
        </p:grpSpPr>
        <p:sp>
          <p:nvSpPr>
            <p:cNvPr id="147" name="Shape 147"/>
            <p:cNvSpPr/>
            <p:nvPr/>
          </p:nvSpPr>
          <p:spPr>
            <a:xfrm>
              <a:off x="0" y="0"/>
              <a:ext cx="4521200" cy="6565900"/>
            </a:xfrm>
            <a:prstGeom prst="rect">
              <a:avLst/>
            </a:prstGeom>
            <a:noFill/>
            <a:ln w="12700" cap="flat">
              <a:solidFill>
                <a:srgbClr val="000000"/>
              </a:solidFill>
              <a:prstDash val="solid"/>
              <a:round/>
            </a:ln>
            <a:effectLst/>
          </p:spPr>
          <p:txBody>
            <a:bodyPr wrap="square" lIns="0" tIns="0" rIns="0" bIns="0" numCol="1" anchor="t">
              <a:noAutofit/>
            </a:bodyPr>
            <a:lstStyle/>
            <a:p>
              <a:pPr lvl="0" algn="l" defTabSz="457200">
                <a:spcBef>
                  <a:spcPts val="4800"/>
                </a:spcBef>
                <a:defRPr sz="2600"/>
              </a:pPr>
            </a:p>
          </p:txBody>
        </p:sp>
        <p:sp>
          <p:nvSpPr>
            <p:cNvPr id="148" name="Shape 148"/>
            <p:cNvSpPr/>
            <p:nvPr/>
          </p:nvSpPr>
          <p:spPr>
            <a:xfrm>
              <a:off x="0" y="0"/>
              <a:ext cx="4521200" cy="54771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marL="385233" indent="-385233" algn="l" defTabSz="457200">
                <a:spcBef>
                  <a:spcPts val="4800"/>
                </a:spcBef>
                <a:buSzPct val="100000"/>
                <a:buFont typeface="Helvetica Neue"/>
                <a:buChar char="•"/>
                <a:defRPr sz="1800"/>
              </a:pPr>
              <a:r>
                <a:rPr sz="2600"/>
                <a:t>Positioning Rules </a:t>
              </a:r>
              <a:endParaRPr sz="2600"/>
            </a:p>
            <a:p>
              <a:pPr lvl="0" marL="385233" indent="-385233" algn="l" defTabSz="457200">
                <a:spcBef>
                  <a:spcPts val="4800"/>
                </a:spcBef>
                <a:buSzPct val="100000"/>
                <a:buFont typeface="Helvetica Neue"/>
                <a:buChar char="•"/>
                <a:defRPr sz="1800"/>
              </a:pPr>
              <a:r>
                <a:rPr sz="2600"/>
                <a:t>Relative Positioning</a:t>
              </a:r>
              <a:endParaRPr sz="2600"/>
            </a:p>
            <a:p>
              <a:pPr lvl="0" marL="385233" indent="-385233" algn="l" defTabSz="457200">
                <a:spcBef>
                  <a:spcPts val="4800"/>
                </a:spcBef>
                <a:buSzPct val="100000"/>
                <a:buFont typeface="Helvetica Neue"/>
                <a:buChar char="•"/>
                <a:defRPr sz="1800"/>
              </a:pPr>
              <a:r>
                <a:rPr sz="2600"/>
                <a:t>Absolute Positioning</a:t>
              </a:r>
              <a:endParaRPr sz="2600"/>
            </a:p>
            <a:p>
              <a:pPr lvl="0" marL="385233" indent="-385233" algn="l" defTabSz="457200">
                <a:spcBef>
                  <a:spcPts val="4800"/>
                </a:spcBef>
                <a:buSzPct val="100000"/>
                <a:buFont typeface="Helvetica Neue"/>
                <a:buChar char="•"/>
                <a:defRPr sz="1800"/>
              </a:pPr>
              <a:r>
                <a:rPr sz="2600"/>
                <a:t>Fixed Positioning</a:t>
              </a:r>
              <a:endParaRPr sz="2600"/>
            </a:p>
            <a:p>
              <a:pPr lvl="0" marL="385233" indent="-385233" algn="l" defTabSz="457200">
                <a:spcBef>
                  <a:spcPts val="4800"/>
                </a:spcBef>
                <a:buSzPct val="100000"/>
                <a:buFont typeface="Helvetica Neue"/>
                <a:buChar char="•"/>
                <a:defRPr sz="1800"/>
              </a:pPr>
              <a:r>
                <a:rPr sz="2600"/>
                <a:t>Stacking Contexts</a:t>
              </a:r>
              <a:endParaRPr sz="2600"/>
            </a:p>
            <a:p>
              <a:pPr lvl="0" marL="385233" indent="-385233" algn="l" defTabSz="457200">
                <a:spcBef>
                  <a:spcPts val="4800"/>
                </a:spcBef>
                <a:buSzPct val="100000"/>
                <a:buFont typeface="Helvetica Neue"/>
                <a:buChar char="•"/>
                <a:defRPr sz="1800"/>
              </a:pPr>
              <a:r>
                <a:rPr sz="2600"/>
                <a:t>Floating &amp; Clearing</a:t>
              </a:r>
            </a:p>
          </p:txBody>
        </p:sp>
      </p:grpSp>
      <p:sp>
        <p:nvSpPr>
          <p:cNvPr id="150" name="Shape 150"/>
          <p:cNvSpPr/>
          <p:nvPr/>
        </p:nvSpPr>
        <p:spPr>
          <a:xfrm>
            <a:off x="6732587" y="9061500"/>
            <a:ext cx="4665854" cy="273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algn="l" defTabSz="457200">
              <a:defRPr sz="1800" u="sng">
                <a:solidFill>
                  <a:srgbClr val="009999"/>
                </a:solidFill>
                <a:uFill>
                  <a:solidFill>
                    <a:srgbClr val="009999"/>
                  </a:solidFill>
                </a:uFill>
                <a:hlinkClick r:id="rId2" invalidUrl="" action="" tgtFrame="" tooltip="" history="1" highlightClick="0" endSnd="0"/>
              </a:defRPr>
            </a:lvl1pPr>
          </a:lstStyle>
          <a:p>
            <a:pPr lvl="0">
              <a:defRPr u="none">
                <a:solidFill>
                  <a:srgbClr val="000000"/>
                </a:solidFill>
                <a:uFillTx/>
              </a:defRPr>
            </a:pPr>
            <a:r>
              <a:rPr u="sng">
                <a:solidFill>
                  <a:srgbClr val="009999"/>
                </a:solidFill>
                <a:uFill>
                  <a:solidFill>
                    <a:srgbClr val="009999"/>
                  </a:solidFill>
                </a:uFill>
                <a:hlinkClick r:id="rId2" invalidUrl="" action="" tgtFrame="" tooltip="" history="1" highlightClick="0" endSnd="0"/>
              </a:rPr>
              <a:t>http://reference.sitepoint.com/css/positioning</a:t>
            </a:r>
          </a:p>
        </p:txBody>
      </p:sp>
      <p:sp>
        <p:nvSpPr>
          <p:cNvPr id="151" name="Shape 151"/>
          <p:cNvSpPr/>
          <p:nvPr/>
        </p:nvSpPr>
        <p:spPr>
          <a:xfrm>
            <a:off x="534987" y="9061500"/>
            <a:ext cx="5355997" cy="273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algn="l" defTabSz="457200">
              <a:defRPr sz="1800" u="sng">
                <a:solidFill>
                  <a:srgbClr val="009999"/>
                </a:solidFill>
                <a:uFill>
                  <a:solidFill>
                    <a:srgbClr val="009999"/>
                  </a:solidFill>
                </a:uFill>
                <a:hlinkClick r:id="rId3" invalidUrl="" action="" tgtFrame="" tooltip="" history="1" highlightClick="0" endSnd="0"/>
              </a:defRPr>
            </a:lvl1pPr>
          </a:lstStyle>
          <a:p>
            <a:pPr lvl="0">
              <a:defRPr u="none">
                <a:solidFill>
                  <a:srgbClr val="000000"/>
                </a:solidFill>
                <a:uFillTx/>
              </a:defRPr>
            </a:pPr>
            <a:r>
              <a:rPr u="sng">
                <a:solidFill>
                  <a:srgbClr val="009999"/>
                </a:solidFill>
                <a:uFill>
                  <a:solidFill>
                    <a:srgbClr val="009999"/>
                  </a:solidFill>
                </a:uFill>
                <a:hlinkClick r:id="rId3" invalidUrl="" action="" tgtFrame="" tooltip="" history="1" highlightClick="0" endSnd="0"/>
              </a:rPr>
              <a:t>http://reference.sitepoint.com/css/formattingcontext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13</a:t>
            </a:r>
          </a:p>
        </p:txBody>
      </p:sp>
      <p:sp>
        <p:nvSpPr>
          <p:cNvPr id="154" name="Shape 154"/>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Liquid Layout vs Fixed Layout</a:t>
            </a:r>
          </a:p>
        </p:txBody>
      </p:sp>
      <p:sp>
        <p:nvSpPr>
          <p:cNvPr id="155" name="Shape 155"/>
          <p:cNvSpPr/>
          <p:nvPr>
            <p:ph type="body" idx="4294967295"/>
          </p:nvPr>
        </p:nvSpPr>
        <p:spPr>
          <a:xfrm>
            <a:off x="571500" y="2324100"/>
            <a:ext cx="11861800" cy="6565900"/>
          </a:xfrm>
          <a:prstGeom prst="rect">
            <a:avLst/>
          </a:prstGeom>
        </p:spPr>
        <p:txBody>
          <a:bodyPr lIns="0" tIns="0" rIns="0" bIns="0">
            <a:normAutofit fontScale="100000" lnSpcReduction="0"/>
          </a:bodyPr>
          <a:lstStyle/>
          <a:p>
            <a:pPr lvl="0">
              <a:defRPr sz="1800"/>
            </a:pPr>
            <a:r>
              <a:rPr sz="2600"/>
              <a:t>Liquid Layout: </a:t>
            </a:r>
            <a:endParaRPr sz="2600"/>
          </a:p>
          <a:p>
            <a:pPr lvl="1" marL="711200" indent="-266700">
              <a:defRPr sz="1800"/>
            </a:pPr>
            <a:r>
              <a:rPr sz="2300"/>
              <a:t>All containers on the page have their widths defined in percents.</a:t>
            </a:r>
            <a:endParaRPr sz="2300"/>
          </a:p>
          <a:p>
            <a:pPr lvl="1" marL="711200" indent="-266700">
              <a:defRPr sz="1800"/>
            </a:pPr>
            <a:r>
              <a:rPr sz="2300"/>
              <a:t>A liquid layout will move in and out when you resize your browser window.</a:t>
            </a:r>
          </a:p>
          <a:p>
            <a:pPr lvl="0">
              <a:defRPr sz="1800"/>
            </a:pPr>
            <a:r>
              <a:rPr sz="2600"/>
              <a:t>Fixed Layout: </a:t>
            </a:r>
            <a:endParaRPr sz="2600"/>
          </a:p>
          <a:p>
            <a:pPr lvl="1" marL="711200" indent="-266700">
              <a:defRPr sz="1800"/>
            </a:pPr>
            <a:r>
              <a:rPr sz="2300"/>
              <a:t>All containers on the page have their widths defined in pixels or other fixed units</a:t>
            </a:r>
            <a:endParaRPr sz="2300"/>
          </a:p>
          <a:p>
            <a:pPr lvl="1" marL="711200" indent="-266700">
              <a:defRPr sz="1800"/>
            </a:pPr>
            <a:r>
              <a:rPr sz="2300"/>
              <a:t>A fixed layout will not move in and out when you resize your browser window.</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14</a:t>
            </a:r>
          </a:p>
        </p:txBody>
      </p:sp>
      <p:sp>
        <p:nvSpPr>
          <p:cNvPr id="158" name="Shape 158"/>
          <p:cNvSpPr/>
          <p:nvPr>
            <p:ph type="title" idx="4294967295"/>
          </p:nvPr>
        </p:nvSpPr>
        <p:spPr>
          <a:xfrm>
            <a:off x="393700" y="330200"/>
            <a:ext cx="11861800" cy="1397000"/>
          </a:xfrm>
          <a:prstGeom prst="rect">
            <a:avLst/>
          </a:prstGeom>
          <a:noFill/>
        </p:spPr>
        <p:txBody>
          <a:bodyPr lIns="0" tIns="0" rIns="0" bIns="0">
            <a:normAutofit fontScale="100000" lnSpcReduction="0"/>
          </a:bodyPr>
          <a:lstStyle/>
          <a:p>
            <a:pPr lvl="0">
              <a:defRPr sz="1800"/>
            </a:pPr>
            <a:r>
              <a:rPr sz="4200"/>
              <a:t>References (1)</a:t>
            </a:r>
          </a:p>
        </p:txBody>
      </p:sp>
      <p:pic>
        <p:nvPicPr>
          <p:cNvPr id="159" name="image.png"/>
          <p:cNvPicPr/>
          <p:nvPr/>
        </p:nvPicPr>
        <p:blipFill>
          <a:blip r:embed="rId2">
            <a:extLst/>
          </a:blip>
          <a:stretch>
            <a:fillRect/>
          </a:stretch>
        </p:blipFill>
        <p:spPr>
          <a:xfrm>
            <a:off x="3803650" y="223837"/>
            <a:ext cx="8312150" cy="8013701"/>
          </a:xfrm>
          <a:prstGeom prst="rect">
            <a:avLst/>
          </a:prstGeom>
          <a:ln w="12700">
            <a:solidFill/>
            <a:round/>
          </a:ln>
        </p:spPr>
      </p:pic>
      <p:sp>
        <p:nvSpPr>
          <p:cNvPr id="160" name="Shape 160"/>
          <p:cNvSpPr/>
          <p:nvPr/>
        </p:nvSpPr>
        <p:spPr>
          <a:xfrm>
            <a:off x="2205037" y="8407501"/>
            <a:ext cx="9308948" cy="5332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algn="l" defTabSz="457200">
              <a:defRPr sz="3600">
                <a:hlinkClick r:id="rId3" invalidUrl="" action="" tgtFrame="" tooltip="" history="1" highlightClick="0" endSnd="0"/>
              </a:defRPr>
            </a:lvl1pPr>
          </a:lstStyle>
          <a:p>
            <a:pPr lvl="0">
              <a:defRPr sz="1800"/>
            </a:pPr>
            <a:r>
              <a:rPr sz="3600">
                <a:hlinkClick r:id="rId3" invalidUrl="" action="" tgtFrame="" tooltip="" history="1" highlightClick="0" endSnd="0"/>
              </a:rPr>
              <a:t>http://www.maxdesign.com.au/articles/liquid/</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15</a:t>
            </a:r>
          </a:p>
        </p:txBody>
      </p:sp>
      <p:sp>
        <p:nvSpPr>
          <p:cNvPr id="163" name="Shape 163"/>
          <p:cNvSpPr/>
          <p:nvPr>
            <p:ph type="title" idx="4294967295"/>
          </p:nvPr>
        </p:nvSpPr>
        <p:spPr>
          <a:xfrm>
            <a:off x="101600" y="330200"/>
            <a:ext cx="11861800" cy="1397000"/>
          </a:xfrm>
          <a:prstGeom prst="rect">
            <a:avLst/>
          </a:prstGeom>
          <a:noFill/>
        </p:spPr>
        <p:txBody>
          <a:bodyPr lIns="0" tIns="0" rIns="0" bIns="0">
            <a:normAutofit fontScale="100000" lnSpcReduction="0"/>
          </a:bodyPr>
          <a:lstStyle/>
          <a:p>
            <a:pPr lvl="0">
              <a:defRPr sz="1800"/>
            </a:pPr>
            <a:r>
              <a:rPr sz="4200"/>
              <a:t>References (2)</a:t>
            </a:r>
          </a:p>
        </p:txBody>
      </p:sp>
      <p:sp>
        <p:nvSpPr>
          <p:cNvPr id="164" name="Shape 164"/>
          <p:cNvSpPr/>
          <p:nvPr>
            <p:ph type="body" idx="4294967295"/>
          </p:nvPr>
        </p:nvSpPr>
        <p:spPr>
          <a:xfrm>
            <a:off x="571500" y="2324100"/>
            <a:ext cx="11861800" cy="6565900"/>
          </a:xfrm>
          <a:prstGeom prst="rect">
            <a:avLst/>
          </a:prstGeom>
        </p:spPr>
        <p:txBody>
          <a:bodyPr lIns="0" tIns="0" rIns="0" bIns="0">
            <a:normAutofit fontScale="100000" lnSpcReduction="0"/>
          </a:bodyPr>
          <a:lstStyle/>
          <a:p>
            <a:pPr lvl="0"/>
          </a:p>
        </p:txBody>
      </p:sp>
      <p:pic>
        <p:nvPicPr>
          <p:cNvPr id="165" name="image.png"/>
          <p:cNvPicPr/>
          <p:nvPr/>
        </p:nvPicPr>
        <p:blipFill>
          <a:blip r:embed="rId2">
            <a:extLst/>
          </a:blip>
          <a:stretch>
            <a:fillRect/>
          </a:stretch>
        </p:blipFill>
        <p:spPr>
          <a:xfrm>
            <a:off x="3543300" y="571500"/>
            <a:ext cx="2781300" cy="7493000"/>
          </a:xfrm>
          <a:prstGeom prst="rect">
            <a:avLst/>
          </a:prstGeom>
          <a:ln w="12700">
            <a:solidFill/>
            <a:round/>
          </a:ln>
        </p:spPr>
      </p:pic>
      <p:sp>
        <p:nvSpPr>
          <p:cNvPr id="166" name="Shape 166"/>
          <p:cNvSpPr/>
          <p:nvPr/>
        </p:nvSpPr>
        <p:spPr>
          <a:xfrm>
            <a:off x="2120900" y="8832900"/>
            <a:ext cx="4513377" cy="273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algn="l" defTabSz="457200">
              <a:defRPr sz="1800" u="sng">
                <a:solidFill>
                  <a:srgbClr val="009999"/>
                </a:solidFill>
                <a:uFill>
                  <a:solidFill>
                    <a:srgbClr val="009999"/>
                  </a:solidFill>
                </a:uFill>
                <a:hlinkClick r:id="rId3" invalidUrl="" action="" tgtFrame="" tooltip="" history="1" highlightClick="0" endSnd="0"/>
              </a:defRPr>
            </a:lvl1pPr>
          </a:lstStyle>
          <a:p>
            <a:pPr lvl="0">
              <a:defRPr u="none">
                <a:solidFill>
                  <a:srgbClr val="000000"/>
                </a:solidFill>
                <a:uFillTx/>
              </a:defRPr>
            </a:pPr>
            <a:r>
              <a:rPr u="sng">
                <a:solidFill>
                  <a:srgbClr val="009999"/>
                </a:solidFill>
                <a:uFill>
                  <a:solidFill>
                    <a:srgbClr val="009999"/>
                  </a:solidFill>
                </a:uFill>
                <a:hlinkClick r:id="rId3" invalidUrl="" action="" tgtFrame="" tooltip="" history="1" highlightClick="0" endSnd="0"/>
              </a:rPr>
              <a:t>http://reference.sitepoint.com/css/csslayout</a:t>
            </a:r>
          </a:p>
        </p:txBody>
      </p:sp>
      <p:pic>
        <p:nvPicPr>
          <p:cNvPr id="167" name="image.png"/>
          <p:cNvPicPr/>
          <p:nvPr/>
        </p:nvPicPr>
        <p:blipFill>
          <a:blip r:embed="rId4">
            <a:extLst/>
          </a:blip>
          <a:stretch>
            <a:fillRect/>
          </a:stretch>
        </p:blipFill>
        <p:spPr>
          <a:xfrm>
            <a:off x="5969000" y="592137"/>
            <a:ext cx="6832600" cy="7470776"/>
          </a:xfrm>
          <a:prstGeom prst="rect">
            <a:avLst/>
          </a:prstGeom>
          <a:ln w="12700">
            <a:solidFill/>
            <a:round/>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16</a:t>
            </a:r>
          </a:p>
        </p:txBody>
      </p:sp>
      <p:sp>
        <p:nvSpPr>
          <p:cNvPr id="170" name="Shape 170"/>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Multi-Column Layout - A Worked Example</a:t>
            </a:r>
          </a:p>
        </p:txBody>
      </p:sp>
      <p:sp>
        <p:nvSpPr>
          <p:cNvPr id="171" name="Shape 171"/>
          <p:cNvSpPr/>
          <p:nvPr>
            <p:ph type="body" idx="4294967295"/>
          </p:nvPr>
        </p:nvSpPr>
        <p:spPr>
          <a:xfrm>
            <a:off x="571500" y="2324100"/>
            <a:ext cx="11861800" cy="6565900"/>
          </a:xfrm>
          <a:prstGeom prst="rect">
            <a:avLst/>
          </a:prstGeom>
        </p:spPr>
        <p:txBody>
          <a:bodyPr lIns="0" tIns="0" rIns="0" bIns="0">
            <a:normAutofit fontScale="100000" lnSpcReduction="0"/>
          </a:bodyPr>
          <a:lstStyle/>
          <a:p>
            <a:pPr lvl="0"/>
          </a:p>
        </p:txBody>
      </p:sp>
      <p:pic>
        <p:nvPicPr>
          <p:cNvPr id="172" name="image.png"/>
          <p:cNvPicPr/>
          <p:nvPr/>
        </p:nvPicPr>
        <p:blipFill>
          <a:blip r:embed="rId2">
            <a:extLst/>
          </a:blip>
          <a:srcRect l="0" t="3240" r="659" b="498"/>
          <a:stretch>
            <a:fillRect/>
          </a:stretch>
        </p:blipFill>
        <p:spPr>
          <a:xfrm>
            <a:off x="114300" y="2768599"/>
            <a:ext cx="5803900" cy="4516439"/>
          </a:xfrm>
          <a:prstGeom prst="rect">
            <a:avLst/>
          </a:prstGeom>
          <a:ln w="12700">
            <a:solidFill/>
            <a:round/>
          </a:ln>
        </p:spPr>
      </p:pic>
      <p:pic>
        <p:nvPicPr>
          <p:cNvPr id="173" name="image.png"/>
          <p:cNvPicPr/>
          <p:nvPr/>
        </p:nvPicPr>
        <p:blipFill>
          <a:blip r:embed="rId3">
            <a:extLst/>
          </a:blip>
          <a:stretch>
            <a:fillRect/>
          </a:stretch>
        </p:blipFill>
        <p:spPr>
          <a:xfrm>
            <a:off x="7061200" y="2684462"/>
            <a:ext cx="5892800" cy="4692651"/>
          </a:xfrm>
          <a:prstGeom prst="rect">
            <a:avLst/>
          </a:prstGeom>
          <a:ln w="12700">
            <a:solidFill/>
            <a:round/>
          </a:ln>
        </p:spPr>
      </p:pic>
      <p:sp>
        <p:nvSpPr>
          <p:cNvPr id="174" name="Shape 174"/>
          <p:cNvSpPr/>
          <p:nvPr/>
        </p:nvSpPr>
        <p:spPr>
          <a:xfrm>
            <a:off x="5981700" y="4229100"/>
            <a:ext cx="1016000" cy="952500"/>
          </a:xfrm>
          <a:prstGeom prst="rightArrow">
            <a:avLst>
              <a:gd name="adj1" fmla="val 32000"/>
              <a:gd name="adj2" fmla="val 58667"/>
            </a:avLst>
          </a:prstGeom>
          <a:solidFill>
            <a:srgbClr val="BFBFBF"/>
          </a:solidFill>
          <a:ln w="25400">
            <a:solidFill/>
            <a:round/>
          </a:ln>
        </p:spPr>
        <p:txBody>
          <a:bodyPr lIns="0" tIns="0" rIns="0" bIns="0"/>
          <a:lstStyle/>
          <a:p>
            <a:pPr lvl="0" algn="l" defTabSz="457200">
              <a:defRPr sz="1800"/>
            </a:pP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17</a:t>
            </a:r>
          </a:p>
        </p:txBody>
      </p:sp>
      <p:sp>
        <p:nvSpPr>
          <p:cNvPr id="177" name="Shape 177"/>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Content</a:t>
            </a:r>
          </a:p>
        </p:txBody>
      </p:sp>
      <p:sp>
        <p:nvSpPr>
          <p:cNvPr id="178" name="Shape 178"/>
          <p:cNvSpPr/>
          <p:nvPr>
            <p:ph type="body" idx="4294967295"/>
          </p:nvPr>
        </p:nvSpPr>
        <p:spPr>
          <a:xfrm>
            <a:off x="571500" y="2324100"/>
            <a:ext cx="3937000" cy="6565900"/>
          </a:xfrm>
          <a:prstGeom prst="rect">
            <a:avLst/>
          </a:prstGeom>
        </p:spPr>
        <p:txBody>
          <a:bodyPr lIns="0" tIns="0" rIns="0" bIns="0">
            <a:normAutofit fontScale="100000" lnSpcReduction="0"/>
          </a:bodyPr>
          <a:lstStyle/>
          <a:p>
            <a:pPr lvl="0">
              <a:defRPr sz="1800"/>
            </a:pPr>
            <a:r>
              <a:rPr sz="2600"/>
              <a:t>1 &lt;h1&gt;</a:t>
            </a:r>
            <a:endParaRPr sz="2600"/>
          </a:p>
          <a:p>
            <a:pPr lvl="0">
              <a:defRPr sz="1800"/>
            </a:pPr>
            <a:r>
              <a:rPr sz="2600"/>
              <a:t>6 &lt;p&gt;</a:t>
            </a:r>
            <a:r>
              <a:rPr sz="2600">
                <a:latin typeface="Arial"/>
                <a:ea typeface="Arial"/>
                <a:cs typeface="Arial"/>
                <a:sym typeface="Arial"/>
              </a:rPr>
              <a:t>’</a:t>
            </a:r>
            <a:r>
              <a:rPr sz="2600"/>
              <a:t>s</a:t>
            </a:r>
            <a:endParaRPr sz="2600"/>
          </a:p>
          <a:p>
            <a:pPr lvl="0">
              <a:defRPr sz="1800"/>
            </a:pPr>
            <a:r>
              <a:rPr sz="2600"/>
              <a:t>1 &lt;ul&gt;</a:t>
            </a:r>
            <a:endParaRPr sz="2600"/>
          </a:p>
          <a:p>
            <a:pPr lvl="0">
              <a:defRPr sz="1800"/>
            </a:pPr>
            <a:r>
              <a:rPr sz="2600"/>
              <a:t>1 &lt;p&gt;</a:t>
            </a:r>
          </a:p>
        </p:txBody>
      </p:sp>
      <p:sp>
        <p:nvSpPr>
          <p:cNvPr id="179" name="Shape 179"/>
          <p:cNvSpPr/>
          <p:nvPr/>
        </p:nvSpPr>
        <p:spPr>
          <a:xfrm>
            <a:off x="5092700" y="124904"/>
            <a:ext cx="6579667" cy="9603297"/>
          </a:xfrm>
          <a:prstGeom prst="rect">
            <a:avLst/>
          </a:prstGeom>
          <a:solidFill>
            <a:srgbClr val="FFFFFF"/>
          </a:solidFill>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1000">
                <a:solidFill>
                  <a:srgbClr val="000080"/>
                </a:solidFill>
                <a:latin typeface="Monaco"/>
                <a:ea typeface="Monaco"/>
                <a:cs typeface="Monaco"/>
                <a:sym typeface="Monaco"/>
              </a:rPr>
              <a: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&lt;body&gt;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&lt;h1&gt;</a:t>
            </a:r>
            <a:endParaRPr sz="1000">
              <a:latin typeface="Monaco"/>
              <a:ea typeface="Monaco"/>
              <a:cs typeface="Monaco"/>
              <a:sym typeface="Monaco"/>
            </a:endParaRPr>
          </a:p>
          <a:p>
            <a:pPr lvl="0" algn="l" defTabSz="457200">
              <a:defRPr sz="1800"/>
            </a:pPr>
            <a:r>
              <a:rPr sz="1000">
                <a:latin typeface="Monaco"/>
                <a:ea typeface="Monaco"/>
                <a:cs typeface="Monaco"/>
                <a:sym typeface="Monaco"/>
              </a:rPr>
              <a:t>      Lorem ipsum dolor sit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&lt;/h1&gt;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Lorem ipsum dolor sit amet, consectetuer adipiscing elit. Sed feugiat nisi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sapien. Phasellus varius tincidunt ligula. Praesent nisi. Duis  </a:t>
            </a:r>
            <a:endParaRPr sz="1000">
              <a:latin typeface="Monaco"/>
              <a:ea typeface="Monaco"/>
              <a:cs typeface="Monaco"/>
              <a:sym typeface="Monaco"/>
            </a:endParaRPr>
          </a:p>
          <a:p>
            <a:pPr lvl="0" algn="l" defTabSz="457200">
              <a:defRPr sz="1800"/>
            </a:pPr>
            <a:r>
              <a:rPr sz="1000">
                <a:latin typeface="Monaco"/>
                <a:ea typeface="Monaco"/>
                <a:cs typeface="Monaco"/>
                <a:sym typeface="Monaco"/>
              </a:rPr>
              <a:t>      sollicitudin. Donec dignissim, est vel auctor blandit, ante est laoreet  </a:t>
            </a:r>
            <a:endParaRPr sz="1000">
              <a:latin typeface="Monaco"/>
              <a:ea typeface="Monaco"/>
              <a:cs typeface="Monaco"/>
              <a:sym typeface="Monaco"/>
            </a:endParaRPr>
          </a:p>
          <a:p>
            <a:pPr lvl="0" algn="l" defTabSz="457200">
              <a:defRPr sz="1800"/>
            </a:pPr>
            <a:r>
              <a:rPr sz="1000">
                <a:latin typeface="Monaco"/>
                <a:ea typeface="Monaco"/>
                <a:cs typeface="Monaco"/>
                <a:sym typeface="Monaco"/>
              </a:rPr>
              <a:t>      neque, non pellentesque mauris turpis eu purus.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Suspendisse mollis leo nec diam. Vestibulum pulvinar tellus sit amet nulla  </a:t>
            </a:r>
            <a:endParaRPr sz="1000">
              <a:latin typeface="Monaco"/>
              <a:ea typeface="Monaco"/>
              <a:cs typeface="Monaco"/>
              <a:sym typeface="Monaco"/>
            </a:endParaRPr>
          </a:p>
          <a:p>
            <a:pPr lvl="0" algn="l" defTabSz="457200">
              <a:defRPr sz="1800"/>
            </a:pPr>
            <a:r>
              <a:rPr sz="1000">
                <a:latin typeface="Monaco"/>
                <a:ea typeface="Monaco"/>
                <a:cs typeface="Monaco"/>
                <a:sym typeface="Monaco"/>
              </a:rPr>
              <a:t>      fringilla semper. Aenean aliquam, urna et accumsan sollicitudin, tellus  </a:t>
            </a:r>
            <a:endParaRPr sz="1000">
              <a:latin typeface="Monaco"/>
              <a:ea typeface="Monaco"/>
              <a:cs typeface="Monaco"/>
              <a:sym typeface="Monaco"/>
            </a:endParaRPr>
          </a:p>
          <a:p>
            <a:pPr lvl="0" algn="l" defTabSz="457200">
              <a:defRPr sz="1800"/>
            </a:pPr>
            <a:r>
              <a:rPr sz="1000">
                <a:latin typeface="Monaco"/>
                <a:ea typeface="Monaco"/>
                <a:cs typeface="Monaco"/>
                <a:sym typeface="Monaco"/>
              </a:rPr>
              <a:t>      pede lobortis velit, nec placerat dolor pede nec nibh. Donec fringilla. Duis  </a:t>
            </a:r>
            <a:endParaRPr sz="1000">
              <a:latin typeface="Monaco"/>
              <a:ea typeface="Monaco"/>
              <a:cs typeface="Monaco"/>
              <a:sym typeface="Monaco"/>
            </a:endParaRPr>
          </a:p>
          <a:p>
            <a:pPr lvl="0" algn="l" defTabSz="457200">
              <a:defRPr sz="1800"/>
            </a:pPr>
            <a:r>
              <a:rPr sz="1000">
                <a:latin typeface="Monaco"/>
                <a:ea typeface="Monaco"/>
                <a:cs typeface="Monaco"/>
                <a:sym typeface="Monaco"/>
              </a:rPr>
              <a:t>      adipiscing diam at enim. Vestibulum nibh.</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Nulla facilisi. Aliquam dapibus leo eget leo. Etiam vitae turpis sit amet  </a:t>
            </a:r>
            <a:endParaRPr sz="1000">
              <a:latin typeface="Monaco"/>
              <a:ea typeface="Monaco"/>
              <a:cs typeface="Monaco"/>
              <a:sym typeface="Monaco"/>
            </a:endParaRPr>
          </a:p>
          <a:p>
            <a:pPr lvl="0" algn="l" defTabSz="457200">
              <a:defRPr sz="1800"/>
            </a:pPr>
            <a:r>
              <a:rPr sz="1000">
                <a:latin typeface="Monaco"/>
                <a:ea typeface="Monaco"/>
                <a:cs typeface="Monaco"/>
                <a:sym typeface="Monaco"/>
              </a:rPr>
              <a:t>      massa posuere cursus. Sed vitae justo quis tortor facilisis ultrices.  </a:t>
            </a:r>
            <a:endParaRPr sz="1000">
              <a:latin typeface="Monaco"/>
              <a:ea typeface="Monaco"/>
              <a:cs typeface="Monaco"/>
              <a:sym typeface="Monaco"/>
            </a:endParaRPr>
          </a:p>
          <a:p>
            <a:pPr lvl="0" algn="l" defTabSz="457200">
              <a:defRPr sz="1800"/>
            </a:pPr>
            <a:r>
              <a:rPr sz="1000">
                <a:latin typeface="Monaco"/>
                <a:ea typeface="Monaco"/>
                <a:cs typeface="Monaco"/>
                <a:sym typeface="Monaco"/>
              </a:rPr>
              <a:t>      Integer id erat. Donec at felis ut erat interdum vestibulum. Quisque et eros.  </a:t>
            </a:r>
            <a:endParaRPr sz="1000">
              <a:latin typeface="Monaco"/>
              <a:ea typeface="Monaco"/>
              <a:cs typeface="Monaco"/>
              <a:sym typeface="Monaco"/>
            </a:endParaRPr>
          </a:p>
          <a:p>
            <a:pPr lvl="0" algn="l" defTabSz="457200">
              <a:defRPr sz="1800"/>
            </a:pPr>
            <a:r>
              <a:rPr sz="1000">
                <a:latin typeface="Monaco"/>
                <a:ea typeface="Monaco"/>
                <a:cs typeface="Monaco"/>
                <a:sym typeface="Monaco"/>
              </a:rPr>
              <a:t>      Donec fringilla, est in condimentum venenatis, tortor velit vehicula sem, in  </a:t>
            </a:r>
            <a:endParaRPr sz="1000">
              <a:latin typeface="Monaco"/>
              <a:ea typeface="Monaco"/>
              <a:cs typeface="Monaco"/>
              <a:sym typeface="Monaco"/>
            </a:endParaRPr>
          </a:p>
          <a:p>
            <a:pPr lvl="0" algn="l" defTabSz="457200">
              <a:defRPr sz="1800"/>
            </a:pPr>
            <a:r>
              <a:rPr sz="1000">
                <a:latin typeface="Monaco"/>
                <a:ea typeface="Monaco"/>
                <a:cs typeface="Monaco"/>
                <a:sym typeface="Monaco"/>
              </a:rPr>
              <a:t>      elementum quam sapien eu lectus. In dolor urna, ullamcorper vel, tempor sit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amet, semper ut, felis. Praesent nisi.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Fusce scelerisque viverra quam. Nam urna. Nullam urna libero, euismod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euismod sit amet, porttitor ac, mauris.</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Vestibulum interdum aliquet lacus. Vestibulum egestas. Fusce adipiscing  </a:t>
            </a:r>
            <a:endParaRPr sz="1000">
              <a:latin typeface="Monaco"/>
              <a:ea typeface="Monaco"/>
              <a:cs typeface="Monaco"/>
              <a:sym typeface="Monaco"/>
            </a:endParaRPr>
          </a:p>
          <a:p>
            <a:pPr lvl="0" algn="l" defTabSz="457200">
              <a:defRPr sz="1800"/>
            </a:pPr>
            <a:r>
              <a:rPr sz="1000">
                <a:latin typeface="Monaco"/>
                <a:ea typeface="Monaco"/>
                <a:cs typeface="Monaco"/>
                <a:sym typeface="Monaco"/>
              </a:rPr>
              <a:t>      quam sed metus.</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Nullam dignissim aliquam dui. Proin laoreet, elit sed pulvinar  </a:t>
            </a:r>
            <a:endParaRPr sz="1000">
              <a:latin typeface="Monaco"/>
              <a:ea typeface="Monaco"/>
              <a:cs typeface="Monaco"/>
              <a:sym typeface="Monaco"/>
            </a:endParaRPr>
          </a:p>
          <a:p>
            <a:pPr lvl="0" algn="l" defTabSz="457200">
              <a:defRPr sz="1800"/>
            </a:pPr>
            <a:r>
              <a:rPr sz="1000">
                <a:latin typeface="Monaco"/>
                <a:ea typeface="Monaco"/>
                <a:cs typeface="Monaco"/>
                <a:sym typeface="Monaco"/>
              </a:rPr>
              <a:t>      sollicitudin, urna arcu fermentum felis, in rhoncus nunc neque vitae  </a:t>
            </a:r>
            <a:endParaRPr sz="1000">
              <a:latin typeface="Monaco"/>
              <a:ea typeface="Monaco"/>
              <a:cs typeface="Monaco"/>
              <a:sym typeface="Monaco"/>
            </a:endParaRPr>
          </a:p>
          <a:p>
            <a:pPr lvl="0" algn="l" defTabSz="457200">
              <a:defRPr sz="1800"/>
            </a:pPr>
            <a:r>
              <a:rPr sz="1000">
                <a:latin typeface="Monaco"/>
                <a:ea typeface="Monaco"/>
                <a:cs typeface="Monaco"/>
                <a:sym typeface="Monaco"/>
              </a:rPr>
              <a:t>      libero.</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&lt;ul&gt;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Mauris</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Cras</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Proin</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Integer</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Curabitur</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Integer</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Suspendisse</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Quisque</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&lt;/ul&gt;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Proin quis orci eu erat molestie varius. Praesent condimentum  </a:t>
            </a:r>
            <a:endParaRPr sz="1000">
              <a:latin typeface="Monaco"/>
              <a:ea typeface="Monaco"/>
              <a:cs typeface="Monaco"/>
              <a:sym typeface="Monaco"/>
            </a:endParaRPr>
          </a:p>
          <a:p>
            <a:pPr lvl="0" algn="l" defTabSz="457200">
              <a:defRPr sz="1800"/>
            </a:pPr>
            <a:r>
              <a:rPr sz="1000">
                <a:latin typeface="Monaco"/>
                <a:ea typeface="Monaco"/>
                <a:cs typeface="Monaco"/>
                <a:sym typeface="Monaco"/>
              </a:rPr>
              <a:t>      orci in lectus. Ut ipsum. In hac habitasse platea dictumst.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&lt;/body&gt;</a:t>
            </a:r>
            <a:endParaRPr sz="1000">
              <a:latin typeface="Monaco"/>
              <a:ea typeface="Monaco"/>
              <a:cs typeface="Monaco"/>
              <a:sym typeface="Monaco"/>
            </a:endParaRPr>
          </a:p>
          <a:p>
            <a:pPr lvl="0" algn="l" defTabSz="457200">
              <a:defRPr sz="1800"/>
            </a:pPr>
            <a:r>
              <a:rPr sz="1000">
                <a:solidFill>
                  <a:srgbClr val="000080"/>
                </a:solidFill>
                <a:latin typeface="Monaco"/>
                <a:ea typeface="Monaco"/>
                <a:cs typeface="Monaco"/>
                <a:sym typeface="Monaco"/>
              </a:rPr>
              <a:t>...</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18</a:t>
            </a:r>
          </a:p>
        </p:txBody>
      </p:sp>
      <p:sp>
        <p:nvSpPr>
          <p:cNvPr id="182" name="Shape 182"/>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Content</a:t>
            </a:r>
          </a:p>
        </p:txBody>
      </p:sp>
      <p:sp>
        <p:nvSpPr>
          <p:cNvPr id="183" name="Shape 183"/>
          <p:cNvSpPr/>
          <p:nvPr>
            <p:ph type="body" idx="4294967295"/>
          </p:nvPr>
        </p:nvSpPr>
        <p:spPr>
          <a:xfrm>
            <a:off x="571500" y="2324100"/>
            <a:ext cx="3937000" cy="6565900"/>
          </a:xfrm>
          <a:prstGeom prst="rect">
            <a:avLst/>
          </a:prstGeom>
        </p:spPr>
        <p:txBody>
          <a:bodyPr lIns="0" tIns="0" rIns="0" bIns="0">
            <a:normAutofit fontScale="100000" lnSpcReduction="0"/>
          </a:bodyPr>
          <a:lstStyle/>
          <a:p>
            <a:pPr lvl="0">
              <a:defRPr sz="1800"/>
            </a:pPr>
            <a:r>
              <a:rPr sz="2600"/>
              <a:t>header</a:t>
            </a:r>
            <a:endParaRPr sz="2600"/>
          </a:p>
          <a:p>
            <a:pPr lvl="0">
              <a:defRPr sz="1800"/>
            </a:pPr>
            <a:r>
              <a:rPr sz="2600"/>
              <a:t>maincontent</a:t>
            </a:r>
            <a:endParaRPr sz="2600"/>
          </a:p>
          <a:p>
            <a:pPr lvl="1" marL="711200" indent="-266700">
              <a:defRPr sz="1800"/>
            </a:pPr>
            <a:r>
              <a:t>primary</a:t>
            </a:r>
          </a:p>
          <a:p>
            <a:pPr lvl="1" marL="711200" indent="-266700">
              <a:defRPr sz="1800"/>
            </a:pPr>
            <a:r>
              <a:t>second</a:t>
            </a:r>
          </a:p>
          <a:p>
            <a:pPr lvl="0">
              <a:defRPr sz="1800"/>
            </a:pPr>
            <a:r>
              <a:rPr sz="2600"/>
              <a:t>navigation</a:t>
            </a:r>
            <a:endParaRPr sz="2600"/>
          </a:p>
          <a:p>
            <a:pPr lvl="0">
              <a:defRPr sz="1800"/>
            </a:pPr>
            <a:r>
              <a:rPr sz="2600"/>
              <a:t>footer</a:t>
            </a:r>
          </a:p>
        </p:txBody>
      </p:sp>
      <p:sp>
        <p:nvSpPr>
          <p:cNvPr id="184" name="Shape 184"/>
          <p:cNvSpPr/>
          <p:nvPr/>
        </p:nvSpPr>
        <p:spPr>
          <a:xfrm>
            <a:off x="5092700" y="124904"/>
            <a:ext cx="6579667" cy="9603297"/>
          </a:xfrm>
          <a:prstGeom prst="rect">
            <a:avLst/>
          </a:prstGeom>
          <a:solidFill>
            <a:srgbClr val="FFFFFF"/>
          </a:solidFill>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1000">
                <a:solidFill>
                  <a:srgbClr val="000080"/>
                </a:solidFill>
                <a:latin typeface="Monaco"/>
                <a:ea typeface="Monaco"/>
                <a:cs typeface="Monaco"/>
                <a:sym typeface="Monaco"/>
              </a:rPr>
              <a: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&lt;body&gt;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&lt;h1&gt;</a:t>
            </a:r>
            <a:endParaRPr sz="1000">
              <a:latin typeface="Monaco"/>
              <a:ea typeface="Monaco"/>
              <a:cs typeface="Monaco"/>
              <a:sym typeface="Monaco"/>
            </a:endParaRPr>
          </a:p>
          <a:p>
            <a:pPr lvl="0" algn="l" defTabSz="457200">
              <a:defRPr sz="1800"/>
            </a:pPr>
            <a:r>
              <a:rPr sz="1000">
                <a:latin typeface="Monaco"/>
                <a:ea typeface="Monaco"/>
                <a:cs typeface="Monaco"/>
                <a:sym typeface="Monaco"/>
              </a:rPr>
              <a:t>      Lorem ipsum dolor sit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&lt;/h1&gt;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Lorem ipsum dolor sit amet, consectetuer adipiscing elit. Sed feugiat nisi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sapien. Phasellus varius tincidunt ligula. Praesent nisi. Duis  </a:t>
            </a:r>
            <a:endParaRPr sz="1000">
              <a:latin typeface="Monaco"/>
              <a:ea typeface="Monaco"/>
              <a:cs typeface="Monaco"/>
              <a:sym typeface="Monaco"/>
            </a:endParaRPr>
          </a:p>
          <a:p>
            <a:pPr lvl="0" algn="l" defTabSz="457200">
              <a:defRPr sz="1800"/>
            </a:pPr>
            <a:r>
              <a:rPr sz="1000">
                <a:latin typeface="Monaco"/>
                <a:ea typeface="Monaco"/>
                <a:cs typeface="Monaco"/>
                <a:sym typeface="Monaco"/>
              </a:rPr>
              <a:t>      sollicitudin. Donec dignissim, est vel auctor blandit, ante est laoreet  </a:t>
            </a:r>
            <a:endParaRPr sz="1000">
              <a:latin typeface="Monaco"/>
              <a:ea typeface="Monaco"/>
              <a:cs typeface="Monaco"/>
              <a:sym typeface="Monaco"/>
            </a:endParaRPr>
          </a:p>
          <a:p>
            <a:pPr lvl="0" algn="l" defTabSz="457200">
              <a:defRPr sz="1800"/>
            </a:pPr>
            <a:r>
              <a:rPr sz="1000">
                <a:latin typeface="Monaco"/>
                <a:ea typeface="Monaco"/>
                <a:cs typeface="Monaco"/>
                <a:sym typeface="Monaco"/>
              </a:rPr>
              <a:t>      neque, non pellentesque mauris turpis eu purus.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Suspendisse mollis leo nec diam. Vestibulum pulvinar tellus sit amet nulla  </a:t>
            </a:r>
            <a:endParaRPr sz="1000">
              <a:latin typeface="Monaco"/>
              <a:ea typeface="Monaco"/>
              <a:cs typeface="Monaco"/>
              <a:sym typeface="Monaco"/>
            </a:endParaRPr>
          </a:p>
          <a:p>
            <a:pPr lvl="0" algn="l" defTabSz="457200">
              <a:defRPr sz="1800"/>
            </a:pPr>
            <a:r>
              <a:rPr sz="1000">
                <a:latin typeface="Monaco"/>
                <a:ea typeface="Monaco"/>
                <a:cs typeface="Monaco"/>
                <a:sym typeface="Monaco"/>
              </a:rPr>
              <a:t>      fringilla semper. Aenean aliquam, urna et accumsan sollicitudin, tellus  </a:t>
            </a:r>
            <a:endParaRPr sz="1000">
              <a:latin typeface="Monaco"/>
              <a:ea typeface="Monaco"/>
              <a:cs typeface="Monaco"/>
              <a:sym typeface="Monaco"/>
            </a:endParaRPr>
          </a:p>
          <a:p>
            <a:pPr lvl="0" algn="l" defTabSz="457200">
              <a:defRPr sz="1800"/>
            </a:pPr>
            <a:r>
              <a:rPr sz="1000">
                <a:latin typeface="Monaco"/>
                <a:ea typeface="Monaco"/>
                <a:cs typeface="Monaco"/>
                <a:sym typeface="Monaco"/>
              </a:rPr>
              <a:t>      pede lobortis velit, nec placerat dolor pede nec nibh. Donec fringilla. Duis  </a:t>
            </a:r>
            <a:endParaRPr sz="1000">
              <a:latin typeface="Monaco"/>
              <a:ea typeface="Monaco"/>
              <a:cs typeface="Monaco"/>
              <a:sym typeface="Monaco"/>
            </a:endParaRPr>
          </a:p>
          <a:p>
            <a:pPr lvl="0" algn="l" defTabSz="457200">
              <a:defRPr sz="1800"/>
            </a:pPr>
            <a:r>
              <a:rPr sz="1000">
                <a:latin typeface="Monaco"/>
                <a:ea typeface="Monaco"/>
                <a:cs typeface="Monaco"/>
                <a:sym typeface="Monaco"/>
              </a:rPr>
              <a:t>      adipiscing diam at enim. Vestibulum nibh.</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Nulla facilisi. Aliquam dapibus leo eget leo. Etiam vitae turpis sit amet  </a:t>
            </a:r>
            <a:endParaRPr sz="1000">
              <a:latin typeface="Monaco"/>
              <a:ea typeface="Monaco"/>
              <a:cs typeface="Monaco"/>
              <a:sym typeface="Monaco"/>
            </a:endParaRPr>
          </a:p>
          <a:p>
            <a:pPr lvl="0" algn="l" defTabSz="457200">
              <a:defRPr sz="1800"/>
            </a:pPr>
            <a:r>
              <a:rPr sz="1000">
                <a:latin typeface="Monaco"/>
                <a:ea typeface="Monaco"/>
                <a:cs typeface="Monaco"/>
                <a:sym typeface="Monaco"/>
              </a:rPr>
              <a:t>      massa posuere cursus. Sed vitae justo quis tortor facilisis ultrices.  </a:t>
            </a:r>
            <a:endParaRPr sz="1000">
              <a:latin typeface="Monaco"/>
              <a:ea typeface="Monaco"/>
              <a:cs typeface="Monaco"/>
              <a:sym typeface="Monaco"/>
            </a:endParaRPr>
          </a:p>
          <a:p>
            <a:pPr lvl="0" algn="l" defTabSz="457200">
              <a:defRPr sz="1800"/>
            </a:pPr>
            <a:r>
              <a:rPr sz="1000">
                <a:latin typeface="Monaco"/>
                <a:ea typeface="Monaco"/>
                <a:cs typeface="Monaco"/>
                <a:sym typeface="Monaco"/>
              </a:rPr>
              <a:t>      Integer id erat. Donec at felis ut erat interdum vestibulum. Quisque et eros.  </a:t>
            </a:r>
            <a:endParaRPr sz="1000">
              <a:latin typeface="Monaco"/>
              <a:ea typeface="Monaco"/>
              <a:cs typeface="Monaco"/>
              <a:sym typeface="Monaco"/>
            </a:endParaRPr>
          </a:p>
          <a:p>
            <a:pPr lvl="0" algn="l" defTabSz="457200">
              <a:defRPr sz="1800"/>
            </a:pPr>
            <a:r>
              <a:rPr sz="1000">
                <a:latin typeface="Monaco"/>
                <a:ea typeface="Monaco"/>
                <a:cs typeface="Monaco"/>
                <a:sym typeface="Monaco"/>
              </a:rPr>
              <a:t>      Donec fringilla, est in condimentum venenatis, tortor velit vehicula sem, in  </a:t>
            </a:r>
            <a:endParaRPr sz="1000">
              <a:latin typeface="Monaco"/>
              <a:ea typeface="Monaco"/>
              <a:cs typeface="Monaco"/>
              <a:sym typeface="Monaco"/>
            </a:endParaRPr>
          </a:p>
          <a:p>
            <a:pPr lvl="0" algn="l" defTabSz="457200">
              <a:defRPr sz="1800"/>
            </a:pPr>
            <a:r>
              <a:rPr sz="1000">
                <a:latin typeface="Monaco"/>
                <a:ea typeface="Monaco"/>
                <a:cs typeface="Monaco"/>
                <a:sym typeface="Monaco"/>
              </a:rPr>
              <a:t>      elementum quam sapien eu lectus. In dolor urna, ullamcorper vel, tempor sit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amet, semper ut, felis. Praesent nisi.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Fusce scelerisque viverra quam. Nam urna. Nullam urna libero, euismod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euismod sit amet, porttitor ac, mauris.</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Vestibulum interdum aliquet lacus. Vestibulum egestas. Fusce adipiscing  </a:t>
            </a:r>
            <a:endParaRPr sz="1000">
              <a:latin typeface="Monaco"/>
              <a:ea typeface="Monaco"/>
              <a:cs typeface="Monaco"/>
              <a:sym typeface="Monaco"/>
            </a:endParaRPr>
          </a:p>
          <a:p>
            <a:pPr lvl="0" algn="l" defTabSz="457200">
              <a:defRPr sz="1800"/>
            </a:pPr>
            <a:r>
              <a:rPr sz="1000">
                <a:latin typeface="Monaco"/>
                <a:ea typeface="Monaco"/>
                <a:cs typeface="Monaco"/>
                <a:sym typeface="Monaco"/>
              </a:rPr>
              <a:t>      quam sed metus.</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Nullam dignissim aliquam dui. Proin laoreet, elit sed pulvinar  </a:t>
            </a:r>
            <a:endParaRPr sz="1000">
              <a:latin typeface="Monaco"/>
              <a:ea typeface="Monaco"/>
              <a:cs typeface="Monaco"/>
              <a:sym typeface="Monaco"/>
            </a:endParaRPr>
          </a:p>
          <a:p>
            <a:pPr lvl="0" algn="l" defTabSz="457200">
              <a:defRPr sz="1800"/>
            </a:pPr>
            <a:r>
              <a:rPr sz="1000">
                <a:latin typeface="Monaco"/>
                <a:ea typeface="Monaco"/>
                <a:cs typeface="Monaco"/>
                <a:sym typeface="Monaco"/>
              </a:rPr>
              <a:t>      sollicitudin, urna arcu fermentum felis, in rhoncus nunc neque vitae  </a:t>
            </a:r>
            <a:endParaRPr sz="1000">
              <a:latin typeface="Monaco"/>
              <a:ea typeface="Monaco"/>
              <a:cs typeface="Monaco"/>
              <a:sym typeface="Monaco"/>
            </a:endParaRPr>
          </a:p>
          <a:p>
            <a:pPr lvl="0" algn="l" defTabSz="457200">
              <a:defRPr sz="1800"/>
            </a:pPr>
            <a:r>
              <a:rPr sz="1000">
                <a:latin typeface="Monaco"/>
                <a:ea typeface="Monaco"/>
                <a:cs typeface="Monaco"/>
                <a:sym typeface="Monaco"/>
              </a:rPr>
              <a:t>      libero.</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&lt;ul&gt;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Mauris</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Cras</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Proin</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Integer</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Curabitur</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Integer</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Suspendisse</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Quisque</a:t>
            </a:r>
            <a:r>
              <a:rPr sz="1000">
                <a:solidFill>
                  <a:srgbClr val="000080"/>
                </a:solidFill>
                <a:latin typeface="Monaco"/>
                <a:ea typeface="Monaco"/>
                <a:cs typeface="Monaco"/>
                <a:sym typeface="Monaco"/>
              </a:rPr>
              <a:t>&lt;/li&gt;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&lt;/ul&gt;</a:t>
            </a:r>
            <a:r>
              <a:rPr sz="1000">
                <a:latin typeface="Monaco"/>
                <a:ea typeface="Monaco"/>
                <a:cs typeface="Monaco"/>
                <a:sym typeface="Monaco"/>
              </a:rPr>
              <a:t>  </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Proin quis orci eu erat molestie varius. Praesent condimentum  </a:t>
            </a:r>
            <a:endParaRPr sz="1000">
              <a:latin typeface="Monaco"/>
              <a:ea typeface="Monaco"/>
              <a:cs typeface="Monaco"/>
              <a:sym typeface="Monaco"/>
            </a:endParaRPr>
          </a:p>
          <a:p>
            <a:pPr lvl="0" algn="l" defTabSz="457200">
              <a:defRPr sz="1800"/>
            </a:pPr>
            <a:r>
              <a:rPr sz="1000">
                <a:latin typeface="Monaco"/>
                <a:ea typeface="Monaco"/>
                <a:cs typeface="Monaco"/>
                <a:sym typeface="Monaco"/>
              </a:rPr>
              <a:t>      orci in lectus. Ut ipsum. In hac habitasse platea dictumst.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&lt;/body&gt;</a:t>
            </a:r>
            <a:endParaRPr sz="1000">
              <a:latin typeface="Monaco"/>
              <a:ea typeface="Monaco"/>
              <a:cs typeface="Monaco"/>
              <a:sym typeface="Monaco"/>
            </a:endParaRPr>
          </a:p>
          <a:p>
            <a:pPr lvl="0" algn="l" defTabSz="457200">
              <a:defRPr sz="1800"/>
            </a:pPr>
            <a:r>
              <a:rPr sz="1000">
                <a:solidFill>
                  <a:srgbClr val="000080"/>
                </a:solidFill>
                <a:latin typeface="Monaco"/>
                <a:ea typeface="Monaco"/>
                <a:cs typeface="Monaco"/>
                <a:sym typeface="Monaco"/>
              </a:rPr>
              <a:t>...</a:t>
            </a:r>
          </a:p>
        </p:txBody>
      </p:sp>
      <p:sp>
        <p:nvSpPr>
          <p:cNvPr id="185" name="Shape 185"/>
          <p:cNvSpPr/>
          <p:nvPr/>
        </p:nvSpPr>
        <p:spPr>
          <a:xfrm>
            <a:off x="4978400" y="431800"/>
            <a:ext cx="6819900" cy="558800"/>
          </a:xfrm>
          <a:prstGeom prst="roundRect">
            <a:avLst>
              <a:gd name="adj" fmla="val 34088"/>
            </a:avLst>
          </a:prstGeom>
          <a:ln w="25400">
            <a:solidFill/>
            <a:miter/>
          </a:ln>
        </p:spPr>
        <p:txBody>
          <a:bodyPr lIns="0" tIns="0" rIns="0" bIns="0"/>
          <a:lstStyle/>
          <a:p>
            <a:pPr lvl="0" algn="l" defTabSz="457200">
              <a:defRPr sz="1800"/>
            </a:pPr>
          </a:p>
        </p:txBody>
      </p:sp>
      <p:sp>
        <p:nvSpPr>
          <p:cNvPr id="186" name="Shape 186"/>
          <p:cNvSpPr/>
          <p:nvPr/>
        </p:nvSpPr>
        <p:spPr>
          <a:xfrm>
            <a:off x="4991100" y="990600"/>
            <a:ext cx="6819900" cy="5867400"/>
          </a:xfrm>
          <a:prstGeom prst="roundRect">
            <a:avLst>
              <a:gd name="adj" fmla="val 3245"/>
            </a:avLst>
          </a:prstGeom>
          <a:ln w="25400">
            <a:solidFill/>
            <a:miter/>
          </a:ln>
        </p:spPr>
        <p:txBody>
          <a:bodyPr lIns="0" tIns="0" rIns="0" bIns="0"/>
          <a:lstStyle/>
          <a:p>
            <a:pPr lvl="0" algn="l" defTabSz="457200">
              <a:defRPr sz="1800"/>
            </a:pPr>
          </a:p>
        </p:txBody>
      </p:sp>
      <p:sp>
        <p:nvSpPr>
          <p:cNvPr id="187" name="Shape 187"/>
          <p:cNvSpPr/>
          <p:nvPr/>
        </p:nvSpPr>
        <p:spPr>
          <a:xfrm>
            <a:off x="4978400" y="6845300"/>
            <a:ext cx="6819900" cy="1765300"/>
          </a:xfrm>
          <a:prstGeom prst="roundRect">
            <a:avLst>
              <a:gd name="adj" fmla="val 10787"/>
            </a:avLst>
          </a:prstGeom>
          <a:ln w="25400">
            <a:solidFill/>
            <a:miter/>
          </a:ln>
        </p:spPr>
        <p:txBody>
          <a:bodyPr lIns="0" tIns="0" rIns="0" bIns="0"/>
          <a:lstStyle/>
          <a:p>
            <a:pPr lvl="0" algn="l" defTabSz="457200">
              <a:defRPr sz="1800"/>
            </a:pPr>
          </a:p>
        </p:txBody>
      </p:sp>
      <p:sp>
        <p:nvSpPr>
          <p:cNvPr id="188" name="Shape 188"/>
          <p:cNvSpPr/>
          <p:nvPr/>
        </p:nvSpPr>
        <p:spPr>
          <a:xfrm>
            <a:off x="4978400" y="8623300"/>
            <a:ext cx="6819900" cy="711200"/>
          </a:xfrm>
          <a:prstGeom prst="roundRect">
            <a:avLst>
              <a:gd name="adj" fmla="val 26782"/>
            </a:avLst>
          </a:prstGeom>
          <a:ln w="25400">
            <a:solidFill/>
            <a:miter/>
          </a:ln>
        </p:spPr>
        <p:txBody>
          <a:bodyPr lIns="0" tIns="0" rIns="0" bIns="0"/>
          <a:lstStyle/>
          <a:p>
            <a:pPr lvl="0" algn="l" defTabSz="457200">
              <a:defRPr sz="1800"/>
            </a:pPr>
          </a:p>
        </p:txBody>
      </p:sp>
      <p:sp>
        <p:nvSpPr>
          <p:cNvPr id="189" name="Shape 189"/>
          <p:cNvSpPr/>
          <p:nvPr/>
        </p:nvSpPr>
        <p:spPr>
          <a:xfrm>
            <a:off x="5118100" y="965200"/>
            <a:ext cx="6604000" cy="3556000"/>
          </a:xfrm>
          <a:prstGeom prst="roundRect">
            <a:avLst>
              <a:gd name="adj" fmla="val 5356"/>
            </a:avLst>
          </a:prstGeom>
          <a:ln w="25400">
            <a:solidFill/>
            <a:miter/>
          </a:ln>
        </p:spPr>
        <p:txBody>
          <a:bodyPr lIns="0" tIns="0" rIns="0" bIns="0"/>
          <a:lstStyle/>
          <a:p>
            <a:pPr lvl="0" algn="l" defTabSz="457200">
              <a:defRPr sz="1800"/>
            </a:pPr>
          </a:p>
        </p:txBody>
      </p:sp>
      <p:sp>
        <p:nvSpPr>
          <p:cNvPr id="190" name="Shape 190"/>
          <p:cNvSpPr/>
          <p:nvPr/>
        </p:nvSpPr>
        <p:spPr>
          <a:xfrm>
            <a:off x="5118100" y="4508500"/>
            <a:ext cx="6604000" cy="2349500"/>
          </a:xfrm>
          <a:prstGeom prst="roundRect">
            <a:avLst>
              <a:gd name="adj" fmla="val 8106"/>
            </a:avLst>
          </a:prstGeom>
          <a:ln w="25400">
            <a:solidFill/>
            <a:miter/>
          </a:ln>
        </p:spPr>
        <p:txBody>
          <a:bodyPr lIns="0" tIns="0" rIns="0" bIns="0"/>
          <a:lstStyle/>
          <a:p>
            <a:pPr lvl="0" algn="l" defTabSz="457200">
              <a:defRPr sz="1800"/>
            </a:pPr>
          </a:p>
        </p:txBody>
      </p:sp>
      <p:sp>
        <p:nvSpPr>
          <p:cNvPr id="191" name="Shape 191"/>
          <p:cNvSpPr/>
          <p:nvPr/>
        </p:nvSpPr>
        <p:spPr>
          <a:xfrm flipH="1">
            <a:off x="2336800" y="704849"/>
            <a:ext cx="2619375" cy="1743077"/>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192" name="Shape 192"/>
          <p:cNvSpPr/>
          <p:nvPr/>
        </p:nvSpPr>
        <p:spPr>
          <a:xfrm flipH="1">
            <a:off x="2689225" y="1812924"/>
            <a:ext cx="2257425" cy="1652589"/>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193" name="Shape 193"/>
          <p:cNvSpPr/>
          <p:nvPr/>
        </p:nvSpPr>
        <p:spPr>
          <a:xfrm flipH="1">
            <a:off x="2514599" y="2851150"/>
            <a:ext cx="2592389" cy="1758950"/>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194" name="Shape 194"/>
          <p:cNvSpPr/>
          <p:nvPr/>
        </p:nvSpPr>
        <p:spPr>
          <a:xfrm flipH="1">
            <a:off x="2527299" y="5178424"/>
            <a:ext cx="2549527" cy="479427"/>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195" name="Shape 195"/>
          <p:cNvSpPr/>
          <p:nvPr/>
        </p:nvSpPr>
        <p:spPr>
          <a:xfrm flipH="1" flipV="1">
            <a:off x="2540000" y="6677025"/>
            <a:ext cx="2376488" cy="415925"/>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196" name="Shape 196"/>
          <p:cNvSpPr/>
          <p:nvPr/>
        </p:nvSpPr>
        <p:spPr>
          <a:xfrm flipH="1" flipV="1">
            <a:off x="2006600" y="7696199"/>
            <a:ext cx="2970213" cy="114935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idx="4294967295"/>
          </p:nvPr>
        </p:nvSpPr>
        <p:spPr>
          <a:xfrm>
            <a:off x="368300" y="723900"/>
            <a:ext cx="11861800" cy="3175000"/>
          </a:xfrm>
          <a:prstGeom prst="rect">
            <a:avLst/>
          </a:prstGeom>
          <a:noFill/>
        </p:spPr>
        <p:txBody>
          <a:bodyPr lIns="0" tIns="0" rIns="0" bIns="0">
            <a:normAutofit fontScale="100000" lnSpcReduction="0"/>
          </a:bodyPr>
          <a:lstStyle/>
          <a:p>
            <a:pPr lvl="0">
              <a:defRPr sz="1800"/>
            </a:pPr>
            <a:r>
              <a:rPr sz="4200"/>
              <a:t>Multicolumn Page Layout</a:t>
            </a:r>
          </a:p>
        </p:txBody>
      </p:sp>
      <p:sp>
        <p:nvSpPr>
          <p:cNvPr id="91" name="Shape 91"/>
          <p:cNvSpPr/>
          <p:nvPr>
            <p:ph type="body" idx="4294967295"/>
          </p:nvPr>
        </p:nvSpPr>
        <p:spPr>
          <a:xfrm>
            <a:off x="598487" y="4805362"/>
            <a:ext cx="11861801" cy="3175001"/>
          </a:xfrm>
          <a:prstGeom prst="rect">
            <a:avLst/>
          </a:prstGeom>
        </p:spPr>
        <p:txBody>
          <a:bodyPr lIns="0" tIns="0" rIns="0" bIns="0">
            <a:normAutofit fontScale="100000" lnSpcReduction="0"/>
          </a:bodyPr>
          <a:lstStyle>
            <a:lvl1pPr marL="0" indent="0">
              <a:spcBef>
                <a:spcPts val="0"/>
              </a:spcBef>
              <a:buClrTx/>
              <a:buSzTx/>
              <a:buFontTx/>
              <a:buNone/>
              <a:defRPr>
                <a:solidFill>
                  <a:srgbClr val="606060"/>
                </a:solidFill>
              </a:defRPr>
            </a:lvl1pPr>
          </a:lstStyle>
          <a:p>
            <a:pPr lvl="0">
              <a:defRPr sz="1800">
                <a:solidFill>
                  <a:srgbClr val="000000"/>
                </a:solidFill>
              </a:defRPr>
            </a:pPr>
            <a:r>
              <a:rPr sz="2600">
                <a:solidFill>
                  <a:srgbClr val="606060"/>
                </a:solidFill>
              </a:rPr>
              <a:t>Web Development</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19</a:t>
            </a:r>
          </a:p>
        </p:txBody>
      </p:sp>
      <p:sp>
        <p:nvSpPr>
          <p:cNvPr id="199" name="Shape 199"/>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Target</a:t>
            </a:r>
          </a:p>
        </p:txBody>
      </p:sp>
      <p:pic>
        <p:nvPicPr>
          <p:cNvPr id="200" name="image.png"/>
          <p:cNvPicPr/>
          <p:nvPr/>
        </p:nvPicPr>
        <p:blipFill>
          <a:blip r:embed="rId2">
            <a:extLst/>
          </a:blip>
          <a:stretch>
            <a:fillRect/>
          </a:stretch>
        </p:blipFill>
        <p:spPr>
          <a:xfrm>
            <a:off x="4559300" y="2328862"/>
            <a:ext cx="8229600" cy="6553201"/>
          </a:xfrm>
          <a:prstGeom prst="rect">
            <a:avLst/>
          </a:prstGeom>
          <a:ln w="12700">
            <a:solidFill/>
            <a:round/>
          </a:ln>
        </p:spPr>
      </p:pic>
      <p:sp>
        <p:nvSpPr>
          <p:cNvPr id="201" name="Shape 201"/>
          <p:cNvSpPr/>
          <p:nvPr>
            <p:ph type="body" idx="4294967295"/>
          </p:nvPr>
        </p:nvSpPr>
        <p:spPr>
          <a:xfrm>
            <a:off x="546100" y="2565400"/>
            <a:ext cx="2628900" cy="6565900"/>
          </a:xfrm>
          <a:prstGeom prst="rect">
            <a:avLst/>
          </a:prstGeom>
        </p:spPr>
        <p:txBody>
          <a:bodyPr lIns="0" tIns="0" rIns="0" bIns="0">
            <a:normAutofit fontScale="100000" lnSpcReduction="0"/>
          </a:bodyPr>
          <a:lstStyle/>
          <a:p>
            <a:pPr lvl="0">
              <a:defRPr sz="1800"/>
            </a:pPr>
            <a:r>
              <a:rPr sz="2600"/>
              <a:t>header</a:t>
            </a:r>
            <a:endParaRPr sz="2600"/>
          </a:p>
          <a:p>
            <a:pPr lvl="0">
              <a:defRPr sz="1800"/>
            </a:pPr>
            <a:r>
              <a:rPr sz="2600"/>
              <a:t>maincontent</a:t>
            </a:r>
            <a:endParaRPr sz="2600"/>
          </a:p>
          <a:p>
            <a:pPr lvl="1" marL="711200" indent="-266700">
              <a:defRPr sz="1800"/>
            </a:pPr>
            <a:r>
              <a:t>primary</a:t>
            </a:r>
          </a:p>
          <a:p>
            <a:pPr lvl="1" marL="711200" indent="-266700">
              <a:defRPr sz="1800"/>
            </a:pPr>
            <a:r>
              <a:t>secondary</a:t>
            </a:r>
          </a:p>
          <a:p>
            <a:pPr lvl="0">
              <a:defRPr sz="1800"/>
            </a:pPr>
            <a:r>
              <a:rPr sz="2600"/>
              <a:t>navigation</a:t>
            </a:r>
            <a:endParaRPr sz="2600"/>
          </a:p>
          <a:p>
            <a:pPr lvl="0">
              <a:defRPr sz="1800"/>
            </a:pPr>
            <a:r>
              <a:rPr sz="2600"/>
              <a:t>footer</a:t>
            </a:r>
          </a:p>
        </p:txBody>
      </p:sp>
      <p:sp>
        <p:nvSpPr>
          <p:cNvPr id="202" name="Shape 202"/>
          <p:cNvSpPr/>
          <p:nvPr/>
        </p:nvSpPr>
        <p:spPr>
          <a:xfrm flipH="1" flipV="1">
            <a:off x="2084387" y="2779712"/>
            <a:ext cx="3325814" cy="333376"/>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203" name="Shape 203"/>
          <p:cNvSpPr/>
          <p:nvPr/>
        </p:nvSpPr>
        <p:spPr>
          <a:xfrm flipH="1" flipV="1">
            <a:off x="2749549" y="3757612"/>
            <a:ext cx="3979864" cy="635001"/>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204" name="Shape 204"/>
          <p:cNvSpPr/>
          <p:nvPr/>
        </p:nvSpPr>
        <p:spPr>
          <a:xfrm flipH="1">
            <a:off x="2498724" y="4705349"/>
            <a:ext cx="4200527" cy="169864"/>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205" name="Shape 205"/>
          <p:cNvSpPr/>
          <p:nvPr/>
        </p:nvSpPr>
        <p:spPr>
          <a:xfrm flipH="1" flipV="1">
            <a:off x="2920999" y="5913437"/>
            <a:ext cx="7456489" cy="403226"/>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206" name="Shape 206"/>
          <p:cNvSpPr/>
          <p:nvPr/>
        </p:nvSpPr>
        <p:spPr>
          <a:xfrm flipH="1">
            <a:off x="2449512" y="5138737"/>
            <a:ext cx="2951164" cy="1766888"/>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207" name="Shape 207"/>
          <p:cNvSpPr/>
          <p:nvPr/>
        </p:nvSpPr>
        <p:spPr>
          <a:xfrm flipH="1">
            <a:off x="1943099" y="7905750"/>
            <a:ext cx="3376614" cy="23813"/>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20</a:t>
            </a:r>
          </a:p>
        </p:txBody>
      </p:sp>
      <p:sp>
        <p:nvSpPr>
          <p:cNvPr id="210" name="Shape 210"/>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DIVs (1)</a:t>
            </a:r>
          </a:p>
        </p:txBody>
      </p:sp>
      <p:sp>
        <p:nvSpPr>
          <p:cNvPr id="211" name="Shape 211"/>
          <p:cNvSpPr/>
          <p:nvPr>
            <p:ph type="body" idx="4294967295"/>
          </p:nvPr>
        </p:nvSpPr>
        <p:spPr>
          <a:xfrm>
            <a:off x="1003300" y="3987800"/>
            <a:ext cx="3073400" cy="3683000"/>
          </a:xfrm>
          <a:prstGeom prst="rect">
            <a:avLst/>
          </a:prstGeom>
        </p:spPr>
        <p:txBody>
          <a:bodyPr lIns="0" tIns="0" rIns="0" bIns="0">
            <a:normAutofit fontScale="100000" lnSpcReduction="0"/>
          </a:bodyPr>
          <a:lstStyle/>
          <a:p>
            <a:pPr lvl="0">
              <a:defRPr sz="1800"/>
            </a:pPr>
            <a:r>
              <a:rPr sz="2600"/>
              <a:t>header</a:t>
            </a:r>
            <a:endParaRPr sz="2600"/>
          </a:p>
          <a:p>
            <a:pPr lvl="0">
              <a:defRPr sz="1800"/>
            </a:pPr>
            <a:r>
              <a:rPr sz="2600"/>
              <a:t>maincontent</a:t>
            </a:r>
            <a:endParaRPr sz="2600"/>
          </a:p>
          <a:p>
            <a:pPr lvl="1" marL="711200" indent="-266700">
              <a:defRPr sz="1800"/>
            </a:pPr>
            <a:r>
              <a:rPr sz="2300"/>
              <a:t>primary</a:t>
            </a:r>
            <a:endParaRPr sz="2300"/>
          </a:p>
          <a:p>
            <a:pPr lvl="1" marL="711200" indent="-266700">
              <a:defRPr sz="1800"/>
            </a:pPr>
            <a:r>
              <a:rPr sz="2300"/>
              <a:t>second</a:t>
            </a:r>
          </a:p>
        </p:txBody>
      </p:sp>
      <p:sp>
        <p:nvSpPr>
          <p:cNvPr id="212" name="Shape 212"/>
          <p:cNvSpPr/>
          <p:nvPr/>
        </p:nvSpPr>
        <p:spPr>
          <a:xfrm>
            <a:off x="800100" y="2527324"/>
            <a:ext cx="2769047" cy="1015977"/>
          </a:xfrm>
          <a:prstGeom prst="rect">
            <a:avLst/>
          </a:prstGeom>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latin typeface="Monaco"/>
                <a:ea typeface="Monaco"/>
                <a:cs typeface="Monaco"/>
                <a:sym typeface="Monaco"/>
              </a:rPr>
              <a:t> </a:t>
            </a:r>
            <a:r>
              <a:rPr sz="1200">
                <a:solidFill>
                  <a:srgbClr val="7F007F"/>
                </a:solidFill>
                <a:latin typeface="Monaco"/>
                <a:ea typeface="Monaco"/>
                <a:cs typeface="Monaco"/>
                <a:sym typeface="Monaco"/>
              </a:rPr>
              <a:t>id</a:t>
            </a:r>
            <a:r>
              <a:rPr sz="1200">
                <a:latin typeface="Monaco"/>
                <a:ea typeface="Monaco"/>
                <a:cs typeface="Monaco"/>
                <a:sym typeface="Monaco"/>
              </a:rPr>
              <a:t>=</a:t>
            </a:r>
            <a:r>
              <a:rPr sz="1200">
                <a:solidFill>
                  <a:srgbClr val="2A00FF"/>
                </a:solidFill>
                <a:latin typeface="Monaco"/>
                <a:ea typeface="Monaco"/>
                <a:cs typeface="Monaco"/>
                <a:sym typeface="Monaco"/>
              </a:rPr>
              <a:t>"header"</a:t>
            </a:r>
            <a:r>
              <a:rPr sz="1200">
                <a:solidFill>
                  <a:srgbClr val="008080"/>
                </a:solidFill>
                <a:latin typeface="Monaco"/>
                <a:ea typeface="Monaco"/>
                <a:cs typeface="Monaco"/>
                <a:sym typeface="Monaco"/>
              </a:rPr>
              <a:t>&gt;</a:t>
            </a:r>
            <a:r>
              <a:rPr sz="1200">
                <a:latin typeface="Monaco"/>
                <a:ea typeface="Monaco"/>
                <a:cs typeface="Monaco"/>
                <a:sym typeface="Monaco"/>
              </a:rPr>
              <a:t>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h1</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Lorem ipsum dolor sit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h1</a:t>
            </a:r>
            <a:r>
              <a:rPr sz="1200">
                <a:solidFill>
                  <a:srgbClr val="008080"/>
                </a:solidFill>
                <a:latin typeface="Monaco"/>
                <a:ea typeface="Monaco"/>
                <a:cs typeface="Monaco"/>
                <a:sym typeface="Monaco"/>
              </a:rPr>
              <a:t>&gt;</a:t>
            </a:r>
            <a:r>
              <a:rPr sz="1200">
                <a:latin typeface="Monaco"/>
                <a:ea typeface="Monaco"/>
                <a:cs typeface="Monaco"/>
                <a:sym typeface="Monaco"/>
              </a:rPr>
              <a:t>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solidFill>
                  <a:srgbClr val="008080"/>
                </a:solidFill>
                <a:latin typeface="Monaco"/>
                <a:ea typeface="Monaco"/>
                <a:cs typeface="Monaco"/>
                <a:sym typeface="Monaco"/>
              </a:rPr>
              <a:t>&gt;</a:t>
            </a:r>
          </a:p>
        </p:txBody>
      </p:sp>
      <p:grpSp>
        <p:nvGrpSpPr>
          <p:cNvPr id="215" name="Group 215"/>
          <p:cNvGrpSpPr/>
          <p:nvPr/>
        </p:nvGrpSpPr>
        <p:grpSpPr>
          <a:xfrm>
            <a:off x="4317999" y="952500"/>
            <a:ext cx="8585202" cy="8039101"/>
            <a:chOff x="0" y="0"/>
            <a:chExt cx="8585200" cy="8039100"/>
          </a:xfrm>
        </p:grpSpPr>
        <p:sp>
          <p:nvSpPr>
            <p:cNvPr id="213" name="Shape 213"/>
            <p:cNvSpPr/>
            <p:nvPr/>
          </p:nvSpPr>
          <p:spPr>
            <a:xfrm>
              <a:off x="-1" y="0"/>
              <a:ext cx="8585202" cy="8039100"/>
            </a:xfrm>
            <a:prstGeom prst="rect">
              <a:avLst/>
            </a:prstGeom>
            <a:solidFill>
              <a:srgbClr val="FFFFFF"/>
            </a:solidFill>
            <a:ln w="12700" cap="flat">
              <a:solidFill>
                <a:srgbClr val="000000"/>
              </a:solidFill>
              <a:prstDash val="solid"/>
              <a:round/>
            </a:ln>
            <a:effectLst/>
          </p:spPr>
          <p:txBody>
            <a:bodyPr wrap="square" lIns="0" tIns="0" rIns="0" bIns="0" numCol="1" anchor="b">
              <a:noAutofit/>
            </a:bodyPr>
            <a:lstStyle/>
            <a:p>
              <a:pPr lvl="0" algn="l" defTabSz="457200">
                <a:defRPr sz="1200">
                  <a:latin typeface="Monaco"/>
                  <a:ea typeface="Monaco"/>
                  <a:cs typeface="Monaco"/>
                  <a:sym typeface="Monaco"/>
                </a:defRPr>
              </a:pPr>
            </a:p>
          </p:txBody>
        </p:sp>
        <p:sp>
          <p:nvSpPr>
            <p:cNvPr id="214" name="Shape 214"/>
            <p:cNvSpPr/>
            <p:nvPr/>
          </p:nvSpPr>
          <p:spPr>
            <a:xfrm>
              <a:off x="-1" y="127024"/>
              <a:ext cx="8585202" cy="79120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latin typeface="Monaco"/>
                  <a:ea typeface="Monaco"/>
                  <a:cs typeface="Monaco"/>
                  <a:sym typeface="Monaco"/>
                </a:rPr>
                <a:t> </a:t>
              </a:r>
              <a:r>
                <a:rPr sz="1200">
                  <a:solidFill>
                    <a:srgbClr val="7F007F"/>
                  </a:solidFill>
                  <a:latin typeface="Monaco"/>
                  <a:ea typeface="Monaco"/>
                  <a:cs typeface="Monaco"/>
                  <a:sym typeface="Monaco"/>
                </a:rPr>
                <a:t>id</a:t>
              </a:r>
              <a:r>
                <a:rPr sz="1200">
                  <a:latin typeface="Monaco"/>
                  <a:ea typeface="Monaco"/>
                  <a:cs typeface="Monaco"/>
                  <a:sym typeface="Monaco"/>
                </a:rPr>
                <a:t>=</a:t>
              </a:r>
              <a:r>
                <a:rPr sz="1200">
                  <a:solidFill>
                    <a:srgbClr val="2A00FF"/>
                  </a:solidFill>
                  <a:latin typeface="Monaco"/>
                  <a:ea typeface="Monaco"/>
                  <a:cs typeface="Monaco"/>
                  <a:sym typeface="Monaco"/>
                </a:rPr>
                <a:t>"maincontent"</a:t>
              </a:r>
              <a:r>
                <a:rPr sz="1200">
                  <a:solidFill>
                    <a:srgbClr val="008080"/>
                  </a:solidFill>
                  <a:latin typeface="Monaco"/>
                  <a:ea typeface="Monaco"/>
                  <a:cs typeface="Monaco"/>
                  <a:sym typeface="Monaco"/>
                </a:rPr>
                <a:t>&gt;</a:t>
              </a:r>
              <a:r>
                <a:rPr sz="1200">
                  <a:latin typeface="Monaco"/>
                  <a:ea typeface="Monaco"/>
                  <a:cs typeface="Monaco"/>
                  <a:sym typeface="Monaco"/>
                </a:rPr>
                <a:t>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latin typeface="Monaco"/>
                  <a:ea typeface="Monaco"/>
                  <a:cs typeface="Monaco"/>
                  <a:sym typeface="Monaco"/>
                </a:rPr>
                <a:t> </a:t>
              </a:r>
              <a:r>
                <a:rPr sz="1200">
                  <a:solidFill>
                    <a:srgbClr val="7F007F"/>
                  </a:solidFill>
                  <a:latin typeface="Monaco"/>
                  <a:ea typeface="Monaco"/>
                  <a:cs typeface="Monaco"/>
                  <a:sym typeface="Monaco"/>
                </a:rPr>
                <a:t>id</a:t>
              </a:r>
              <a:r>
                <a:rPr sz="1200">
                  <a:latin typeface="Monaco"/>
                  <a:ea typeface="Monaco"/>
                  <a:cs typeface="Monaco"/>
                  <a:sym typeface="Monaco"/>
                </a:rPr>
                <a:t>=</a:t>
              </a:r>
              <a:r>
                <a:rPr sz="1200">
                  <a:solidFill>
                    <a:srgbClr val="2A00FF"/>
                  </a:solidFill>
                  <a:latin typeface="Monaco"/>
                  <a:ea typeface="Monaco"/>
                  <a:cs typeface="Monaco"/>
                  <a:sym typeface="Monaco"/>
                </a:rPr>
                <a:t>"primary"</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Lorem ipsum dolor sit amet, consectetuer adipiscing elit. Sed feugiat nisi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sapien. Phasellus varius tincidunt ligula. Praesent nisi. Duis  </a:t>
              </a:r>
              <a:endParaRPr sz="1200">
                <a:latin typeface="Monaco"/>
                <a:ea typeface="Monaco"/>
                <a:cs typeface="Monaco"/>
                <a:sym typeface="Monaco"/>
              </a:endParaRPr>
            </a:p>
            <a:p>
              <a:pPr lvl="0" algn="l" defTabSz="457200">
                <a:defRPr sz="1800"/>
              </a:pPr>
              <a:r>
                <a:rPr sz="1200">
                  <a:latin typeface="Monaco"/>
                  <a:ea typeface="Monaco"/>
                  <a:cs typeface="Monaco"/>
                  <a:sym typeface="Monaco"/>
                </a:rPr>
                <a:t>          sollicitudin. Donec dignissim, est vel auctor blandit, ante est laoreet  </a:t>
              </a:r>
              <a:endParaRPr sz="1200">
                <a:latin typeface="Monaco"/>
                <a:ea typeface="Monaco"/>
                <a:cs typeface="Monaco"/>
                <a:sym typeface="Monaco"/>
              </a:endParaRPr>
            </a:p>
            <a:p>
              <a:pPr lvl="0" algn="l" defTabSz="457200">
                <a:defRPr sz="1800"/>
              </a:pPr>
              <a:r>
                <a:rPr sz="1200">
                  <a:latin typeface="Monaco"/>
                  <a:ea typeface="Monaco"/>
                  <a:cs typeface="Monaco"/>
                  <a:sym typeface="Monaco"/>
                </a:rPr>
                <a:t>          neque, non pellentesque mauris turpis eu purus.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Suspendisse mollis leo nec diam. Vestibulum pulvinar tellus sit amet nulla  </a:t>
              </a:r>
              <a:endParaRPr sz="1200">
                <a:latin typeface="Monaco"/>
                <a:ea typeface="Monaco"/>
                <a:cs typeface="Monaco"/>
                <a:sym typeface="Monaco"/>
              </a:endParaRPr>
            </a:p>
            <a:p>
              <a:pPr lvl="0" algn="l" defTabSz="457200">
                <a:defRPr sz="1800"/>
              </a:pPr>
              <a:r>
                <a:rPr sz="1200">
                  <a:latin typeface="Monaco"/>
                  <a:ea typeface="Monaco"/>
                  <a:cs typeface="Monaco"/>
                  <a:sym typeface="Monaco"/>
                </a:rPr>
                <a:t>          fringilla semper. Aenean aliquam, urna et accumsan sollicitudin, tellus  </a:t>
              </a:r>
              <a:endParaRPr sz="1200">
                <a:latin typeface="Monaco"/>
                <a:ea typeface="Monaco"/>
                <a:cs typeface="Monaco"/>
                <a:sym typeface="Monaco"/>
              </a:endParaRPr>
            </a:p>
            <a:p>
              <a:pPr lvl="0" algn="l" defTabSz="457200">
                <a:defRPr sz="1800"/>
              </a:pPr>
              <a:r>
                <a:rPr sz="1200">
                  <a:latin typeface="Monaco"/>
                  <a:ea typeface="Monaco"/>
                  <a:cs typeface="Monaco"/>
                  <a:sym typeface="Monaco"/>
                </a:rPr>
                <a:t>          pede lobortis velit, nec placerat dolor pede nec nibh. Donec fringilla. Duis  </a:t>
              </a:r>
              <a:endParaRPr sz="1200">
                <a:latin typeface="Monaco"/>
                <a:ea typeface="Monaco"/>
                <a:cs typeface="Monaco"/>
                <a:sym typeface="Monaco"/>
              </a:endParaRPr>
            </a:p>
            <a:p>
              <a:pPr lvl="0" algn="l" defTabSz="457200">
                <a:defRPr sz="1800"/>
              </a:pPr>
              <a:r>
                <a:rPr sz="1200">
                  <a:latin typeface="Monaco"/>
                  <a:ea typeface="Monaco"/>
                  <a:cs typeface="Monaco"/>
                  <a:sym typeface="Monaco"/>
                </a:rPr>
                <a:t>          adipiscing diam at enim. Vestibulum nibh.</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Nulla facilisi. Aliquam dapibus leo eget leo. Etiam vitae turpis sit amet  </a:t>
              </a:r>
              <a:endParaRPr sz="1200">
                <a:latin typeface="Monaco"/>
                <a:ea typeface="Monaco"/>
                <a:cs typeface="Monaco"/>
                <a:sym typeface="Monaco"/>
              </a:endParaRPr>
            </a:p>
            <a:p>
              <a:pPr lvl="0" algn="l" defTabSz="457200">
                <a:defRPr sz="1800"/>
              </a:pPr>
              <a:r>
                <a:rPr sz="1200">
                  <a:latin typeface="Monaco"/>
                  <a:ea typeface="Monaco"/>
                  <a:cs typeface="Monaco"/>
                  <a:sym typeface="Monaco"/>
                </a:rPr>
                <a:t>          massa posuere cursus. Sed vitae justo quis tortor facilisis ultrices.  </a:t>
              </a:r>
              <a:endParaRPr sz="1200">
                <a:latin typeface="Monaco"/>
                <a:ea typeface="Monaco"/>
                <a:cs typeface="Monaco"/>
                <a:sym typeface="Monaco"/>
              </a:endParaRPr>
            </a:p>
            <a:p>
              <a:pPr lvl="0" algn="l" defTabSz="457200">
                <a:defRPr sz="1800"/>
              </a:pPr>
              <a:r>
                <a:rPr sz="1200">
                  <a:latin typeface="Monaco"/>
                  <a:ea typeface="Monaco"/>
                  <a:cs typeface="Monaco"/>
                  <a:sym typeface="Monaco"/>
                </a:rPr>
                <a:t>          Integer id erat. Donec at felis ut erat interdum vestibulum. Quisque et eros.  </a:t>
              </a:r>
              <a:endParaRPr sz="1200">
                <a:latin typeface="Monaco"/>
                <a:ea typeface="Monaco"/>
                <a:cs typeface="Monaco"/>
                <a:sym typeface="Monaco"/>
              </a:endParaRPr>
            </a:p>
            <a:p>
              <a:pPr lvl="0" algn="l" defTabSz="457200">
                <a:defRPr sz="1800"/>
              </a:pPr>
              <a:r>
                <a:rPr sz="1200">
                  <a:latin typeface="Monaco"/>
                  <a:ea typeface="Monaco"/>
                  <a:cs typeface="Monaco"/>
                  <a:sym typeface="Monaco"/>
                </a:rPr>
                <a:t>          Donec fringilla, est in condimentum venenatis, tortor velit vehicula sem, in  </a:t>
              </a:r>
              <a:endParaRPr sz="1200">
                <a:latin typeface="Monaco"/>
                <a:ea typeface="Monaco"/>
                <a:cs typeface="Monaco"/>
                <a:sym typeface="Monaco"/>
              </a:endParaRPr>
            </a:p>
            <a:p>
              <a:pPr lvl="0" algn="l" defTabSz="457200">
                <a:defRPr sz="1800"/>
              </a:pPr>
              <a:r>
                <a:rPr sz="1200">
                  <a:latin typeface="Monaco"/>
                  <a:ea typeface="Monaco"/>
                  <a:cs typeface="Monaco"/>
                  <a:sym typeface="Monaco"/>
                </a:rPr>
                <a:t>          elementum quam sapien eu lectus. In dolor urna, ullamcorper vel, tempor sit  </a:t>
              </a:r>
              <a:endParaRPr sz="1200">
                <a:latin typeface="Monaco"/>
                <a:ea typeface="Monaco"/>
                <a:cs typeface="Monaco"/>
                <a:sym typeface="Monaco"/>
              </a:endParaRPr>
            </a:p>
            <a:p>
              <a:pPr lvl="0" algn="l" defTabSz="457200">
                <a:defRPr sz="1800"/>
              </a:pPr>
              <a:r>
                <a:rPr sz="1200">
                  <a:latin typeface="Monaco"/>
                  <a:ea typeface="Monaco"/>
                  <a:cs typeface="Monaco"/>
                  <a:sym typeface="Monaco"/>
                </a:rPr>
                <a:t>          amet, semper ut, felis. Praesent nisi.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latin typeface="Monaco"/>
                  <a:ea typeface="Monaco"/>
                  <a:cs typeface="Monaco"/>
                  <a:sym typeface="Monaco"/>
                </a:rPr>
                <a:t> </a:t>
              </a:r>
              <a:r>
                <a:rPr sz="1200">
                  <a:solidFill>
                    <a:srgbClr val="7F007F"/>
                  </a:solidFill>
                  <a:latin typeface="Monaco"/>
                  <a:ea typeface="Monaco"/>
                  <a:cs typeface="Monaco"/>
                  <a:sym typeface="Monaco"/>
                </a:rPr>
                <a:t>id</a:t>
              </a:r>
              <a:r>
                <a:rPr sz="1200">
                  <a:latin typeface="Monaco"/>
                  <a:ea typeface="Monaco"/>
                  <a:cs typeface="Monaco"/>
                  <a:sym typeface="Monaco"/>
                </a:rPr>
                <a:t>=</a:t>
              </a:r>
              <a:r>
                <a:rPr sz="1200">
                  <a:solidFill>
                    <a:srgbClr val="2A00FF"/>
                  </a:solidFill>
                  <a:latin typeface="Monaco"/>
                  <a:ea typeface="Monaco"/>
                  <a:cs typeface="Monaco"/>
                  <a:sym typeface="Monaco"/>
                </a:rPr>
                <a:t>"secondary"</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Fusce scelerisque viverra quam. Nam urna. Nullam urna libero, euismod at,  </a:t>
              </a:r>
              <a:endParaRPr sz="1200">
                <a:latin typeface="Monaco"/>
                <a:ea typeface="Monaco"/>
                <a:cs typeface="Monaco"/>
                <a:sym typeface="Monaco"/>
              </a:endParaRPr>
            </a:p>
            <a:p>
              <a:pPr lvl="0" algn="l" defTabSz="457200">
                <a:defRPr sz="1800"/>
              </a:pPr>
              <a:r>
                <a:rPr sz="1200">
                  <a:latin typeface="Monaco"/>
                  <a:ea typeface="Monaco"/>
                  <a:cs typeface="Monaco"/>
                  <a:sym typeface="Monaco"/>
                </a:rPr>
                <a:t>          euismod sit amet, porttitor ac, mauris.</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Vestibulum interdum aliquet lacus. Vestibulum egestas. Fusce adipiscing  </a:t>
              </a:r>
              <a:endParaRPr sz="1200">
                <a:latin typeface="Monaco"/>
                <a:ea typeface="Monaco"/>
                <a:cs typeface="Monaco"/>
                <a:sym typeface="Monaco"/>
              </a:endParaRPr>
            </a:p>
            <a:p>
              <a:pPr lvl="0" algn="l" defTabSz="457200">
                <a:defRPr sz="1800"/>
              </a:pPr>
              <a:r>
                <a:rPr sz="1200">
                  <a:latin typeface="Monaco"/>
                  <a:ea typeface="Monaco"/>
                  <a:cs typeface="Monaco"/>
                  <a:sym typeface="Monaco"/>
                </a:rPr>
                <a:t>          quam sed metus.</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Nullam dignissim aliquam dui. Proin laoreet, elit sed pulvinar  </a:t>
              </a:r>
              <a:endParaRPr sz="1200">
                <a:latin typeface="Monaco"/>
                <a:ea typeface="Monaco"/>
                <a:cs typeface="Monaco"/>
                <a:sym typeface="Monaco"/>
              </a:endParaRPr>
            </a:p>
            <a:p>
              <a:pPr lvl="0" algn="l" defTabSz="457200">
                <a:defRPr sz="1800"/>
              </a:pPr>
              <a:r>
                <a:rPr sz="1200">
                  <a:latin typeface="Monaco"/>
                  <a:ea typeface="Monaco"/>
                  <a:cs typeface="Monaco"/>
                  <a:sym typeface="Monaco"/>
                </a:rPr>
                <a:t>          sollicitudin, urna arcu fermentum felis, in rhoncus nunc neque vitae  </a:t>
              </a:r>
              <a:endParaRPr sz="1200">
                <a:latin typeface="Monaco"/>
                <a:ea typeface="Monaco"/>
                <a:cs typeface="Monaco"/>
                <a:sym typeface="Monaco"/>
              </a:endParaRPr>
            </a:p>
            <a:p>
              <a:pPr lvl="0" algn="l" defTabSz="457200">
                <a:defRPr sz="1800"/>
              </a:pPr>
              <a:r>
                <a:rPr sz="1200">
                  <a:latin typeface="Monaco"/>
                  <a:ea typeface="Monaco"/>
                  <a:cs typeface="Monaco"/>
                  <a:sym typeface="Monaco"/>
                </a:rPr>
                <a:t>          libero.</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solidFill>
                    <a:srgbClr val="008080"/>
                  </a:solidFill>
                  <a:latin typeface="Monaco"/>
                  <a:ea typeface="Monaco"/>
                  <a:cs typeface="Monaco"/>
                  <a:sym typeface="Monaco"/>
                </a:rPr>
                <a:t>&gt;</a:t>
              </a:r>
              <a:r>
                <a:rPr sz="1200">
                  <a:latin typeface="Monaco"/>
                  <a:ea typeface="Monaco"/>
                  <a:cs typeface="Monaco"/>
                  <a:sym typeface="Monaco"/>
                </a:rPr>
                <a:t>   </a:t>
              </a:r>
            </a:p>
          </p:txBody>
        </p:sp>
      </p:gr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21</a:t>
            </a:r>
          </a:p>
        </p:txBody>
      </p:sp>
      <p:sp>
        <p:nvSpPr>
          <p:cNvPr id="218" name="Shape 218"/>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Divs (2)</a:t>
            </a:r>
          </a:p>
        </p:txBody>
      </p:sp>
      <p:sp>
        <p:nvSpPr>
          <p:cNvPr id="219" name="Shape 219"/>
          <p:cNvSpPr/>
          <p:nvPr>
            <p:ph type="body" idx="4294967295"/>
          </p:nvPr>
        </p:nvSpPr>
        <p:spPr>
          <a:xfrm>
            <a:off x="2171700" y="4114800"/>
            <a:ext cx="2260600" cy="4775200"/>
          </a:xfrm>
          <a:prstGeom prst="rect">
            <a:avLst/>
          </a:prstGeom>
        </p:spPr>
        <p:txBody>
          <a:bodyPr lIns="0" tIns="0" rIns="0" bIns="0">
            <a:normAutofit fontScale="100000" lnSpcReduction="0"/>
          </a:bodyPr>
          <a:lstStyle/>
          <a:p>
            <a:pPr lvl="0">
              <a:defRPr sz="1800"/>
            </a:pPr>
            <a:r>
              <a:rPr sz="2600"/>
              <a:t>navigation</a:t>
            </a:r>
            <a:endParaRPr sz="2600"/>
          </a:p>
          <a:p>
            <a:pPr lvl="0">
              <a:defRPr sz="1800"/>
            </a:pPr>
            <a:r>
              <a:rPr sz="2600"/>
              <a:t>footer</a:t>
            </a:r>
          </a:p>
        </p:txBody>
      </p:sp>
      <p:sp>
        <p:nvSpPr>
          <p:cNvPr id="220" name="Shape 220"/>
          <p:cNvSpPr/>
          <p:nvPr/>
        </p:nvSpPr>
        <p:spPr>
          <a:xfrm>
            <a:off x="5346700" y="2199245"/>
            <a:ext cx="5573663" cy="2893455"/>
          </a:xfrm>
          <a:prstGeom prst="rect">
            <a:avLst/>
          </a:prstGeom>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div</a:t>
            </a:r>
            <a:r>
              <a:rPr sz="1400">
                <a:latin typeface="Monaco"/>
                <a:ea typeface="Monaco"/>
                <a:cs typeface="Monaco"/>
                <a:sym typeface="Monaco"/>
              </a:rPr>
              <a:t> </a:t>
            </a:r>
            <a:r>
              <a:rPr sz="1400">
                <a:solidFill>
                  <a:srgbClr val="7F007F"/>
                </a:solidFill>
                <a:latin typeface="Monaco"/>
                <a:ea typeface="Monaco"/>
                <a:cs typeface="Monaco"/>
                <a:sym typeface="Monaco"/>
              </a:rPr>
              <a:t>id</a:t>
            </a:r>
            <a:r>
              <a:rPr sz="1400">
                <a:latin typeface="Monaco"/>
                <a:ea typeface="Monaco"/>
                <a:cs typeface="Monaco"/>
                <a:sym typeface="Monaco"/>
              </a:rPr>
              <a:t>=</a:t>
            </a:r>
            <a:r>
              <a:rPr sz="1400">
                <a:solidFill>
                  <a:srgbClr val="2A00FF"/>
                </a:solidFill>
                <a:latin typeface="Monaco"/>
                <a:ea typeface="Monaco"/>
                <a:cs typeface="Monaco"/>
                <a:sym typeface="Monaco"/>
              </a:rPr>
              <a:t>"navigation"</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ul</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&gt;&lt;</a:t>
            </a:r>
            <a:r>
              <a:rPr sz="1400">
                <a:solidFill>
                  <a:srgbClr val="3F7F7F"/>
                </a:solidFill>
                <a:latin typeface="Monaco"/>
                <a:ea typeface="Monaco"/>
                <a:cs typeface="Monaco"/>
                <a:sym typeface="Monaco"/>
              </a:rPr>
              <a:t>a</a:t>
            </a:r>
            <a:r>
              <a:rPr sz="1400">
                <a:latin typeface="Monaco"/>
                <a:ea typeface="Monaco"/>
                <a:cs typeface="Monaco"/>
                <a:sym typeface="Monaco"/>
              </a:rPr>
              <a:t> </a:t>
            </a:r>
            <a:r>
              <a:rPr sz="1400">
                <a:solidFill>
                  <a:srgbClr val="7F007F"/>
                </a:solidFill>
                <a:latin typeface="Monaco"/>
                <a:ea typeface="Monaco"/>
                <a:cs typeface="Monaco"/>
                <a:sym typeface="Monaco"/>
              </a:rPr>
              <a:t>href</a:t>
            </a:r>
            <a:r>
              <a:rPr sz="1400">
                <a:latin typeface="Monaco"/>
                <a:ea typeface="Monaco"/>
                <a:cs typeface="Monaco"/>
                <a:sym typeface="Monaco"/>
              </a:rPr>
              <a:t>=</a:t>
            </a:r>
            <a:r>
              <a:rPr sz="1400">
                <a:solidFill>
                  <a:srgbClr val="2A00FF"/>
                </a:solidFill>
                <a:latin typeface="Monaco"/>
                <a:ea typeface="Monaco"/>
                <a:cs typeface="Monaco"/>
                <a:sym typeface="Monaco"/>
              </a:rPr>
              <a:t>"home.html"</a:t>
            </a:r>
            <a:r>
              <a:rPr sz="1400">
                <a:solidFill>
                  <a:srgbClr val="008080"/>
                </a:solidFill>
                <a:latin typeface="Monaco"/>
                <a:ea typeface="Monaco"/>
                <a:cs typeface="Monaco"/>
                <a:sym typeface="Monaco"/>
              </a:rPr>
              <a:t>&gt;</a:t>
            </a:r>
            <a:r>
              <a:rPr sz="1400">
                <a:latin typeface="Monaco"/>
                <a:ea typeface="Monaco"/>
                <a:cs typeface="Monaco"/>
                <a:sym typeface="Monaco"/>
              </a:rPr>
              <a:t> Mauris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a</a:t>
            </a:r>
            <a:r>
              <a:rPr sz="1400">
                <a:solidFill>
                  <a:srgbClr val="008080"/>
                </a:solidFill>
                <a:latin typeface="Monaco"/>
                <a:ea typeface="Monaco"/>
                <a:cs typeface="Monaco"/>
                <a:sym typeface="Monaco"/>
              </a:rPr>
              <a:t>&gt;&lt;/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&gt;&lt;</a:t>
            </a:r>
            <a:r>
              <a:rPr sz="1400">
                <a:solidFill>
                  <a:srgbClr val="3F7F7F"/>
                </a:solidFill>
                <a:latin typeface="Monaco"/>
                <a:ea typeface="Monaco"/>
                <a:cs typeface="Monaco"/>
                <a:sym typeface="Monaco"/>
              </a:rPr>
              <a:t>a</a:t>
            </a:r>
            <a:r>
              <a:rPr sz="1400">
                <a:latin typeface="Monaco"/>
                <a:ea typeface="Monaco"/>
                <a:cs typeface="Monaco"/>
                <a:sym typeface="Monaco"/>
              </a:rPr>
              <a:t> </a:t>
            </a:r>
            <a:r>
              <a:rPr sz="1400">
                <a:solidFill>
                  <a:srgbClr val="7F007F"/>
                </a:solidFill>
                <a:latin typeface="Monaco"/>
                <a:ea typeface="Monaco"/>
                <a:cs typeface="Monaco"/>
                <a:sym typeface="Monaco"/>
              </a:rPr>
              <a:t>href</a:t>
            </a:r>
            <a:r>
              <a:rPr sz="1400">
                <a:latin typeface="Monaco"/>
                <a:ea typeface="Monaco"/>
                <a:cs typeface="Monaco"/>
                <a:sym typeface="Monaco"/>
              </a:rPr>
              <a:t>=</a:t>
            </a:r>
            <a:r>
              <a:rPr sz="1400">
                <a:solidFill>
                  <a:srgbClr val="2A00FF"/>
                </a:solidFill>
                <a:latin typeface="Monaco"/>
                <a:ea typeface="Monaco"/>
                <a:cs typeface="Monaco"/>
                <a:sym typeface="Monaco"/>
              </a:rPr>
              <a:t>"page1.html"</a:t>
            </a:r>
            <a:r>
              <a:rPr sz="1400">
                <a:solidFill>
                  <a:srgbClr val="008080"/>
                </a:solidFill>
                <a:latin typeface="Monaco"/>
                <a:ea typeface="Monaco"/>
                <a:cs typeface="Monaco"/>
                <a:sym typeface="Monaco"/>
              </a:rPr>
              <a:t>&gt;</a:t>
            </a:r>
            <a:r>
              <a:rPr sz="1400">
                <a:latin typeface="Monaco"/>
                <a:ea typeface="Monaco"/>
                <a:cs typeface="Monaco"/>
                <a:sym typeface="Monaco"/>
              </a:rPr>
              <a:t> Cras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a</a:t>
            </a:r>
            <a:r>
              <a:rPr sz="1400">
                <a:solidFill>
                  <a:srgbClr val="008080"/>
                </a:solidFill>
                <a:latin typeface="Monaco"/>
                <a:ea typeface="Monaco"/>
                <a:cs typeface="Monaco"/>
                <a:sym typeface="Monaco"/>
              </a:rPr>
              <a:t>&gt;&lt;/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Proin</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Integer</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Curabitur</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Integer</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Suspendisse</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Quisque</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ul</a:t>
            </a:r>
            <a:r>
              <a:rPr sz="1400">
                <a:solidFill>
                  <a:srgbClr val="008080"/>
                </a:solidFill>
                <a:latin typeface="Monaco"/>
                <a:ea typeface="Monaco"/>
                <a:cs typeface="Monaco"/>
                <a:sym typeface="Monaco"/>
              </a:rPr>
              <a:t>&gt;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div</a:t>
            </a:r>
            <a:r>
              <a:rPr sz="1400">
                <a:solidFill>
                  <a:srgbClr val="008080"/>
                </a:solidFill>
                <a:latin typeface="Monaco"/>
                <a:ea typeface="Monaco"/>
                <a:cs typeface="Monaco"/>
                <a:sym typeface="Monaco"/>
              </a:rPr>
              <a:t>&gt;</a:t>
            </a:r>
          </a:p>
        </p:txBody>
      </p:sp>
      <p:grpSp>
        <p:nvGrpSpPr>
          <p:cNvPr id="223" name="Group 223"/>
          <p:cNvGrpSpPr/>
          <p:nvPr/>
        </p:nvGrpSpPr>
        <p:grpSpPr>
          <a:xfrm>
            <a:off x="4381500" y="5715000"/>
            <a:ext cx="7696200" cy="1562100"/>
            <a:chOff x="0" y="0"/>
            <a:chExt cx="7696200" cy="1562100"/>
          </a:xfrm>
        </p:grpSpPr>
        <p:sp>
          <p:nvSpPr>
            <p:cNvPr id="221" name="Shape 221"/>
            <p:cNvSpPr/>
            <p:nvPr/>
          </p:nvSpPr>
          <p:spPr>
            <a:xfrm>
              <a:off x="0" y="0"/>
              <a:ext cx="7696200" cy="1562100"/>
            </a:xfrm>
            <a:prstGeom prst="rect">
              <a:avLst/>
            </a:prstGeom>
            <a:noFill/>
            <a:ln w="12700" cap="flat">
              <a:solidFill>
                <a:srgbClr val="000000"/>
              </a:solidFill>
              <a:prstDash val="solid"/>
              <a:round/>
            </a:ln>
            <a:effectLst/>
          </p:spPr>
          <p:txBody>
            <a:bodyPr wrap="square" lIns="0" tIns="0" rIns="0" bIns="0" numCol="1" anchor="b">
              <a:noAutofit/>
            </a:bodyPr>
            <a:lstStyle/>
            <a:p>
              <a:pPr lvl="0" algn="l" defTabSz="457200">
                <a:defRPr sz="1400">
                  <a:solidFill>
                    <a:srgbClr val="008080"/>
                  </a:solidFill>
                  <a:latin typeface="Monaco"/>
                  <a:ea typeface="Monaco"/>
                  <a:cs typeface="Monaco"/>
                  <a:sym typeface="Monaco"/>
                </a:defRPr>
              </a:pPr>
            </a:p>
          </p:txBody>
        </p:sp>
        <p:sp>
          <p:nvSpPr>
            <p:cNvPr id="222" name="Shape 222"/>
            <p:cNvSpPr/>
            <p:nvPr/>
          </p:nvSpPr>
          <p:spPr>
            <a:xfrm>
              <a:off x="0" y="129145"/>
              <a:ext cx="7696200" cy="14329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div</a:t>
              </a:r>
              <a:r>
                <a:rPr sz="1400">
                  <a:latin typeface="Monaco"/>
                  <a:ea typeface="Monaco"/>
                  <a:cs typeface="Monaco"/>
                  <a:sym typeface="Monaco"/>
                </a:rPr>
                <a:t> </a:t>
              </a:r>
              <a:r>
                <a:rPr sz="1400">
                  <a:solidFill>
                    <a:srgbClr val="7F007F"/>
                  </a:solidFill>
                  <a:latin typeface="Monaco"/>
                  <a:ea typeface="Monaco"/>
                  <a:cs typeface="Monaco"/>
                  <a:sym typeface="Monaco"/>
                </a:rPr>
                <a:t>id</a:t>
              </a:r>
              <a:r>
                <a:rPr sz="1400">
                  <a:latin typeface="Monaco"/>
                  <a:ea typeface="Monaco"/>
                  <a:cs typeface="Monaco"/>
                  <a:sym typeface="Monaco"/>
                </a:rPr>
                <a:t>=</a:t>
              </a:r>
              <a:r>
                <a:rPr sz="1400">
                  <a:solidFill>
                    <a:srgbClr val="2A00FF"/>
                  </a:solidFill>
                  <a:latin typeface="Monaco"/>
                  <a:ea typeface="Monaco"/>
                  <a:cs typeface="Monaco"/>
                  <a:sym typeface="Monaco"/>
                </a:rPr>
                <a:t>"footer"</a:t>
              </a:r>
              <a:r>
                <a:rPr sz="1400">
                  <a:solidFill>
                    <a:srgbClr val="008080"/>
                  </a:solidFill>
                  <a:latin typeface="Monaco"/>
                  <a:ea typeface="Monaco"/>
                  <a:cs typeface="Monaco"/>
                  <a:sym typeface="Monaco"/>
                </a:rPr>
                <a:t>&gt;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p</a:t>
              </a:r>
              <a:r>
                <a:rPr sz="1400">
                  <a:solidFill>
                    <a:srgbClr val="008080"/>
                  </a:solidFill>
                  <a:latin typeface="Monaco"/>
                  <a:ea typeface="Monaco"/>
                  <a:cs typeface="Monaco"/>
                  <a:sym typeface="Monaco"/>
                </a:rPr>
                <a:t>&gt;</a:t>
              </a:r>
              <a:endParaRPr sz="1400">
                <a:latin typeface="Monaco"/>
                <a:ea typeface="Monaco"/>
                <a:cs typeface="Monaco"/>
                <a:sym typeface="Monaco"/>
              </a:endParaRPr>
            </a:p>
            <a:p>
              <a:pPr lvl="0" algn="l" defTabSz="457200">
                <a:defRPr sz="1800"/>
              </a:pPr>
              <a:r>
                <a:rPr sz="1400">
                  <a:latin typeface="Monaco"/>
                  <a:ea typeface="Monaco"/>
                  <a:cs typeface="Monaco"/>
                  <a:sym typeface="Monaco"/>
                </a:rPr>
                <a:t>        Proin quis orci eu erat molestie varius. Praesent condimentum  </a:t>
              </a:r>
              <a:endParaRPr sz="1400">
                <a:latin typeface="Monaco"/>
                <a:ea typeface="Monaco"/>
                <a:cs typeface="Monaco"/>
                <a:sym typeface="Monaco"/>
              </a:endParaRPr>
            </a:p>
            <a:p>
              <a:pPr lvl="0" algn="l" defTabSz="457200">
                <a:defRPr sz="1800"/>
              </a:pPr>
              <a:r>
                <a:rPr sz="1400">
                  <a:latin typeface="Monaco"/>
                  <a:ea typeface="Monaco"/>
                  <a:cs typeface="Monaco"/>
                  <a:sym typeface="Monaco"/>
                </a:rPr>
                <a:t>        orci in lectus. Ut ipsum. In hac habitasse platea dictumst.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p</a:t>
              </a:r>
              <a:r>
                <a:rPr sz="1400">
                  <a:solidFill>
                    <a:srgbClr val="008080"/>
                  </a:solidFill>
                  <a:latin typeface="Monaco"/>
                  <a:ea typeface="Monaco"/>
                  <a:cs typeface="Monaco"/>
                  <a:sym typeface="Monaco"/>
                </a:rPr>
                <a:t>&gt;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div</a:t>
              </a:r>
              <a:r>
                <a:rPr sz="1400">
                  <a:solidFill>
                    <a:srgbClr val="008080"/>
                  </a:solidFill>
                  <a:latin typeface="Monaco"/>
                  <a:ea typeface="Monaco"/>
                  <a:cs typeface="Monaco"/>
                  <a:sym typeface="Monaco"/>
                </a:rPr>
                <a:t>&gt;</a:t>
              </a:r>
            </a:p>
          </p:txBody>
        </p:sp>
      </p:gr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22</a:t>
            </a:r>
          </a:p>
        </p:txBody>
      </p:sp>
      <p:sp>
        <p:nvSpPr>
          <p:cNvPr id="226" name="Shape 226"/>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Eclipse Folding View</a:t>
            </a:r>
          </a:p>
        </p:txBody>
      </p:sp>
      <p:sp>
        <p:nvSpPr>
          <p:cNvPr id="227" name="Shape 227"/>
          <p:cNvSpPr/>
          <p:nvPr>
            <p:ph type="body" idx="4294967295"/>
          </p:nvPr>
        </p:nvSpPr>
        <p:spPr>
          <a:xfrm>
            <a:off x="317500" y="2146300"/>
            <a:ext cx="11861800" cy="977900"/>
          </a:xfrm>
          <a:prstGeom prst="rect">
            <a:avLst/>
          </a:prstGeom>
        </p:spPr>
        <p:txBody>
          <a:bodyPr lIns="0" tIns="0" rIns="0" bIns="0">
            <a:normAutofit fontScale="100000" lnSpcReduction="0"/>
          </a:bodyPr>
          <a:lstStyle/>
          <a:p>
            <a:pPr lvl="0">
              <a:defRPr sz="1800"/>
            </a:pPr>
            <a:r>
              <a:rPr sz="2600"/>
              <a:t>Eclipse Folding editor can </a:t>
            </a:r>
            <a:r>
              <a:rPr sz="2600">
                <a:latin typeface="Arial"/>
                <a:ea typeface="Arial"/>
                <a:cs typeface="Arial"/>
                <a:sym typeface="Arial"/>
              </a:rPr>
              <a:t>“</a:t>
            </a:r>
            <a:r>
              <a:rPr sz="2600"/>
              <a:t>Expand all</a:t>
            </a:r>
            <a:r>
              <a:rPr sz="2600">
                <a:latin typeface="Arial"/>
                <a:ea typeface="Arial"/>
                <a:cs typeface="Arial"/>
                <a:sym typeface="Arial"/>
              </a:rPr>
              <a:t>”</a:t>
            </a:r>
            <a:r>
              <a:rPr sz="2600"/>
              <a:t> or </a:t>
            </a:r>
            <a:r>
              <a:rPr sz="2600">
                <a:latin typeface="Arial"/>
                <a:ea typeface="Arial"/>
                <a:cs typeface="Arial"/>
                <a:sym typeface="Arial"/>
              </a:rPr>
              <a:t>“</a:t>
            </a:r>
            <a:r>
              <a:rPr sz="2600"/>
              <a:t>Collapse all</a:t>
            </a:r>
            <a:r>
              <a:rPr sz="2600">
                <a:latin typeface="Arial"/>
                <a:ea typeface="Arial"/>
                <a:cs typeface="Arial"/>
                <a:sym typeface="Arial"/>
              </a:rPr>
              <a:t>”</a:t>
            </a:r>
            <a:r>
              <a:rPr sz="2600"/>
              <a:t> of the elements, facilitating a precise focus on the elements under consideration.</a:t>
            </a:r>
          </a:p>
        </p:txBody>
      </p:sp>
      <p:pic>
        <p:nvPicPr>
          <p:cNvPr id="228" name="image.png"/>
          <p:cNvPicPr/>
          <p:nvPr/>
        </p:nvPicPr>
        <p:blipFill>
          <a:blip r:embed="rId2">
            <a:extLst/>
          </a:blip>
          <a:stretch>
            <a:fillRect/>
          </a:stretch>
        </p:blipFill>
        <p:spPr>
          <a:xfrm>
            <a:off x="1168400" y="4940300"/>
            <a:ext cx="2870200" cy="1739900"/>
          </a:xfrm>
          <a:prstGeom prst="rect">
            <a:avLst/>
          </a:prstGeom>
          <a:ln w="12700">
            <a:solidFill/>
            <a:round/>
          </a:ln>
        </p:spPr>
      </p:pic>
      <p:pic>
        <p:nvPicPr>
          <p:cNvPr id="229" name="image.png"/>
          <p:cNvPicPr/>
          <p:nvPr/>
        </p:nvPicPr>
        <p:blipFill>
          <a:blip r:embed="rId3">
            <a:extLst/>
          </a:blip>
          <a:stretch>
            <a:fillRect/>
          </a:stretch>
        </p:blipFill>
        <p:spPr>
          <a:xfrm>
            <a:off x="6375400" y="4000500"/>
            <a:ext cx="3073400" cy="965200"/>
          </a:xfrm>
          <a:prstGeom prst="rect">
            <a:avLst/>
          </a:prstGeom>
          <a:ln w="12700">
            <a:solidFill/>
            <a:round/>
          </a:ln>
        </p:spPr>
      </p:pic>
      <p:pic>
        <p:nvPicPr>
          <p:cNvPr id="230" name="image.png"/>
          <p:cNvPicPr/>
          <p:nvPr/>
        </p:nvPicPr>
        <p:blipFill>
          <a:blip r:embed="rId4">
            <a:extLst/>
          </a:blip>
          <a:stretch>
            <a:fillRect/>
          </a:stretch>
        </p:blipFill>
        <p:spPr>
          <a:xfrm>
            <a:off x="6400800" y="5994400"/>
            <a:ext cx="4686300" cy="2159000"/>
          </a:xfrm>
          <a:prstGeom prst="rect">
            <a:avLst/>
          </a:prstGeom>
          <a:ln w="12700">
            <a:solidFill/>
            <a:round/>
          </a:ln>
        </p:spPr>
      </p:pic>
      <p:sp>
        <p:nvSpPr>
          <p:cNvPr id="231" name="Shape 231"/>
          <p:cNvSpPr/>
          <p:nvPr/>
        </p:nvSpPr>
        <p:spPr>
          <a:xfrm flipH="1">
            <a:off x="3636962" y="4443412"/>
            <a:ext cx="2640013" cy="755651"/>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232" name="Shape 232"/>
          <p:cNvSpPr/>
          <p:nvPr/>
        </p:nvSpPr>
        <p:spPr>
          <a:xfrm flipH="1" flipV="1">
            <a:off x="3454399" y="6407149"/>
            <a:ext cx="2862264" cy="604839"/>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23</a:t>
            </a:r>
          </a:p>
        </p:txBody>
      </p:sp>
      <p:sp>
        <p:nvSpPr>
          <p:cNvPr id="235" name="Shape 235"/>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Stylesheet</a:t>
            </a:r>
          </a:p>
        </p:txBody>
      </p:sp>
      <p:sp>
        <p:nvSpPr>
          <p:cNvPr id="236" name="Shape 236"/>
          <p:cNvSpPr/>
          <p:nvPr>
            <p:ph type="body" idx="4294967295"/>
          </p:nvPr>
        </p:nvSpPr>
        <p:spPr>
          <a:xfrm>
            <a:off x="571500" y="2324100"/>
            <a:ext cx="4140200" cy="6565900"/>
          </a:xfrm>
          <a:prstGeom prst="rect">
            <a:avLst/>
          </a:prstGeom>
        </p:spPr>
        <p:txBody>
          <a:bodyPr lIns="0" tIns="0" rIns="0" bIns="0">
            <a:normAutofit fontScale="100000" lnSpcReduction="0"/>
          </a:bodyPr>
          <a:lstStyle/>
          <a:p>
            <a:pPr lvl="0">
              <a:defRPr sz="1800"/>
            </a:pPr>
            <a:r>
              <a:rPr sz="2600"/>
              <a:t>Width of body to be 80% of </a:t>
            </a:r>
            <a:r>
              <a:rPr sz="2600">
                <a:latin typeface="Arial"/>
                <a:ea typeface="Arial"/>
                <a:cs typeface="Arial"/>
                <a:sym typeface="Arial"/>
              </a:rPr>
              <a:t>“</a:t>
            </a:r>
            <a:r>
              <a:rPr sz="2600"/>
              <a:t>containing element</a:t>
            </a:r>
            <a:r>
              <a:rPr sz="2600">
                <a:latin typeface="Arial"/>
                <a:ea typeface="Arial"/>
                <a:cs typeface="Arial"/>
                <a:sym typeface="Arial"/>
              </a:rPr>
              <a:t>”</a:t>
            </a:r>
            <a:r>
              <a:rPr sz="2600"/>
              <a:t> (the browser window)</a:t>
            </a:r>
            <a:endParaRPr sz="2600"/>
          </a:p>
          <a:p>
            <a:pPr lvl="0">
              <a:defRPr sz="1800"/>
            </a:pPr>
            <a:r>
              <a:rPr sz="2600"/>
              <a:t>No top/bottom margin for the page </a:t>
            </a:r>
            <a:endParaRPr sz="2600"/>
          </a:p>
          <a:p>
            <a:pPr lvl="0">
              <a:defRPr sz="1800"/>
            </a:pPr>
            <a:r>
              <a:rPr sz="2600">
                <a:latin typeface="Arial"/>
                <a:ea typeface="Arial"/>
                <a:cs typeface="Arial"/>
                <a:sym typeface="Arial"/>
              </a:rPr>
              <a:t>“</a:t>
            </a:r>
            <a:r>
              <a:rPr sz="2600"/>
              <a:t>auto</a:t>
            </a:r>
            <a:r>
              <a:rPr sz="2600">
                <a:latin typeface="Arial"/>
                <a:ea typeface="Arial"/>
                <a:cs typeface="Arial"/>
                <a:sym typeface="Arial"/>
              </a:rPr>
              <a:t>”</a:t>
            </a:r>
            <a:r>
              <a:rPr sz="2600"/>
              <a:t> for left and right</a:t>
            </a:r>
            <a:endParaRPr sz="2600"/>
          </a:p>
          <a:p>
            <a:pPr lvl="1" marL="711200" indent="-266700">
              <a:defRPr sz="1800"/>
            </a:pPr>
            <a:r>
              <a:t>i.e. the margins to be proportional to the container width and equal in size.</a:t>
            </a:r>
          </a:p>
        </p:txBody>
      </p:sp>
      <p:sp>
        <p:nvSpPr>
          <p:cNvPr id="237" name="Shape 237"/>
          <p:cNvSpPr/>
          <p:nvPr/>
        </p:nvSpPr>
        <p:spPr>
          <a:xfrm>
            <a:off x="4635500" y="1208645"/>
            <a:ext cx="8134400" cy="239156"/>
          </a:xfrm>
          <a:prstGeom prst="rect">
            <a:avLst/>
          </a:prstGeom>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link</a:t>
            </a:r>
            <a:r>
              <a:rPr sz="1400">
                <a:latin typeface="Monaco"/>
                <a:ea typeface="Monaco"/>
                <a:cs typeface="Monaco"/>
                <a:sym typeface="Monaco"/>
              </a:rPr>
              <a:t> </a:t>
            </a:r>
            <a:r>
              <a:rPr sz="1400">
                <a:solidFill>
                  <a:srgbClr val="7F007F"/>
                </a:solidFill>
                <a:latin typeface="Monaco"/>
                <a:ea typeface="Monaco"/>
                <a:cs typeface="Monaco"/>
                <a:sym typeface="Monaco"/>
              </a:rPr>
              <a:t>type</a:t>
            </a:r>
            <a:r>
              <a:rPr sz="1400">
                <a:latin typeface="Monaco"/>
                <a:ea typeface="Monaco"/>
                <a:cs typeface="Monaco"/>
                <a:sym typeface="Monaco"/>
              </a:rPr>
              <a:t>=</a:t>
            </a:r>
            <a:r>
              <a:rPr sz="1400">
                <a:solidFill>
                  <a:srgbClr val="2A00FF"/>
                </a:solidFill>
                <a:latin typeface="Monaco"/>
                <a:ea typeface="Monaco"/>
                <a:cs typeface="Monaco"/>
                <a:sym typeface="Monaco"/>
              </a:rPr>
              <a:t>"text/css"</a:t>
            </a:r>
            <a:r>
              <a:rPr sz="1400">
                <a:latin typeface="Monaco"/>
                <a:ea typeface="Monaco"/>
                <a:cs typeface="Monaco"/>
                <a:sym typeface="Monaco"/>
              </a:rPr>
              <a:t> </a:t>
            </a:r>
            <a:r>
              <a:rPr sz="1400">
                <a:solidFill>
                  <a:srgbClr val="7F007F"/>
                </a:solidFill>
                <a:latin typeface="Monaco"/>
                <a:ea typeface="Monaco"/>
                <a:cs typeface="Monaco"/>
                <a:sym typeface="Monaco"/>
              </a:rPr>
              <a:t>rel</a:t>
            </a:r>
            <a:r>
              <a:rPr sz="1400">
                <a:latin typeface="Monaco"/>
                <a:ea typeface="Monaco"/>
                <a:cs typeface="Monaco"/>
                <a:sym typeface="Monaco"/>
              </a:rPr>
              <a:t>=</a:t>
            </a:r>
            <a:r>
              <a:rPr sz="1400">
                <a:solidFill>
                  <a:srgbClr val="2A00FF"/>
                </a:solidFill>
                <a:latin typeface="Monaco"/>
                <a:ea typeface="Monaco"/>
                <a:cs typeface="Monaco"/>
                <a:sym typeface="Monaco"/>
              </a:rPr>
              <a:t>"stylesheet"</a:t>
            </a:r>
            <a:r>
              <a:rPr sz="1400">
                <a:latin typeface="Monaco"/>
                <a:ea typeface="Monaco"/>
                <a:cs typeface="Monaco"/>
                <a:sym typeface="Monaco"/>
              </a:rPr>
              <a:t> </a:t>
            </a:r>
            <a:r>
              <a:rPr sz="1400">
                <a:solidFill>
                  <a:srgbClr val="7F007F"/>
                </a:solidFill>
                <a:latin typeface="Monaco"/>
                <a:ea typeface="Monaco"/>
                <a:cs typeface="Monaco"/>
                <a:sym typeface="Monaco"/>
              </a:rPr>
              <a:t>href</a:t>
            </a:r>
            <a:r>
              <a:rPr sz="1400">
                <a:latin typeface="Monaco"/>
                <a:ea typeface="Monaco"/>
                <a:cs typeface="Monaco"/>
                <a:sym typeface="Monaco"/>
              </a:rPr>
              <a:t>=</a:t>
            </a:r>
            <a:r>
              <a:rPr sz="1400">
                <a:solidFill>
                  <a:srgbClr val="2A00FF"/>
                </a:solidFill>
                <a:latin typeface="Monaco"/>
                <a:ea typeface="Monaco"/>
                <a:cs typeface="Monaco"/>
                <a:sym typeface="Monaco"/>
              </a:rPr>
              <a:t>"home.css"</a:t>
            </a:r>
            <a:r>
              <a:rPr sz="1400">
                <a:latin typeface="Monaco"/>
                <a:ea typeface="Monaco"/>
                <a:cs typeface="Monaco"/>
                <a:sym typeface="Monaco"/>
              </a:rPr>
              <a:t> </a:t>
            </a:r>
            <a:r>
              <a:rPr sz="1400">
                <a:solidFill>
                  <a:srgbClr val="7F007F"/>
                </a:solidFill>
                <a:latin typeface="Monaco"/>
                <a:ea typeface="Monaco"/>
                <a:cs typeface="Monaco"/>
                <a:sym typeface="Monaco"/>
              </a:rPr>
              <a:t>media</a:t>
            </a:r>
            <a:r>
              <a:rPr sz="1400">
                <a:latin typeface="Monaco"/>
                <a:ea typeface="Monaco"/>
                <a:cs typeface="Monaco"/>
                <a:sym typeface="Monaco"/>
              </a:rPr>
              <a:t>=</a:t>
            </a:r>
            <a:r>
              <a:rPr sz="1400">
                <a:solidFill>
                  <a:srgbClr val="2A00FF"/>
                </a:solidFill>
                <a:latin typeface="Monaco"/>
                <a:ea typeface="Monaco"/>
                <a:cs typeface="Monaco"/>
                <a:sym typeface="Monaco"/>
              </a:rPr>
              <a:t>"screen"</a:t>
            </a:r>
            <a:r>
              <a:rPr sz="1400">
                <a:latin typeface="Monaco"/>
                <a:ea typeface="Monaco"/>
                <a:cs typeface="Monaco"/>
                <a:sym typeface="Monaco"/>
              </a:rPr>
              <a:t> </a:t>
            </a:r>
            <a:r>
              <a:rPr sz="1400">
                <a:solidFill>
                  <a:srgbClr val="008080"/>
                </a:solidFill>
                <a:latin typeface="Monaco"/>
                <a:ea typeface="Monaco"/>
                <a:cs typeface="Monaco"/>
                <a:sym typeface="Monaco"/>
              </a:rPr>
              <a:t>/&gt;</a:t>
            </a:r>
          </a:p>
        </p:txBody>
      </p:sp>
      <p:grpSp>
        <p:nvGrpSpPr>
          <p:cNvPr id="240" name="Group 240"/>
          <p:cNvGrpSpPr/>
          <p:nvPr/>
        </p:nvGrpSpPr>
        <p:grpSpPr>
          <a:xfrm>
            <a:off x="4800600" y="2692400"/>
            <a:ext cx="2921000" cy="1320800"/>
            <a:chOff x="0" y="0"/>
            <a:chExt cx="2921000" cy="1320800"/>
          </a:xfrm>
        </p:grpSpPr>
        <p:sp>
          <p:nvSpPr>
            <p:cNvPr id="238" name="Shape 238"/>
            <p:cNvSpPr/>
            <p:nvPr/>
          </p:nvSpPr>
          <p:spPr>
            <a:xfrm>
              <a:off x="0" y="0"/>
              <a:ext cx="2921000" cy="1320800"/>
            </a:xfrm>
            <a:prstGeom prst="rect">
              <a:avLst/>
            </a:prstGeom>
            <a:noFill/>
            <a:ln w="12700" cap="flat">
              <a:solidFill>
                <a:srgbClr val="000000"/>
              </a:solidFill>
              <a:prstDash val="solid"/>
              <a:round/>
            </a:ln>
            <a:effectLst/>
          </p:spPr>
          <p:txBody>
            <a:bodyPr wrap="square" lIns="0" tIns="0" rIns="0" bIns="0" numCol="1" anchor="b">
              <a:noAutofit/>
            </a:bodyPr>
            <a:lstStyle/>
            <a:p>
              <a:pPr lvl="0" algn="l" defTabSz="457200">
                <a:defRPr sz="1400">
                  <a:latin typeface="Monaco"/>
                  <a:ea typeface="Monaco"/>
                  <a:cs typeface="Monaco"/>
                  <a:sym typeface="Monaco"/>
                </a:defRPr>
              </a:pPr>
            </a:p>
          </p:txBody>
        </p:sp>
        <p:sp>
          <p:nvSpPr>
            <p:cNvPr id="239" name="Shape 239"/>
            <p:cNvSpPr/>
            <p:nvPr/>
          </p:nvSpPr>
          <p:spPr>
            <a:xfrm>
              <a:off x="0" y="129145"/>
              <a:ext cx="2921000" cy="11916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p>
              <a:pPr lvl="0" algn="l" defTabSz="457200">
                <a:defRPr sz="1800"/>
              </a:pPr>
              <a:r>
                <a:rPr sz="1400">
                  <a:solidFill>
                    <a:srgbClr val="3F7F7F"/>
                  </a:solidFill>
                  <a:latin typeface="Monaco"/>
                  <a:ea typeface="Monaco"/>
                  <a:cs typeface="Monaco"/>
                  <a:sym typeface="Monaco"/>
                </a:rPr>
                <a:t>body</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margin</a:t>
              </a:r>
              <a:r>
                <a:rPr sz="1400">
                  <a:latin typeface="Monaco"/>
                  <a:ea typeface="Monaco"/>
                  <a:cs typeface="Monaco"/>
                  <a:sym typeface="Monaco"/>
                </a:rPr>
                <a:t>: </a:t>
              </a:r>
              <a:r>
                <a:rPr sz="1400">
                  <a:solidFill>
                    <a:srgbClr val="2A00E1"/>
                  </a:solidFill>
                  <a:latin typeface="Monaco"/>
                  <a:ea typeface="Monaco"/>
                  <a:cs typeface="Monaco"/>
                  <a:sym typeface="Monaco"/>
                </a:rPr>
                <a:t>0</a:t>
              </a:r>
              <a:r>
                <a:rPr sz="1400">
                  <a:latin typeface="Monaco"/>
                  <a:ea typeface="Monaco"/>
                  <a:cs typeface="Monaco"/>
                  <a:sym typeface="Monaco"/>
                </a:rPr>
                <a:t> </a:t>
              </a:r>
              <a:r>
                <a:rPr sz="1400">
                  <a:solidFill>
                    <a:srgbClr val="2A00E1"/>
                  </a:solidFill>
                  <a:latin typeface="Monaco"/>
                  <a:ea typeface="Monaco"/>
                  <a:cs typeface="Monaco"/>
                  <a:sym typeface="Monaco"/>
                </a:rPr>
                <a:t>auto</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p>
          </p:txBody>
        </p:sp>
      </p:grpSp>
      <p:sp>
        <p:nvSpPr>
          <p:cNvPr id="241" name="Shape 241"/>
          <p:cNvSpPr/>
          <p:nvPr/>
        </p:nvSpPr>
        <p:spPr>
          <a:xfrm>
            <a:off x="7962900" y="5289587"/>
            <a:ext cx="3043412" cy="2533614"/>
          </a:xfrm>
          <a:prstGeom prst="rect">
            <a:avLst/>
          </a:prstGeom>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body</a:t>
            </a:r>
            <a:endParaRPr>
              <a:latin typeface="Monaco"/>
              <a:ea typeface="Monaco"/>
              <a:cs typeface="Monaco"/>
              <a:sym typeface="Monaco"/>
            </a:endParaRPr>
          </a:p>
          <a:p>
            <a:pPr lvl="0" algn="l" defTabSz="457200">
              <a:defRPr sz="1800"/>
            </a:pP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80%</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margin-top</a:t>
            </a:r>
            <a:r>
              <a:rPr>
                <a:latin typeface="Monaco"/>
                <a:ea typeface="Monaco"/>
                <a:cs typeface="Monaco"/>
                <a:sym typeface="Monaco"/>
              </a:rPr>
              <a:t>: </a:t>
            </a:r>
            <a:r>
              <a:rPr>
                <a:solidFill>
                  <a:srgbClr val="2A00E1"/>
                </a:solidFill>
                <a:latin typeface="Monaco"/>
                <a:ea typeface="Monaco"/>
                <a:cs typeface="Monaco"/>
                <a:sym typeface="Monaco"/>
              </a:rPr>
              <a:t>0</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margin-bottom</a:t>
            </a:r>
            <a:r>
              <a:rPr>
                <a:latin typeface="Monaco"/>
                <a:ea typeface="Monaco"/>
                <a:cs typeface="Monaco"/>
                <a:sym typeface="Monaco"/>
              </a:rPr>
              <a:t>: </a:t>
            </a:r>
            <a:r>
              <a:rPr>
                <a:solidFill>
                  <a:srgbClr val="2A00E1"/>
                </a:solidFill>
                <a:latin typeface="Monaco"/>
                <a:ea typeface="Monaco"/>
                <a:cs typeface="Monaco"/>
                <a:sym typeface="Monaco"/>
              </a:rPr>
              <a:t>0</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margin-left</a:t>
            </a:r>
            <a:r>
              <a:rPr>
                <a:latin typeface="Monaco"/>
                <a:ea typeface="Monaco"/>
                <a:cs typeface="Monaco"/>
                <a:sym typeface="Monaco"/>
              </a:rPr>
              <a:t>: </a:t>
            </a:r>
            <a:r>
              <a:rPr>
                <a:solidFill>
                  <a:srgbClr val="2A00E1"/>
                </a:solidFill>
                <a:latin typeface="Monaco"/>
                <a:ea typeface="Monaco"/>
                <a:cs typeface="Monaco"/>
                <a:sym typeface="Monaco"/>
              </a:rPr>
              <a:t>auto</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margin-right</a:t>
            </a:r>
            <a:r>
              <a:rPr>
                <a:latin typeface="Monaco"/>
                <a:ea typeface="Monaco"/>
                <a:cs typeface="Monaco"/>
                <a:sym typeface="Monaco"/>
              </a:rPr>
              <a:t>: </a:t>
            </a:r>
            <a:r>
              <a:rPr>
                <a:solidFill>
                  <a:srgbClr val="2A00E1"/>
                </a:solidFill>
                <a:latin typeface="Monaco"/>
                <a:ea typeface="Monaco"/>
                <a:cs typeface="Monaco"/>
                <a:sym typeface="Monaco"/>
              </a:rPr>
              <a:t>auto</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a:t>
            </a:r>
          </a:p>
        </p:txBody>
      </p:sp>
      <p:sp>
        <p:nvSpPr>
          <p:cNvPr id="242" name="Shape 242"/>
          <p:cNvSpPr/>
          <p:nvPr/>
        </p:nvSpPr>
        <p:spPr>
          <a:xfrm>
            <a:off x="6632575" y="4466234"/>
            <a:ext cx="1813764" cy="3597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algn="l" defTabSz="457200">
              <a:defRPr sz="2400"/>
            </a:lvl1pPr>
          </a:lstStyle>
          <a:p>
            <a:pPr lvl="0">
              <a:defRPr sz="1800"/>
            </a:pPr>
            <a:r>
              <a:rPr sz="2400"/>
              <a:t>shortcut for...</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24</a:t>
            </a:r>
          </a:p>
        </p:txBody>
      </p:sp>
      <p:sp>
        <p:nvSpPr>
          <p:cNvPr id="245" name="Shape 245"/>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p>
        </p:txBody>
      </p:sp>
      <p:sp>
        <p:nvSpPr>
          <p:cNvPr id="246" name="Shape 246"/>
          <p:cNvSpPr/>
          <p:nvPr>
            <p:ph type="body" idx="4294967295"/>
          </p:nvPr>
        </p:nvSpPr>
        <p:spPr>
          <a:xfrm>
            <a:off x="152400" y="5524500"/>
            <a:ext cx="2082800" cy="3225800"/>
          </a:xfrm>
          <a:prstGeom prst="rect">
            <a:avLst/>
          </a:prstGeom>
        </p:spPr>
        <p:txBody>
          <a:bodyPr lIns="0" tIns="0" rIns="0" bIns="0">
            <a:normAutofit fontScale="100000" lnSpcReduction="0"/>
          </a:bodyPr>
          <a:lstStyle/>
          <a:p>
            <a:pPr lvl="0">
              <a:defRPr sz="1800"/>
            </a:pPr>
            <a:r>
              <a:rPr sz="2600"/>
              <a:t>Entire page is positioned centered within the browser</a:t>
            </a:r>
          </a:p>
        </p:txBody>
      </p:sp>
      <p:pic>
        <p:nvPicPr>
          <p:cNvPr id="247" name="image.png"/>
          <p:cNvPicPr/>
          <p:nvPr/>
        </p:nvPicPr>
        <p:blipFill>
          <a:blip r:embed="rId2">
            <a:extLst/>
          </a:blip>
          <a:stretch>
            <a:fillRect/>
          </a:stretch>
        </p:blipFill>
        <p:spPr>
          <a:xfrm>
            <a:off x="2362200" y="457200"/>
            <a:ext cx="10591800" cy="8813800"/>
          </a:xfrm>
          <a:prstGeom prst="rect">
            <a:avLst/>
          </a:prstGeom>
          <a:ln w="12700">
            <a:solidFill/>
            <a:round/>
          </a:ln>
        </p:spPr>
      </p:pic>
      <p:grpSp>
        <p:nvGrpSpPr>
          <p:cNvPr id="250" name="Group 250"/>
          <p:cNvGrpSpPr/>
          <p:nvPr/>
        </p:nvGrpSpPr>
        <p:grpSpPr>
          <a:xfrm>
            <a:off x="152400" y="3187700"/>
            <a:ext cx="2070100" cy="1320800"/>
            <a:chOff x="0" y="0"/>
            <a:chExt cx="2070100" cy="1320800"/>
          </a:xfrm>
        </p:grpSpPr>
        <p:sp>
          <p:nvSpPr>
            <p:cNvPr id="248" name="Shape 248"/>
            <p:cNvSpPr/>
            <p:nvPr/>
          </p:nvSpPr>
          <p:spPr>
            <a:xfrm>
              <a:off x="0" y="0"/>
              <a:ext cx="2070100" cy="1320800"/>
            </a:xfrm>
            <a:prstGeom prst="rect">
              <a:avLst/>
            </a:prstGeom>
            <a:noFill/>
            <a:ln w="12700" cap="flat">
              <a:solidFill>
                <a:srgbClr val="000000"/>
              </a:solidFill>
              <a:prstDash val="solid"/>
              <a:round/>
            </a:ln>
            <a:effectLst/>
          </p:spPr>
          <p:txBody>
            <a:bodyPr wrap="square" lIns="0" tIns="0" rIns="0" bIns="0" numCol="1" anchor="b">
              <a:noAutofit/>
            </a:bodyPr>
            <a:lstStyle/>
            <a:p>
              <a:pPr lvl="0" algn="l" defTabSz="457200">
                <a:defRPr sz="1400">
                  <a:latin typeface="Monaco"/>
                  <a:ea typeface="Monaco"/>
                  <a:cs typeface="Monaco"/>
                  <a:sym typeface="Monaco"/>
                </a:defRPr>
              </a:pPr>
            </a:p>
          </p:txBody>
        </p:sp>
        <p:sp>
          <p:nvSpPr>
            <p:cNvPr id="249" name="Shape 249"/>
            <p:cNvSpPr/>
            <p:nvPr/>
          </p:nvSpPr>
          <p:spPr>
            <a:xfrm>
              <a:off x="0" y="129145"/>
              <a:ext cx="2070100" cy="11916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p>
              <a:pPr lvl="0" algn="l" defTabSz="457200">
                <a:defRPr sz="1800"/>
              </a:pPr>
              <a:r>
                <a:rPr sz="1400">
                  <a:solidFill>
                    <a:srgbClr val="3F7F7F"/>
                  </a:solidFill>
                  <a:latin typeface="Monaco"/>
                  <a:ea typeface="Monaco"/>
                  <a:cs typeface="Monaco"/>
                  <a:sym typeface="Monaco"/>
                </a:rPr>
                <a:t>body</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margin</a:t>
              </a:r>
              <a:r>
                <a:rPr sz="1400">
                  <a:latin typeface="Monaco"/>
                  <a:ea typeface="Monaco"/>
                  <a:cs typeface="Monaco"/>
                  <a:sym typeface="Monaco"/>
                </a:rPr>
                <a:t>: </a:t>
              </a:r>
              <a:r>
                <a:rPr sz="1400">
                  <a:solidFill>
                    <a:srgbClr val="2A00E1"/>
                  </a:solidFill>
                  <a:latin typeface="Monaco"/>
                  <a:ea typeface="Monaco"/>
                  <a:cs typeface="Monaco"/>
                  <a:sym typeface="Monaco"/>
                </a:rPr>
                <a:t>0</a:t>
              </a:r>
              <a:r>
                <a:rPr sz="1400">
                  <a:latin typeface="Monaco"/>
                  <a:ea typeface="Monaco"/>
                  <a:cs typeface="Monaco"/>
                  <a:sym typeface="Monaco"/>
                </a:rPr>
                <a:t> </a:t>
              </a:r>
              <a:r>
                <a:rPr sz="1400">
                  <a:solidFill>
                    <a:srgbClr val="2A00E1"/>
                  </a:solidFill>
                  <a:latin typeface="Monaco"/>
                  <a:ea typeface="Monaco"/>
                  <a:cs typeface="Monaco"/>
                  <a:sym typeface="Monaco"/>
                </a:rPr>
                <a:t>auto</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p>
          </p:txBody>
        </p:sp>
      </p:gr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25</a:t>
            </a:r>
          </a:p>
        </p:txBody>
      </p:sp>
      <p:sp>
        <p:nvSpPr>
          <p:cNvPr id="253" name="Shape 253"/>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Float</a:t>
            </a:r>
          </a:p>
        </p:txBody>
      </p:sp>
      <p:sp>
        <p:nvSpPr>
          <p:cNvPr id="254" name="Shape 254"/>
          <p:cNvSpPr/>
          <p:nvPr>
            <p:ph type="body" idx="4294967295"/>
          </p:nvPr>
        </p:nvSpPr>
        <p:spPr>
          <a:xfrm>
            <a:off x="304799" y="4000500"/>
            <a:ext cx="4483102" cy="5499100"/>
          </a:xfrm>
          <a:prstGeom prst="rect">
            <a:avLst/>
          </a:prstGeom>
        </p:spPr>
        <p:txBody>
          <a:bodyPr lIns="0" tIns="0" rIns="0" bIns="0">
            <a:normAutofit fontScale="100000" lnSpcReduction="0"/>
          </a:bodyPr>
          <a:lstStyle/>
          <a:p>
            <a:pPr lvl="0">
              <a:defRPr sz="1800"/>
            </a:pPr>
            <a:r>
              <a:rPr sz="2600"/>
              <a:t>Width of maincontent is to be 80% of it</a:t>
            </a:r>
            <a:r>
              <a:rPr sz="2600">
                <a:latin typeface="Arial"/>
                <a:ea typeface="Arial"/>
                <a:cs typeface="Arial"/>
                <a:sym typeface="Arial"/>
              </a:rPr>
              <a:t>’</a:t>
            </a:r>
            <a:r>
              <a:rPr sz="2600"/>
              <a:t>s container , which in turn is 80% of its container.</a:t>
            </a:r>
            <a:endParaRPr sz="2600"/>
          </a:p>
          <a:p>
            <a:pPr lvl="0">
              <a:spcBef>
                <a:spcPts val="1700"/>
              </a:spcBef>
              <a:defRPr sz="1800"/>
            </a:pPr>
            <a:r>
              <a:rPr sz="2600"/>
              <a:t>Maincontent is a </a:t>
            </a:r>
            <a:r>
              <a:rPr sz="2600">
                <a:latin typeface="Arial"/>
                <a:ea typeface="Arial"/>
                <a:cs typeface="Arial"/>
                <a:sym typeface="Arial"/>
              </a:rPr>
              <a:t>“</a:t>
            </a:r>
            <a:r>
              <a:rPr sz="2600"/>
              <a:t>floated</a:t>
            </a:r>
            <a:r>
              <a:rPr sz="2600">
                <a:latin typeface="Arial"/>
                <a:ea typeface="Arial"/>
                <a:cs typeface="Arial"/>
                <a:sym typeface="Arial"/>
              </a:rPr>
              <a:t>”</a:t>
            </a:r>
            <a:r>
              <a:rPr sz="2600"/>
              <a:t> box shifted to the right until its margin edge touches the padding edge of the containing block (or the margin edge of another floated element).</a:t>
            </a:r>
          </a:p>
        </p:txBody>
      </p:sp>
      <p:grpSp>
        <p:nvGrpSpPr>
          <p:cNvPr id="257" name="Group 257"/>
          <p:cNvGrpSpPr/>
          <p:nvPr/>
        </p:nvGrpSpPr>
        <p:grpSpPr>
          <a:xfrm>
            <a:off x="520700" y="2095500"/>
            <a:ext cx="3022600" cy="1689100"/>
            <a:chOff x="0" y="0"/>
            <a:chExt cx="3022600" cy="1689100"/>
          </a:xfrm>
        </p:grpSpPr>
        <p:sp>
          <p:nvSpPr>
            <p:cNvPr id="255" name="Shape 255"/>
            <p:cNvSpPr/>
            <p:nvPr/>
          </p:nvSpPr>
          <p:spPr>
            <a:xfrm>
              <a:off x="0" y="0"/>
              <a:ext cx="3022600" cy="1689100"/>
            </a:xfrm>
            <a:prstGeom prst="rect">
              <a:avLst/>
            </a:prstGeom>
            <a:noFill/>
            <a:ln w="12700" cap="flat">
              <a:solidFill>
                <a:srgbClr val="000000"/>
              </a:solidFill>
              <a:prstDash val="solid"/>
              <a:round/>
            </a:ln>
            <a:effectLst/>
          </p:spPr>
          <p:txBody>
            <a:bodyPr wrap="square" lIns="0" tIns="0" rIns="0" bIns="0" numCol="1" anchor="b">
              <a:noAutofit/>
            </a:bodyPr>
            <a:lstStyle/>
            <a:p>
              <a:pPr lvl="0" algn="l" defTabSz="457200">
                <a:defRPr sz="1800">
                  <a:latin typeface="Monaco"/>
                  <a:ea typeface="Monaco"/>
                  <a:cs typeface="Monaco"/>
                  <a:sym typeface="Monaco"/>
                </a:defRPr>
              </a:pPr>
            </a:p>
          </p:txBody>
        </p:sp>
        <p:sp>
          <p:nvSpPr>
            <p:cNvPr id="256" name="Shape 256"/>
            <p:cNvSpPr/>
            <p:nvPr/>
          </p:nvSpPr>
          <p:spPr>
            <a:xfrm>
              <a:off x="0" y="120687"/>
              <a:ext cx="3022600" cy="15684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p>
              <a:pPr lvl="0" algn="l" defTabSz="457200">
                <a:defRPr sz="1800"/>
              </a:pPr>
              <a:r>
                <a:rPr>
                  <a:solidFill>
                    <a:srgbClr val="3F7F7F"/>
                  </a:solidFill>
                  <a:latin typeface="Monaco"/>
                  <a:ea typeface="Monaco"/>
                  <a:cs typeface="Monaco"/>
                  <a:sym typeface="Monaco"/>
                </a:rPr>
                <a:t>#maincontent</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80%</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right</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a:t>
              </a:r>
            </a:p>
          </p:txBody>
        </p:sp>
      </p:grpSp>
      <p:pic>
        <p:nvPicPr>
          <p:cNvPr id="258" name="image.png"/>
          <p:cNvPicPr/>
          <p:nvPr/>
        </p:nvPicPr>
        <p:blipFill>
          <a:blip r:embed="rId2">
            <a:extLst/>
          </a:blip>
          <a:stretch>
            <a:fillRect/>
          </a:stretch>
        </p:blipFill>
        <p:spPr>
          <a:xfrm>
            <a:off x="4826000" y="1155700"/>
            <a:ext cx="8128000" cy="6783388"/>
          </a:xfrm>
          <a:prstGeom prst="rect">
            <a:avLst/>
          </a:prstGeom>
          <a:ln w="12700">
            <a:solidFill/>
            <a:round/>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26</a:t>
            </a:r>
          </a:p>
        </p:txBody>
      </p:sp>
      <p:sp>
        <p:nvSpPr>
          <p:cNvPr id="261" name="Shape 261"/>
          <p:cNvSpPr/>
          <p:nvPr>
            <p:ph type="title" idx="4294967295"/>
          </p:nvPr>
        </p:nvSpPr>
        <p:spPr>
          <a:xfrm>
            <a:off x="571500" y="152400"/>
            <a:ext cx="11861800" cy="723900"/>
          </a:xfrm>
          <a:prstGeom prst="rect">
            <a:avLst/>
          </a:prstGeom>
          <a:noFill/>
        </p:spPr>
        <p:txBody>
          <a:bodyPr lIns="0" tIns="0" rIns="0" bIns="0">
            <a:normAutofit fontScale="100000" lnSpcReduction="0"/>
          </a:bodyPr>
          <a:lstStyle>
            <a:lvl1pPr defTabSz="905255">
              <a:defRPr sz="4158"/>
            </a:lvl1pPr>
          </a:lstStyle>
          <a:p>
            <a:pPr lvl="0">
              <a:defRPr sz="1800"/>
            </a:pPr>
            <a:r>
              <a:rPr sz="4158"/>
              <a:t>Show Borders (temporarily)</a:t>
            </a:r>
          </a:p>
        </p:txBody>
      </p:sp>
      <p:sp>
        <p:nvSpPr>
          <p:cNvPr id="262" name="Shape 262"/>
          <p:cNvSpPr/>
          <p:nvPr>
            <p:ph type="body" idx="4294967295"/>
          </p:nvPr>
        </p:nvSpPr>
        <p:spPr>
          <a:xfrm>
            <a:off x="508000" y="8534400"/>
            <a:ext cx="11645900" cy="1066800"/>
          </a:xfrm>
          <a:prstGeom prst="rect">
            <a:avLst/>
          </a:prstGeom>
        </p:spPr>
        <p:txBody>
          <a:bodyPr lIns="0" tIns="0" rIns="0" bIns="0">
            <a:normAutofit fontScale="100000" lnSpcReduction="0"/>
          </a:bodyPr>
          <a:lstStyle/>
          <a:p>
            <a:pPr lvl="0">
              <a:defRPr sz="1800"/>
            </a:pPr>
            <a:r>
              <a:rPr sz="2600"/>
              <a:t>Show a dashed border around the maincontent to better understand the layout behaviour</a:t>
            </a:r>
          </a:p>
        </p:txBody>
      </p:sp>
      <p:sp>
        <p:nvSpPr>
          <p:cNvPr id="263" name="Shape 263"/>
          <p:cNvSpPr/>
          <p:nvPr/>
        </p:nvSpPr>
        <p:spPr>
          <a:xfrm>
            <a:off x="355600" y="2508287"/>
            <a:ext cx="3180594" cy="1898614"/>
          </a:xfrm>
          <a:prstGeom prst="rect">
            <a:avLst/>
          </a:prstGeom>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#maincontent</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80%</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right</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a:t>
            </a:r>
          </a:p>
        </p:txBody>
      </p:sp>
      <p:pic>
        <p:nvPicPr>
          <p:cNvPr id="264" name="image.png"/>
          <p:cNvPicPr/>
          <p:nvPr/>
        </p:nvPicPr>
        <p:blipFill>
          <a:blip r:embed="rId2">
            <a:extLst/>
          </a:blip>
          <a:stretch>
            <a:fillRect/>
          </a:stretch>
        </p:blipFill>
        <p:spPr>
          <a:xfrm>
            <a:off x="3771900" y="977900"/>
            <a:ext cx="9067800" cy="7559675"/>
          </a:xfrm>
          <a:prstGeom prst="rect">
            <a:avLst/>
          </a:prstGeom>
          <a:ln w="12700">
            <a:solidFill/>
            <a:round/>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27</a:t>
            </a:r>
          </a:p>
        </p:txBody>
      </p:sp>
      <p:sp>
        <p:nvSpPr>
          <p:cNvPr id="267" name="Shape 267"/>
          <p:cNvSpPr/>
          <p:nvPr>
            <p:ph type="title" idx="4294967295"/>
          </p:nvPr>
        </p:nvSpPr>
        <p:spPr>
          <a:xfrm>
            <a:off x="609600" y="12700"/>
            <a:ext cx="3644900" cy="2019300"/>
          </a:xfrm>
          <a:prstGeom prst="rect">
            <a:avLst/>
          </a:prstGeom>
          <a:noFill/>
        </p:spPr>
        <p:txBody>
          <a:bodyPr lIns="0" tIns="0" rIns="0" bIns="0">
            <a:normAutofit fontScale="100000" lnSpcReduction="0"/>
          </a:bodyPr>
          <a:lstStyle/>
          <a:p>
            <a:pPr lvl="0">
              <a:defRPr sz="1800"/>
            </a:pPr>
            <a:r>
              <a:rPr sz="4200"/>
              <a:t>Navigation </a:t>
            </a:r>
            <a:br>
              <a:rPr sz="4200"/>
            </a:br>
            <a:r>
              <a:rPr sz="4200"/>
              <a:t>- take 1</a:t>
            </a:r>
          </a:p>
        </p:txBody>
      </p:sp>
      <p:sp>
        <p:nvSpPr>
          <p:cNvPr id="268" name="Shape 268"/>
          <p:cNvSpPr/>
          <p:nvPr>
            <p:ph type="body" idx="4294967295"/>
          </p:nvPr>
        </p:nvSpPr>
        <p:spPr>
          <a:xfrm>
            <a:off x="584200" y="7175500"/>
            <a:ext cx="11671300" cy="2273300"/>
          </a:xfrm>
          <a:prstGeom prst="rect">
            <a:avLst/>
          </a:prstGeom>
        </p:spPr>
        <p:txBody>
          <a:bodyPr lIns="0" tIns="0" rIns="0" bIns="0">
            <a:normAutofit fontScale="100000" lnSpcReduction="0"/>
          </a:bodyPr>
          <a:lstStyle/>
          <a:p>
            <a:pPr lvl="0">
              <a:defRPr sz="1800"/>
            </a:pPr>
            <a:r>
              <a:rPr sz="2600"/>
              <a:t>Resize the navigation to be 20% of container</a:t>
            </a:r>
            <a:endParaRPr sz="2600"/>
          </a:p>
          <a:p>
            <a:pPr lvl="0">
              <a:spcBef>
                <a:spcPts val="1100"/>
              </a:spcBef>
              <a:defRPr sz="1800"/>
            </a:pPr>
            <a:r>
              <a:rPr sz="2600"/>
              <a:t>Float left</a:t>
            </a:r>
            <a:endParaRPr sz="2600"/>
          </a:p>
          <a:p>
            <a:pPr lvl="0">
              <a:spcBef>
                <a:spcPts val="1100"/>
              </a:spcBef>
              <a:defRPr sz="1800"/>
            </a:pPr>
            <a:r>
              <a:rPr sz="2600"/>
              <a:t>However, as width does not include padding &amp; margins, this is too wide to fit on </a:t>
            </a:r>
            <a:r>
              <a:rPr sz="2600">
                <a:latin typeface="Arial"/>
                <a:ea typeface="Arial"/>
                <a:cs typeface="Arial"/>
                <a:sym typeface="Arial"/>
              </a:rPr>
              <a:t>“</a:t>
            </a:r>
            <a:r>
              <a:rPr sz="2600"/>
              <a:t>row</a:t>
            </a:r>
            <a:r>
              <a:rPr sz="2600">
                <a:latin typeface="Arial"/>
                <a:ea typeface="Arial"/>
                <a:cs typeface="Arial"/>
                <a:sym typeface="Arial"/>
              </a:rPr>
              <a:t>”</a:t>
            </a:r>
            <a:r>
              <a:rPr sz="2600"/>
              <a:t> with maincontent, so </a:t>
            </a:r>
            <a:r>
              <a:rPr sz="2600">
                <a:latin typeface="Arial"/>
                <a:ea typeface="Arial"/>
                <a:cs typeface="Arial"/>
                <a:sym typeface="Arial"/>
              </a:rPr>
              <a:t>“</a:t>
            </a:r>
            <a:r>
              <a:rPr sz="2600"/>
              <a:t>flows</a:t>
            </a:r>
            <a:r>
              <a:rPr sz="2600">
                <a:latin typeface="Arial"/>
                <a:ea typeface="Arial"/>
                <a:cs typeface="Arial"/>
                <a:sym typeface="Arial"/>
              </a:rPr>
              <a:t>”</a:t>
            </a:r>
            <a:r>
              <a:rPr sz="2600"/>
              <a:t> below it</a:t>
            </a:r>
          </a:p>
        </p:txBody>
      </p:sp>
      <p:sp>
        <p:nvSpPr>
          <p:cNvPr id="269" name="Shape 269"/>
          <p:cNvSpPr/>
          <p:nvPr/>
        </p:nvSpPr>
        <p:spPr>
          <a:xfrm>
            <a:off x="190500" y="2940087"/>
            <a:ext cx="3180594" cy="1898614"/>
          </a:xfrm>
          <a:prstGeom prst="rect">
            <a:avLst/>
          </a:prstGeom>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#navigation</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20%</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left</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a:t>
            </a:r>
          </a:p>
        </p:txBody>
      </p:sp>
      <p:pic>
        <p:nvPicPr>
          <p:cNvPr id="270" name="image.png"/>
          <p:cNvPicPr/>
          <p:nvPr/>
        </p:nvPicPr>
        <p:blipFill>
          <a:blip r:embed="rId2">
            <a:extLst/>
          </a:blip>
          <a:stretch>
            <a:fillRect/>
          </a:stretch>
        </p:blipFill>
        <p:spPr>
          <a:xfrm>
            <a:off x="4519612" y="139700"/>
            <a:ext cx="8331201" cy="7078663"/>
          </a:xfrm>
          <a:prstGeom prst="rect">
            <a:avLst/>
          </a:prstGeom>
          <a:ln w="12700">
            <a:miter lim="400000"/>
          </a:ln>
        </p:spPr>
      </p:pic>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28</a:t>
            </a:r>
          </a:p>
        </p:txBody>
      </p:sp>
      <p:sp>
        <p:nvSpPr>
          <p:cNvPr id="273" name="Shape 273"/>
          <p:cNvSpPr/>
          <p:nvPr>
            <p:ph type="title" idx="4294967295"/>
          </p:nvPr>
        </p:nvSpPr>
        <p:spPr>
          <a:xfrm>
            <a:off x="596900" y="317500"/>
            <a:ext cx="2743200" cy="1638300"/>
          </a:xfrm>
          <a:prstGeom prst="rect">
            <a:avLst/>
          </a:prstGeom>
          <a:noFill/>
        </p:spPr>
        <p:txBody>
          <a:bodyPr lIns="0" tIns="0" rIns="0" bIns="0">
            <a:normAutofit fontScale="100000" lnSpcReduction="0"/>
          </a:bodyPr>
          <a:lstStyle/>
          <a:p>
            <a:pPr lvl="0">
              <a:defRPr sz="1800"/>
            </a:pPr>
            <a:r>
              <a:rPr sz="4200"/>
              <a:t>Navigation - take 2</a:t>
            </a:r>
          </a:p>
        </p:txBody>
      </p:sp>
      <p:sp>
        <p:nvSpPr>
          <p:cNvPr id="274" name="Shape 274"/>
          <p:cNvSpPr/>
          <p:nvPr>
            <p:ph type="body" idx="4294967295"/>
          </p:nvPr>
        </p:nvSpPr>
        <p:spPr>
          <a:xfrm>
            <a:off x="571500" y="7912100"/>
            <a:ext cx="11861800" cy="977900"/>
          </a:xfrm>
          <a:prstGeom prst="rect">
            <a:avLst/>
          </a:prstGeom>
        </p:spPr>
        <p:txBody>
          <a:bodyPr lIns="0" tIns="0" rIns="0" bIns="0">
            <a:normAutofit fontScale="100000" lnSpcReduction="0"/>
          </a:bodyPr>
          <a:lstStyle/>
          <a:p>
            <a:pPr lvl="0">
              <a:defRPr sz="1800"/>
            </a:pPr>
            <a:r>
              <a:rPr sz="2600"/>
              <a:t>Reset width to 18% - now enough room for navigation &amp; maincontent</a:t>
            </a:r>
          </a:p>
        </p:txBody>
      </p:sp>
      <p:sp>
        <p:nvSpPr>
          <p:cNvPr id="275" name="Shape 275"/>
          <p:cNvSpPr/>
          <p:nvPr/>
        </p:nvSpPr>
        <p:spPr>
          <a:xfrm>
            <a:off x="279400" y="2940087"/>
            <a:ext cx="3180594" cy="1898614"/>
          </a:xfrm>
          <a:prstGeom prst="rect">
            <a:avLst/>
          </a:prstGeom>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#navigation</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18%</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left</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a:t>
            </a:r>
          </a:p>
        </p:txBody>
      </p:sp>
      <p:pic>
        <p:nvPicPr>
          <p:cNvPr id="276" name="image.png"/>
          <p:cNvPicPr/>
          <p:nvPr/>
        </p:nvPicPr>
        <p:blipFill>
          <a:blip r:embed="rId2">
            <a:extLst/>
          </a:blip>
          <a:stretch>
            <a:fillRect/>
          </a:stretch>
        </p:blipFill>
        <p:spPr>
          <a:xfrm>
            <a:off x="4114800" y="279400"/>
            <a:ext cx="8953500" cy="7505700"/>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a:t>
            </a:r>
          </a:p>
        </p:txBody>
      </p:sp>
      <p:sp>
        <p:nvSpPr>
          <p:cNvPr id="94" name="Shape 94"/>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Agenda</a:t>
            </a:r>
          </a:p>
        </p:txBody>
      </p:sp>
      <p:sp>
        <p:nvSpPr>
          <p:cNvPr id="95" name="Shape 95"/>
          <p:cNvSpPr/>
          <p:nvPr/>
        </p:nvSpPr>
        <p:spPr>
          <a:xfrm>
            <a:off x="571500" y="2171700"/>
            <a:ext cx="11861800" cy="34451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385233" indent="-385233" algn="l" defTabSz="457200">
              <a:spcBef>
                <a:spcPts val="4800"/>
              </a:spcBef>
              <a:buSzPct val="100000"/>
              <a:buFont typeface="Helvetica Neue"/>
              <a:buChar char="•"/>
              <a:defRPr sz="1800"/>
            </a:pPr>
            <a:r>
              <a:rPr sz="2600"/>
              <a:t>The DOM, HTML Parsing &amp; Rendering</a:t>
            </a:r>
            <a:endParaRPr sz="2600"/>
          </a:p>
          <a:p>
            <a:pPr lvl="0" marL="385233" indent="-385233" algn="l" defTabSz="457200">
              <a:spcBef>
                <a:spcPts val="4800"/>
              </a:spcBef>
              <a:buSzPct val="100000"/>
              <a:buFont typeface="Helvetica Neue"/>
              <a:buChar char="•"/>
              <a:defRPr sz="1800"/>
            </a:pPr>
            <a:r>
              <a:rPr sz="2600"/>
              <a:t>Formatting concepts in CSS</a:t>
            </a:r>
            <a:endParaRPr sz="2600"/>
          </a:p>
          <a:p>
            <a:pPr lvl="0" marL="385233" indent="-385233" algn="l" defTabSz="457200">
              <a:spcBef>
                <a:spcPts val="4800"/>
              </a:spcBef>
              <a:buSzPct val="100000"/>
              <a:buFont typeface="Helvetica Neue"/>
              <a:buChar char="•"/>
              <a:defRPr sz="1800"/>
            </a:pPr>
            <a:r>
              <a:rPr sz="2600"/>
              <a:t>A simple, worked example of multicolumn layout</a:t>
            </a:r>
            <a:endParaRPr sz="2600"/>
          </a:p>
          <a:p>
            <a:pPr lvl="0" marL="385233" indent="-385233" algn="l" defTabSz="457200">
              <a:spcBef>
                <a:spcPts val="4800"/>
              </a:spcBef>
              <a:buSzPct val="100000"/>
              <a:buFont typeface="Helvetica Neue"/>
              <a:buChar char="•"/>
              <a:defRPr sz="1800"/>
            </a:pPr>
            <a:r>
              <a:rPr sz="2600"/>
              <a:t>A worked example of a </a:t>
            </a:r>
            <a:r>
              <a:rPr sz="2600">
                <a:latin typeface="Arial"/>
                <a:ea typeface="Arial"/>
                <a:cs typeface="Arial"/>
                <a:sym typeface="Arial"/>
              </a:rPr>
              <a:t>“</a:t>
            </a:r>
            <a:r>
              <a:rPr sz="2600"/>
              <a:t>tabbed</a:t>
            </a:r>
            <a:r>
              <a:rPr sz="2600">
                <a:latin typeface="Arial"/>
                <a:ea typeface="Arial"/>
                <a:cs typeface="Arial"/>
                <a:sym typeface="Arial"/>
              </a:rPr>
              <a:t>”</a:t>
            </a:r>
            <a:r>
              <a:rPr sz="2600"/>
              <a:t> multicolumn layout</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29</a:t>
            </a:r>
          </a:p>
        </p:txBody>
      </p:sp>
      <p:sp>
        <p:nvSpPr>
          <p:cNvPr id="279" name="Shape 279"/>
          <p:cNvSpPr/>
          <p:nvPr>
            <p:ph type="title" idx="4294967295"/>
          </p:nvPr>
        </p:nvSpPr>
        <p:spPr>
          <a:xfrm>
            <a:off x="381000" y="228600"/>
            <a:ext cx="11861800" cy="1397000"/>
          </a:xfrm>
          <a:prstGeom prst="rect">
            <a:avLst/>
          </a:prstGeom>
          <a:noFill/>
        </p:spPr>
        <p:txBody>
          <a:bodyPr lIns="0" tIns="0" rIns="0" bIns="0">
            <a:normAutofit fontScale="100000" lnSpcReduction="0"/>
          </a:bodyPr>
          <a:lstStyle/>
          <a:p>
            <a:pPr lvl="0">
              <a:defRPr sz="1800"/>
            </a:pPr>
            <a:r>
              <a:rPr sz="4200"/>
              <a:t>Header &amp; Footer</a:t>
            </a:r>
          </a:p>
        </p:txBody>
      </p:sp>
      <p:sp>
        <p:nvSpPr>
          <p:cNvPr id="280" name="Shape 280"/>
          <p:cNvSpPr/>
          <p:nvPr>
            <p:ph type="body" idx="4294967295"/>
          </p:nvPr>
        </p:nvSpPr>
        <p:spPr>
          <a:xfrm>
            <a:off x="571499" y="7505700"/>
            <a:ext cx="12166602" cy="2044700"/>
          </a:xfrm>
          <a:prstGeom prst="rect">
            <a:avLst/>
          </a:prstGeom>
        </p:spPr>
        <p:txBody>
          <a:bodyPr lIns="0" tIns="0" rIns="0" bIns="0">
            <a:normAutofit fontScale="100000" lnSpcReduction="0"/>
          </a:bodyPr>
          <a:lstStyle/>
          <a:p>
            <a:pPr lvl="0">
              <a:defRPr sz="1800"/>
            </a:pPr>
            <a:r>
              <a:rPr sz="2600"/>
              <a:t>Header &amp; Footer to be 100% of the container</a:t>
            </a:r>
            <a:endParaRPr sz="2600"/>
          </a:p>
          <a:p>
            <a:pPr lvl="0">
              <a:spcBef>
                <a:spcPts val="2300"/>
              </a:spcBef>
              <a:defRPr sz="1800"/>
            </a:pPr>
            <a:r>
              <a:rPr sz="2600"/>
              <a:t>Anomalies arise - footer (the text on the left) seem misplaced.</a:t>
            </a:r>
            <a:endParaRPr sz="2600"/>
          </a:p>
          <a:p>
            <a:pPr lvl="0">
              <a:spcBef>
                <a:spcPts val="2300"/>
              </a:spcBef>
              <a:defRPr sz="1800"/>
            </a:pPr>
            <a:r>
              <a:rPr sz="2600"/>
              <a:t>These borders seem confused</a:t>
            </a:r>
          </a:p>
        </p:txBody>
      </p:sp>
      <p:sp>
        <p:nvSpPr>
          <p:cNvPr id="281" name="Shape 28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29</a:t>
            </a:r>
          </a:p>
        </p:txBody>
      </p:sp>
      <p:sp>
        <p:nvSpPr>
          <p:cNvPr id="282" name="Shape 282"/>
          <p:cNvSpPr/>
          <p:nvPr/>
        </p:nvSpPr>
        <p:spPr>
          <a:xfrm>
            <a:off x="457200" y="2698787"/>
            <a:ext cx="3157538" cy="3803613"/>
          </a:xfrm>
          <a:prstGeom prst="rect">
            <a:avLst/>
          </a:prstGeom>
          <a:ln w="12700">
            <a:solidFill/>
            <a:round/>
          </a:ln>
          <a:extLst>
            <a:ext uri="{C572A759-6A51-4108-AA02-DFA0A04FC94B}">
              <ma14:wrappingTextBoxFlag xmlns:ma14="http://schemas.microsoft.com/office/mac/drawingml/2011/main" val="1"/>
            </a:ext>
          </a:extLst>
        </p:spPr>
        <p:txBody>
          <a:bodyPr lIns="0" tIns="0" rIns="0" bIns="0" anchor="b">
            <a:spAutoFit/>
          </a:bodyPr>
          <a:lstStyle/>
          <a:p>
            <a:pPr lvl="0" algn="l" defTabSz="457200">
              <a:defRPr sz="1800"/>
            </a:pPr>
            <a:r>
              <a:rPr>
                <a:solidFill>
                  <a:srgbClr val="3F7F7F"/>
                </a:solidFill>
                <a:latin typeface="Monaco"/>
                <a:ea typeface="Monaco"/>
                <a:cs typeface="Monaco"/>
                <a:sym typeface="Monaco"/>
              </a:rPr>
              <a:t>#header</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100%</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a:t>
            </a:r>
            <a:endParaRPr>
              <a:latin typeface="Monaco"/>
              <a:ea typeface="Monaco"/>
              <a:cs typeface="Monaco"/>
              <a:sym typeface="Monaco"/>
            </a:endParaRPr>
          </a:p>
          <a:p>
            <a:pPr lvl="0" algn="l" defTabSz="457200">
              <a:defRPr sz="1800"/>
            </a:pPr>
            <a:endParaRPr>
              <a:latin typeface="Monaco"/>
              <a:ea typeface="Monaco"/>
              <a:cs typeface="Monaco"/>
              <a:sym typeface="Monaco"/>
            </a:endParaRPr>
          </a:p>
          <a:p>
            <a:pPr lvl="0" algn="l" defTabSz="457200">
              <a:defRPr sz="1800"/>
            </a:pPr>
            <a:r>
              <a:rPr>
                <a:solidFill>
                  <a:srgbClr val="3F7F7F"/>
                </a:solidFill>
                <a:latin typeface="Monaco"/>
                <a:ea typeface="Monaco"/>
                <a:cs typeface="Monaco"/>
                <a:sym typeface="Monaco"/>
              </a:rPr>
              <a:t>#footer</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100%</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a:t>
            </a:r>
            <a:endParaRPr>
              <a:latin typeface="Monaco"/>
              <a:ea typeface="Monaco"/>
              <a:cs typeface="Monaco"/>
              <a:sym typeface="Monaco"/>
            </a:endParaRPr>
          </a:p>
        </p:txBody>
      </p:sp>
      <p:pic>
        <p:nvPicPr>
          <p:cNvPr id="283" name="image.png"/>
          <p:cNvPicPr/>
          <p:nvPr/>
        </p:nvPicPr>
        <p:blipFill>
          <a:blip r:embed="rId2">
            <a:extLst/>
          </a:blip>
          <a:stretch>
            <a:fillRect/>
          </a:stretch>
        </p:blipFill>
        <p:spPr>
          <a:xfrm>
            <a:off x="4276725" y="317500"/>
            <a:ext cx="8562975" cy="7188200"/>
          </a:xfrm>
          <a:prstGeom prst="rect">
            <a:avLst/>
          </a:prstGeom>
          <a:ln w="12700">
            <a:miter lim="400000"/>
          </a:ln>
        </p:spPr>
      </p:pic>
      <p:sp>
        <p:nvSpPr>
          <p:cNvPr id="284" name="Shape 284"/>
          <p:cNvSpPr/>
          <p:nvPr/>
        </p:nvSpPr>
        <p:spPr>
          <a:xfrm flipH="1">
            <a:off x="4102099" y="4826000"/>
            <a:ext cx="1625602" cy="3454400"/>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285" name="Shape 285"/>
          <p:cNvSpPr/>
          <p:nvPr/>
        </p:nvSpPr>
        <p:spPr>
          <a:xfrm flipH="1">
            <a:off x="5295899" y="6413499"/>
            <a:ext cx="3035301" cy="264160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30</a:t>
            </a:r>
          </a:p>
        </p:txBody>
      </p:sp>
      <p:sp>
        <p:nvSpPr>
          <p:cNvPr id="288" name="Shape 288"/>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Clear</a:t>
            </a:r>
          </a:p>
        </p:txBody>
      </p:sp>
      <p:sp>
        <p:nvSpPr>
          <p:cNvPr id="289" name="Shape 289"/>
          <p:cNvSpPr/>
          <p:nvPr>
            <p:ph type="body" idx="4294967295"/>
          </p:nvPr>
        </p:nvSpPr>
        <p:spPr>
          <a:xfrm>
            <a:off x="571500" y="2324100"/>
            <a:ext cx="11861800" cy="6565900"/>
          </a:xfrm>
          <a:prstGeom prst="rect">
            <a:avLst/>
          </a:prstGeom>
        </p:spPr>
        <p:txBody>
          <a:bodyPr lIns="0" tIns="0" rIns="0" bIns="0">
            <a:normAutofit fontScale="100000" lnSpcReduction="0"/>
          </a:bodyPr>
          <a:lstStyle/>
          <a:p>
            <a:pPr lvl="0">
              <a:defRPr sz="1800"/>
            </a:pPr>
            <a:r>
              <a:rPr sz="2600">
                <a:latin typeface="Arial"/>
                <a:ea typeface="Arial"/>
                <a:cs typeface="Arial"/>
                <a:sym typeface="Arial"/>
              </a:rPr>
              <a:t>“</a:t>
            </a:r>
            <a:r>
              <a:rPr sz="2600"/>
              <a:t>clear</a:t>
            </a:r>
            <a:r>
              <a:rPr sz="2600">
                <a:latin typeface="Arial"/>
                <a:ea typeface="Arial"/>
                <a:cs typeface="Arial"/>
                <a:sym typeface="Arial"/>
              </a:rPr>
              <a:t>”</a:t>
            </a:r>
            <a:r>
              <a:rPr sz="2600"/>
              <a:t> forces an element to start below any floated elements</a:t>
            </a:r>
            <a:endParaRPr sz="2600"/>
          </a:p>
          <a:p>
            <a:pPr lvl="0">
              <a:defRPr sz="1800"/>
            </a:pPr>
            <a:r>
              <a:rPr sz="2600"/>
              <a:t>An element whose clear property is set to </a:t>
            </a:r>
            <a:r>
              <a:rPr sz="2600">
                <a:latin typeface="Arial"/>
                <a:ea typeface="Arial"/>
                <a:cs typeface="Arial"/>
                <a:sym typeface="Arial"/>
              </a:rPr>
              <a:t>“</a:t>
            </a:r>
            <a:r>
              <a:rPr sz="2600"/>
              <a:t>left</a:t>
            </a:r>
            <a:r>
              <a:rPr sz="2600">
                <a:latin typeface="Arial"/>
                <a:ea typeface="Arial"/>
                <a:cs typeface="Arial"/>
                <a:sym typeface="Arial"/>
              </a:rPr>
              <a:t>”</a:t>
            </a:r>
            <a:r>
              <a:rPr sz="2600"/>
              <a:t> will start below all left-floated boxes in the same block formatting context</a:t>
            </a:r>
            <a:endParaRPr sz="2600"/>
          </a:p>
          <a:p>
            <a:pPr lvl="0">
              <a:defRPr sz="1800"/>
            </a:pPr>
            <a:r>
              <a:rPr sz="2600"/>
              <a:t>A clear value of </a:t>
            </a:r>
            <a:r>
              <a:rPr sz="2600">
                <a:latin typeface="Arial"/>
                <a:ea typeface="Arial"/>
                <a:cs typeface="Arial"/>
                <a:sym typeface="Arial"/>
              </a:rPr>
              <a:t>“</a:t>
            </a:r>
            <a:r>
              <a:rPr sz="2600"/>
              <a:t>right</a:t>
            </a:r>
            <a:r>
              <a:rPr sz="2600">
                <a:latin typeface="Arial"/>
                <a:ea typeface="Arial"/>
                <a:cs typeface="Arial"/>
                <a:sym typeface="Arial"/>
              </a:rPr>
              <a:t>”</a:t>
            </a:r>
            <a:r>
              <a:rPr sz="2600"/>
              <a:t> will clear all right-floated boxes.</a:t>
            </a:r>
            <a:endParaRPr sz="2600"/>
          </a:p>
          <a:p>
            <a:pPr lvl="0">
              <a:defRPr sz="1800"/>
            </a:pPr>
            <a:r>
              <a:rPr sz="2600"/>
              <a:t>If clear is set to </a:t>
            </a:r>
            <a:r>
              <a:rPr sz="2600">
                <a:latin typeface="Arial"/>
                <a:ea typeface="Arial"/>
                <a:cs typeface="Arial"/>
                <a:sym typeface="Arial"/>
              </a:rPr>
              <a:t>“</a:t>
            </a:r>
            <a:r>
              <a:rPr sz="2600"/>
              <a:t>both</a:t>
            </a:r>
            <a:r>
              <a:rPr sz="2600">
                <a:latin typeface="Arial"/>
                <a:ea typeface="Arial"/>
                <a:cs typeface="Arial"/>
                <a:sym typeface="Arial"/>
              </a:rPr>
              <a:t>”</a:t>
            </a:r>
            <a:r>
              <a:rPr sz="2600"/>
              <a:t>, the element will start below any floated box in that context</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31</a:t>
            </a:r>
          </a:p>
        </p:txBody>
      </p:sp>
      <p:sp>
        <p:nvSpPr>
          <p:cNvPr id="292" name="Shape 292"/>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Footer:clear</a:t>
            </a:r>
          </a:p>
        </p:txBody>
      </p:sp>
      <p:sp>
        <p:nvSpPr>
          <p:cNvPr id="293" name="Shape 293"/>
          <p:cNvSpPr/>
          <p:nvPr>
            <p:ph type="body" idx="4294967295"/>
          </p:nvPr>
        </p:nvSpPr>
        <p:spPr>
          <a:xfrm>
            <a:off x="571500" y="2324100"/>
            <a:ext cx="11861800" cy="6565900"/>
          </a:xfrm>
          <a:prstGeom prst="rect">
            <a:avLst/>
          </a:prstGeom>
        </p:spPr>
        <p:txBody>
          <a:bodyPr lIns="0" tIns="0" rIns="0" bIns="0">
            <a:normAutofit fontScale="100000" lnSpcReduction="0"/>
          </a:bodyPr>
          <a:lstStyle/>
          <a:p>
            <a:pPr lvl="0"/>
          </a:p>
        </p:txBody>
      </p:sp>
      <p:sp>
        <p:nvSpPr>
          <p:cNvPr id="294" name="Shape 294"/>
          <p:cNvSpPr/>
          <p:nvPr/>
        </p:nvSpPr>
        <p:spPr>
          <a:xfrm>
            <a:off x="292100" y="4375187"/>
            <a:ext cx="3180594" cy="1898614"/>
          </a:xfrm>
          <a:prstGeom prst="rect">
            <a:avLst/>
          </a:prstGeom>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#footer</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100%</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clear</a:t>
            </a:r>
            <a:r>
              <a:rPr>
                <a:latin typeface="Monaco"/>
                <a:ea typeface="Monaco"/>
                <a:cs typeface="Monaco"/>
                <a:sym typeface="Monaco"/>
              </a:rPr>
              <a:t>: </a:t>
            </a:r>
            <a:r>
              <a:rPr>
                <a:solidFill>
                  <a:srgbClr val="2A00E1"/>
                </a:solidFill>
                <a:latin typeface="Monaco"/>
                <a:ea typeface="Monaco"/>
                <a:cs typeface="Monaco"/>
                <a:sym typeface="Monaco"/>
              </a:rPr>
              <a:t>both</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a:t>
            </a:r>
          </a:p>
        </p:txBody>
      </p:sp>
      <p:pic>
        <p:nvPicPr>
          <p:cNvPr id="295" name="image.png"/>
          <p:cNvPicPr/>
          <p:nvPr/>
        </p:nvPicPr>
        <p:blipFill>
          <a:blip r:embed="rId2">
            <a:extLst/>
          </a:blip>
          <a:stretch>
            <a:fillRect/>
          </a:stretch>
        </p:blipFill>
        <p:spPr>
          <a:xfrm>
            <a:off x="4262437" y="1473200"/>
            <a:ext cx="8475663" cy="7112000"/>
          </a:xfrm>
          <a:prstGeom prst="rect">
            <a:avLst/>
          </a:prstGeom>
          <a:ln w="12700">
            <a:solidFill/>
            <a:round/>
          </a:ln>
        </p:spPr>
      </p:pic>
      <p:sp>
        <p:nvSpPr>
          <p:cNvPr id="296" name="Shape 296"/>
          <p:cNvSpPr/>
          <p:nvPr/>
        </p:nvSpPr>
        <p:spPr>
          <a:xfrm flipH="1" flipV="1">
            <a:off x="3581400" y="5753099"/>
            <a:ext cx="1473201" cy="163830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32</a:t>
            </a:r>
          </a:p>
        </p:txBody>
      </p:sp>
      <p:sp>
        <p:nvSpPr>
          <p:cNvPr id="299" name="Shape 299"/>
          <p:cNvSpPr/>
          <p:nvPr>
            <p:ph type="title" idx="4294967295"/>
          </p:nvPr>
        </p:nvSpPr>
        <p:spPr>
          <a:xfrm>
            <a:off x="2946399" y="228600"/>
            <a:ext cx="8877302" cy="1193800"/>
          </a:xfrm>
          <a:prstGeom prst="rect">
            <a:avLst/>
          </a:prstGeom>
          <a:noFill/>
        </p:spPr>
        <p:txBody>
          <a:bodyPr lIns="0" tIns="0" rIns="0" bIns="0">
            <a:normAutofit fontScale="100000" lnSpcReduction="0"/>
          </a:bodyPr>
          <a:lstStyle/>
          <a:p>
            <a:pPr lvl="0">
              <a:defRPr sz="1800"/>
            </a:pPr>
            <a:r>
              <a:rPr sz="4200"/>
              <a:t>Pattern Matching Selectors</a:t>
            </a:r>
          </a:p>
        </p:txBody>
      </p:sp>
      <p:sp>
        <p:nvSpPr>
          <p:cNvPr id="300" name="Shape 300"/>
          <p:cNvSpPr/>
          <p:nvPr>
            <p:ph type="body" idx="4294967295"/>
          </p:nvPr>
        </p:nvSpPr>
        <p:spPr>
          <a:xfrm>
            <a:off x="2933700" y="2006600"/>
            <a:ext cx="7302500" cy="2413000"/>
          </a:xfrm>
          <a:prstGeom prst="rect">
            <a:avLst/>
          </a:prstGeom>
        </p:spPr>
        <p:txBody>
          <a:bodyPr lIns="0" tIns="0" rIns="0" bIns="0">
            <a:normAutofit fontScale="100000" lnSpcReduction="0"/>
          </a:bodyPr>
          <a:lstStyle/>
          <a:p>
            <a:pPr lvl="0">
              <a:defRPr sz="1800"/>
            </a:pPr>
            <a:r>
              <a:rPr sz="2600">
                <a:latin typeface="Arial"/>
                <a:ea typeface="Arial"/>
                <a:cs typeface="Arial"/>
                <a:sym typeface="Arial"/>
              </a:rPr>
              <a:t>“</a:t>
            </a:r>
            <a:r>
              <a:rPr sz="2600"/>
              <a:t>*</a:t>
            </a:r>
            <a:r>
              <a:rPr sz="2600">
                <a:latin typeface="Arial"/>
                <a:ea typeface="Arial"/>
                <a:cs typeface="Arial"/>
                <a:sym typeface="Arial"/>
              </a:rPr>
              <a:t>”</a:t>
            </a:r>
            <a:r>
              <a:rPr sz="2600"/>
              <a:t> matches all elements.</a:t>
            </a:r>
            <a:endParaRPr sz="2600"/>
          </a:p>
          <a:p>
            <a:pPr lvl="0">
              <a:defRPr sz="1800"/>
            </a:pPr>
            <a:r>
              <a:rPr sz="2600"/>
              <a:t>Simplifies CSS, and can be removed when layout under control</a:t>
            </a:r>
          </a:p>
        </p:txBody>
      </p:sp>
      <p:sp>
        <p:nvSpPr>
          <p:cNvPr id="301" name="Shape 301"/>
          <p:cNvSpPr/>
          <p:nvPr/>
        </p:nvSpPr>
        <p:spPr>
          <a:xfrm>
            <a:off x="127000" y="1068945"/>
            <a:ext cx="2479440" cy="7719455"/>
          </a:xfrm>
          <a:prstGeom prst="rect">
            <a:avLst/>
          </a:prstGeom>
          <a:solidFill>
            <a:srgbClr val="FFFFFF"/>
          </a:solidFill>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1400">
                <a:solidFill>
                  <a:srgbClr val="3F7F7F"/>
                </a:solidFill>
                <a:latin typeface="Monaco"/>
                <a:ea typeface="Monaco"/>
                <a:cs typeface="Monaco"/>
                <a:sym typeface="Monaco"/>
              </a:rPr>
              <a:t>body</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margin</a:t>
            </a:r>
            <a:r>
              <a:rPr sz="1400">
                <a:latin typeface="Monaco"/>
                <a:ea typeface="Monaco"/>
                <a:cs typeface="Monaco"/>
                <a:sym typeface="Monaco"/>
              </a:rPr>
              <a:t>: </a:t>
            </a:r>
            <a:r>
              <a:rPr sz="1400">
                <a:solidFill>
                  <a:srgbClr val="2A00E1"/>
                </a:solidFill>
                <a:latin typeface="Monaco"/>
                <a:ea typeface="Monaco"/>
                <a:cs typeface="Monaco"/>
                <a:sym typeface="Monaco"/>
              </a:rPr>
              <a:t>0</a:t>
            </a:r>
            <a:r>
              <a:rPr sz="1400">
                <a:latin typeface="Monaco"/>
                <a:ea typeface="Monaco"/>
                <a:cs typeface="Monaco"/>
                <a:sym typeface="Monaco"/>
              </a:rPr>
              <a:t> </a:t>
            </a:r>
            <a:r>
              <a:rPr sz="1400">
                <a:solidFill>
                  <a:srgbClr val="2A00E1"/>
                </a:solidFill>
                <a:latin typeface="Monaco"/>
                <a:ea typeface="Monaco"/>
                <a:cs typeface="Monaco"/>
                <a:sym typeface="Monaco"/>
              </a:rPr>
              <a:t>auto</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#maincontent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right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#navigation</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18%</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left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#header</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#footer</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clear</a:t>
            </a:r>
            <a:r>
              <a:rPr sz="1400">
                <a:latin typeface="Monaco"/>
                <a:ea typeface="Monaco"/>
                <a:cs typeface="Monaco"/>
                <a:sym typeface="Monaco"/>
              </a:rPr>
              <a:t>: </a:t>
            </a:r>
            <a:r>
              <a:rPr sz="1400">
                <a:solidFill>
                  <a:srgbClr val="2A00E1"/>
                </a:solidFill>
                <a:latin typeface="Monaco"/>
                <a:ea typeface="Monaco"/>
                <a:cs typeface="Monaco"/>
                <a:sym typeface="Monaco"/>
              </a:rPr>
              <a:t>both</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p>
        </p:txBody>
      </p:sp>
      <p:sp>
        <p:nvSpPr>
          <p:cNvPr id="302" name="Shape 302"/>
          <p:cNvSpPr/>
          <p:nvPr/>
        </p:nvSpPr>
        <p:spPr>
          <a:xfrm>
            <a:off x="10337800" y="967345"/>
            <a:ext cx="2479440" cy="7719455"/>
          </a:xfrm>
          <a:prstGeom prst="rect">
            <a:avLst/>
          </a:prstGeom>
          <a:solidFill>
            <a:srgbClr val="FFFFFF"/>
          </a:solidFill>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1400">
                <a:solidFill>
                  <a:srgbClr val="3F7F7F"/>
                </a:solidFill>
                <a:latin typeface="Monaco"/>
                <a:ea typeface="Monaco"/>
                <a:cs typeface="Monaco"/>
                <a:sym typeface="Monaco"/>
              </a:rPr>
              <a: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body</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margin</a:t>
            </a:r>
            <a:r>
              <a:rPr sz="1400">
                <a:latin typeface="Monaco"/>
                <a:ea typeface="Monaco"/>
                <a:cs typeface="Monaco"/>
                <a:sym typeface="Monaco"/>
              </a:rPr>
              <a:t>: </a:t>
            </a:r>
            <a:r>
              <a:rPr sz="1400">
                <a:solidFill>
                  <a:srgbClr val="2A00E1"/>
                </a:solidFill>
                <a:latin typeface="Monaco"/>
                <a:ea typeface="Monaco"/>
                <a:cs typeface="Monaco"/>
                <a:sym typeface="Monaco"/>
              </a:rPr>
              <a:t>0</a:t>
            </a:r>
            <a:r>
              <a:rPr sz="1400">
                <a:latin typeface="Monaco"/>
                <a:ea typeface="Monaco"/>
                <a:cs typeface="Monaco"/>
                <a:sym typeface="Monaco"/>
              </a:rPr>
              <a:t> </a:t>
            </a:r>
            <a:r>
              <a:rPr sz="1400">
                <a:solidFill>
                  <a:srgbClr val="2A00E1"/>
                </a:solidFill>
                <a:latin typeface="Monaco"/>
                <a:ea typeface="Monaco"/>
                <a:cs typeface="Monaco"/>
                <a:sym typeface="Monaco"/>
              </a:rPr>
              <a:t>auto</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#maincontent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right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#navigation</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18%</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left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#header</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#footer</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clear</a:t>
            </a:r>
            <a:r>
              <a:rPr sz="1400">
                <a:latin typeface="Monaco"/>
                <a:ea typeface="Monaco"/>
                <a:cs typeface="Monaco"/>
                <a:sym typeface="Monaco"/>
              </a:rPr>
              <a:t>: </a:t>
            </a:r>
            <a:r>
              <a:rPr sz="1400">
                <a:solidFill>
                  <a:srgbClr val="2A00E1"/>
                </a:solidFill>
                <a:latin typeface="Monaco"/>
                <a:ea typeface="Monaco"/>
                <a:cs typeface="Monaco"/>
                <a:sym typeface="Monaco"/>
              </a:rPr>
              <a:t>both</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p>
        </p:txBody>
      </p:sp>
      <p:pic>
        <p:nvPicPr>
          <p:cNvPr id="303" name="image.png"/>
          <p:cNvPicPr/>
          <p:nvPr/>
        </p:nvPicPr>
        <p:blipFill>
          <a:blip r:embed="rId2">
            <a:extLst/>
          </a:blip>
          <a:stretch>
            <a:fillRect/>
          </a:stretch>
        </p:blipFill>
        <p:spPr>
          <a:xfrm>
            <a:off x="2794000" y="4006850"/>
            <a:ext cx="7404100" cy="5556250"/>
          </a:xfrm>
          <a:prstGeom prst="rect">
            <a:avLst/>
          </a:prstGeom>
          <a:ln w="12700">
            <a:miter lim="400000"/>
          </a:ln>
        </p:spPr>
      </p:pic>
      <p:sp>
        <p:nvSpPr>
          <p:cNvPr id="304" name="Shape 304"/>
          <p:cNvSpPr/>
          <p:nvPr/>
        </p:nvSpPr>
        <p:spPr>
          <a:xfrm>
            <a:off x="10210800" y="901700"/>
            <a:ext cx="2730500" cy="1066800"/>
          </a:xfrm>
          <a:prstGeom prst="roundRect">
            <a:avLst>
              <a:gd name="adj" fmla="val 17856"/>
            </a:avLst>
          </a:prstGeom>
          <a:ln w="25400">
            <a:solidFill/>
            <a:miter/>
          </a:ln>
        </p:spPr>
        <p:txBody>
          <a:bodyPr lIns="0" tIns="0" rIns="0" bIns="0"/>
          <a:lstStyle/>
          <a:p>
            <a:pPr lvl="0" algn="l" defTabSz="457200">
              <a:defRPr sz="1800"/>
            </a:pP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33</a:t>
            </a:r>
          </a:p>
        </p:txBody>
      </p:sp>
      <p:sp>
        <p:nvSpPr>
          <p:cNvPr id="307" name="Shape 307"/>
          <p:cNvSpPr/>
          <p:nvPr>
            <p:ph type="title" idx="4294967295"/>
          </p:nvPr>
        </p:nvSpPr>
        <p:spPr>
          <a:xfrm>
            <a:off x="571500" y="152400"/>
            <a:ext cx="11861800" cy="812800"/>
          </a:xfrm>
          <a:prstGeom prst="rect">
            <a:avLst/>
          </a:prstGeom>
          <a:noFill/>
        </p:spPr>
        <p:txBody>
          <a:bodyPr lIns="0" tIns="0" rIns="0" bIns="0">
            <a:normAutofit fontScale="100000" lnSpcReduction="0"/>
          </a:bodyPr>
          <a:lstStyle/>
          <a:p>
            <a:pPr lvl="0">
              <a:defRPr sz="1800"/>
            </a:pPr>
            <a:r>
              <a:rPr sz="4200"/>
              <a:t>Primary &amp; Secondary</a:t>
            </a:r>
          </a:p>
        </p:txBody>
      </p:sp>
      <p:sp>
        <p:nvSpPr>
          <p:cNvPr id="308" name="Shape 308"/>
          <p:cNvSpPr/>
          <p:nvPr>
            <p:ph type="body" idx="4294967295"/>
          </p:nvPr>
        </p:nvSpPr>
        <p:spPr>
          <a:xfrm>
            <a:off x="241300" y="6858000"/>
            <a:ext cx="12192000" cy="2032000"/>
          </a:xfrm>
          <a:prstGeom prst="rect">
            <a:avLst/>
          </a:prstGeom>
        </p:spPr>
        <p:txBody>
          <a:bodyPr lIns="0" tIns="0" rIns="0" bIns="0">
            <a:normAutofit fontScale="100000" lnSpcReduction="0"/>
          </a:bodyPr>
          <a:lstStyle/>
          <a:p>
            <a:pPr lvl="0"/>
          </a:p>
        </p:txBody>
      </p:sp>
      <p:pic>
        <p:nvPicPr>
          <p:cNvPr id="309" name="image.png"/>
          <p:cNvPicPr/>
          <p:nvPr/>
        </p:nvPicPr>
        <p:blipFill>
          <a:blip r:embed="rId2">
            <a:extLst/>
          </a:blip>
          <a:stretch>
            <a:fillRect/>
          </a:stretch>
        </p:blipFill>
        <p:spPr>
          <a:xfrm>
            <a:off x="2576512" y="1079500"/>
            <a:ext cx="10415588" cy="8293100"/>
          </a:xfrm>
          <a:prstGeom prst="rect">
            <a:avLst/>
          </a:prstGeom>
          <a:ln w="12700">
            <a:miter lim="400000"/>
          </a:ln>
        </p:spPr>
      </p:pic>
      <p:sp>
        <p:nvSpPr>
          <p:cNvPr id="310" name="Shape 310"/>
          <p:cNvSpPr/>
          <p:nvPr/>
        </p:nvSpPr>
        <p:spPr>
          <a:xfrm>
            <a:off x="203200" y="2216187"/>
            <a:ext cx="2357500" cy="3486114"/>
          </a:xfrm>
          <a:prstGeom prst="rect">
            <a:avLst/>
          </a:prstGeom>
          <a:solidFill>
            <a:srgbClr val="FFFFFF"/>
          </a:solidFill>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#primary</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68%</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left</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a:t>
            </a:r>
            <a:endParaRPr>
              <a:latin typeface="Monaco"/>
              <a:ea typeface="Monaco"/>
              <a:cs typeface="Monaco"/>
              <a:sym typeface="Monaco"/>
            </a:endParaRPr>
          </a:p>
          <a:p>
            <a:pPr lvl="0" algn="l" defTabSz="457200">
              <a:defRPr sz="1800"/>
            </a:pPr>
            <a:endParaRPr>
              <a:latin typeface="Monaco"/>
              <a:ea typeface="Monaco"/>
              <a:cs typeface="Monaco"/>
              <a:sym typeface="Monaco"/>
            </a:endParaRPr>
          </a:p>
          <a:p>
            <a:pPr lvl="0" algn="l" defTabSz="457200">
              <a:defRPr sz="1800"/>
            </a:pPr>
            <a:r>
              <a:rPr>
                <a:solidFill>
                  <a:srgbClr val="3F7F7F"/>
                </a:solidFill>
                <a:latin typeface="Monaco"/>
                <a:ea typeface="Monaco"/>
                <a:cs typeface="Monaco"/>
                <a:sym typeface="Monaco"/>
              </a:rPr>
              <a:t>#secondary</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30%</a:t>
            </a:r>
            <a:r>
              <a:rPr>
                <a:latin typeface="Monaco"/>
                <a:ea typeface="Monaco"/>
                <a:cs typeface="Monaco"/>
                <a:sym typeface="Monaco"/>
              </a:rPr>
              <a:t>;  </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right</a:t>
            </a:r>
            <a:r>
              <a:rPr>
                <a:latin typeface="Monaco"/>
                <a:ea typeface="Monaco"/>
                <a:cs typeface="Monaco"/>
                <a:sym typeface="Monaco"/>
              </a:rPr>
              <a:t>;</a:t>
            </a:r>
            <a:endParaRPr>
              <a:latin typeface="Monaco"/>
              <a:ea typeface="Monaco"/>
              <a:cs typeface="Monaco"/>
              <a:sym typeface="Monaco"/>
            </a:endParaRPr>
          </a:p>
          <a:p>
            <a:pPr lvl="0" algn="l" defTabSz="457200">
              <a:defRPr sz="1800"/>
            </a:pPr>
            <a:r>
              <a:rPr>
                <a:latin typeface="Monaco"/>
                <a:ea typeface="Monaco"/>
                <a:cs typeface="Monaco"/>
                <a:sym typeface="Monaco"/>
              </a:rPr>
              <a:t>}</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34</a:t>
            </a:r>
          </a:p>
        </p:txBody>
      </p:sp>
      <p:sp>
        <p:nvSpPr>
          <p:cNvPr id="313" name="Shape 313"/>
          <p:cNvSpPr/>
          <p:nvPr/>
        </p:nvSpPr>
        <p:spPr>
          <a:xfrm>
            <a:off x="723900" y="1386445"/>
            <a:ext cx="1945953" cy="7960755"/>
          </a:xfrm>
          <a:prstGeom prst="rect">
            <a:avLst/>
          </a:prstGeom>
          <a:solidFill>
            <a:srgbClr val="FFFFFF"/>
          </a:solidFill>
          <a:ln w="12700">
            <a:solidFill/>
            <a:round/>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1400">
                <a:solidFill>
                  <a:srgbClr val="3F7F7F"/>
                </a:solidFill>
                <a:latin typeface="Monaco"/>
                <a:ea typeface="Monaco"/>
                <a:cs typeface="Monaco"/>
                <a:sym typeface="Monaco"/>
              </a:rPr>
              <a:t>#header</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#navigation</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18%</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left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#maincontent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right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#primary</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68%</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left</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#secondary</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30%</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right</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#footer</a:t>
            </a: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clear</a:t>
            </a:r>
            <a:r>
              <a:rPr sz="1400">
                <a:latin typeface="Monaco"/>
                <a:ea typeface="Monaco"/>
                <a:cs typeface="Monaco"/>
                <a:sym typeface="Monaco"/>
              </a:rPr>
              <a:t>: </a:t>
            </a:r>
            <a:r>
              <a:rPr sz="1400">
                <a:solidFill>
                  <a:srgbClr val="2A00E1"/>
                </a:solidFill>
                <a:latin typeface="Monaco"/>
                <a:ea typeface="Monaco"/>
                <a:cs typeface="Monaco"/>
                <a:sym typeface="Monaco"/>
              </a:rPr>
              <a:t>both</a:t>
            </a:r>
            <a:r>
              <a:rPr sz="1400">
                <a:latin typeface="Monaco"/>
                <a:ea typeface="Monaco"/>
                <a:cs typeface="Monaco"/>
                <a:sym typeface="Monaco"/>
              </a:rPr>
              <a:t>;</a:t>
            </a:r>
            <a:endParaRPr sz="1400">
              <a:latin typeface="Monaco"/>
              <a:ea typeface="Monaco"/>
              <a:cs typeface="Monaco"/>
              <a:sym typeface="Monaco"/>
            </a:endParaRPr>
          </a:p>
          <a:p>
            <a:pPr lvl="0" algn="l" defTabSz="457200">
              <a:defRPr sz="1800"/>
            </a:pPr>
            <a:r>
              <a:rPr sz="1400">
                <a:latin typeface="Monaco"/>
                <a:ea typeface="Monaco"/>
                <a:cs typeface="Monaco"/>
                <a:sym typeface="Monaco"/>
              </a:rPr>
              <a:t>}</a:t>
            </a:r>
          </a:p>
        </p:txBody>
      </p:sp>
      <p:sp>
        <p:nvSpPr>
          <p:cNvPr id="314" name="Shape 314"/>
          <p:cNvSpPr/>
          <p:nvPr>
            <p:ph type="title" idx="4294967295"/>
          </p:nvPr>
        </p:nvSpPr>
        <p:spPr>
          <a:xfrm>
            <a:off x="4330700" y="330200"/>
            <a:ext cx="8102600" cy="1397000"/>
          </a:xfrm>
          <a:prstGeom prst="rect">
            <a:avLst/>
          </a:prstGeom>
          <a:noFill/>
        </p:spPr>
        <p:txBody>
          <a:bodyPr lIns="0" tIns="0" rIns="0" bIns="0">
            <a:normAutofit fontScale="100000" lnSpcReduction="0"/>
          </a:bodyPr>
          <a:lstStyle/>
          <a:p>
            <a:pPr lvl="0">
              <a:defRPr sz="1800"/>
            </a:pPr>
            <a:r>
              <a:rPr sz="4200">
                <a:latin typeface="Arial"/>
                <a:ea typeface="Arial"/>
                <a:cs typeface="Arial"/>
                <a:sym typeface="Arial"/>
              </a:rPr>
              <a:t>“</a:t>
            </a:r>
            <a:r>
              <a:rPr sz="4200"/>
              <a:t>CSS Craftsman</a:t>
            </a:r>
            <a:r>
              <a:rPr sz="4200">
                <a:latin typeface="Arial"/>
                <a:ea typeface="Arial"/>
                <a:cs typeface="Arial"/>
                <a:sym typeface="Arial"/>
              </a:rPr>
              <a:t>”</a:t>
            </a:r>
          </a:p>
        </p:txBody>
      </p:sp>
      <p:pic>
        <p:nvPicPr>
          <p:cNvPr id="315" name="image.png"/>
          <p:cNvPicPr/>
          <p:nvPr/>
        </p:nvPicPr>
        <p:blipFill>
          <a:blip r:embed="rId2">
            <a:extLst/>
          </a:blip>
          <a:stretch>
            <a:fillRect/>
          </a:stretch>
        </p:blipFill>
        <p:spPr>
          <a:xfrm>
            <a:off x="5334000" y="2290762"/>
            <a:ext cx="7721600" cy="6148388"/>
          </a:xfrm>
          <a:prstGeom prst="rect">
            <a:avLst/>
          </a:prstGeom>
          <a:ln w="12700">
            <a:solidFill/>
            <a:round/>
          </a:ln>
        </p:spPr>
      </p:pic>
      <p:sp>
        <p:nvSpPr>
          <p:cNvPr id="316" name="Shape 316"/>
          <p:cNvSpPr/>
          <p:nvPr/>
        </p:nvSpPr>
        <p:spPr>
          <a:xfrm flipH="1" flipV="1">
            <a:off x="2347912" y="1943100"/>
            <a:ext cx="4357689" cy="1079500"/>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317" name="Shape 317"/>
          <p:cNvSpPr/>
          <p:nvPr/>
        </p:nvSpPr>
        <p:spPr>
          <a:xfrm flipH="1" flipV="1">
            <a:off x="2271712" y="2908299"/>
            <a:ext cx="4179889" cy="113030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318" name="Shape 318"/>
          <p:cNvSpPr/>
          <p:nvPr/>
        </p:nvSpPr>
        <p:spPr>
          <a:xfrm flipH="1" flipV="1">
            <a:off x="2349500" y="4379912"/>
            <a:ext cx="4959350" cy="287339"/>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319" name="Shape 319"/>
          <p:cNvSpPr/>
          <p:nvPr/>
        </p:nvSpPr>
        <p:spPr>
          <a:xfrm flipH="1">
            <a:off x="2463799" y="5156199"/>
            <a:ext cx="8763002" cy="215900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320" name="Shape 320"/>
          <p:cNvSpPr/>
          <p:nvPr/>
        </p:nvSpPr>
        <p:spPr>
          <a:xfrm flipH="1">
            <a:off x="2208212" y="5257799"/>
            <a:ext cx="5919789" cy="481014"/>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
        <p:nvSpPr>
          <p:cNvPr id="321" name="Shape 321"/>
          <p:cNvSpPr/>
          <p:nvPr/>
        </p:nvSpPr>
        <p:spPr>
          <a:xfrm flipH="1">
            <a:off x="2514599" y="7569199"/>
            <a:ext cx="4000502" cy="127000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35</a:t>
            </a:r>
          </a:p>
        </p:txBody>
      </p:sp>
      <p:sp>
        <p:nvSpPr>
          <p:cNvPr id="324" name="Shape 324"/>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p>
        </p:txBody>
      </p:sp>
      <p:sp>
        <p:nvSpPr>
          <p:cNvPr id="325" name="Shape 325"/>
          <p:cNvSpPr/>
          <p:nvPr>
            <p:ph type="body" idx="4294967295"/>
          </p:nvPr>
        </p:nvSpPr>
        <p:spPr>
          <a:xfrm>
            <a:off x="571500" y="2324100"/>
            <a:ext cx="11861800" cy="6565900"/>
          </a:xfrm>
          <a:prstGeom prst="rect">
            <a:avLst/>
          </a:prstGeom>
        </p:spPr>
        <p:txBody>
          <a:bodyPr lIns="0" tIns="0" rIns="0" bIns="0">
            <a:normAutofit fontScale="100000" lnSpcReduction="0"/>
          </a:bodyPr>
          <a:lstStyle/>
          <a:p>
            <a:pPr lvl="0"/>
          </a:p>
        </p:txBody>
      </p:sp>
      <p:pic>
        <p:nvPicPr>
          <p:cNvPr id="326" name="image.png"/>
          <p:cNvPicPr/>
          <p:nvPr/>
        </p:nvPicPr>
        <p:blipFill>
          <a:blip r:embed="rId2">
            <a:extLst/>
          </a:blip>
          <a:stretch>
            <a:fillRect/>
          </a:stretch>
        </p:blipFill>
        <p:spPr>
          <a:xfrm>
            <a:off x="876300" y="1016000"/>
            <a:ext cx="11557000" cy="7289800"/>
          </a:xfrm>
          <a:prstGeom prst="rect">
            <a:avLst/>
          </a:prstGeom>
          <a:ln w="12700">
            <a:solidFill/>
            <a:round/>
          </a:ln>
        </p:spPr>
      </p:pic>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3</a:t>
            </a:r>
          </a:p>
        </p:txBody>
      </p:sp>
      <p:sp>
        <p:nvSpPr>
          <p:cNvPr id="98" name="Shape 98"/>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Parsing &amp; Rendering</a:t>
            </a:r>
          </a:p>
        </p:txBody>
      </p:sp>
      <p:sp>
        <p:nvSpPr>
          <p:cNvPr id="99" name="Shape 99"/>
          <p:cNvSpPr/>
          <p:nvPr>
            <p:ph type="body" idx="4294967295"/>
          </p:nvPr>
        </p:nvSpPr>
        <p:spPr>
          <a:xfrm>
            <a:off x="749300" y="2324100"/>
            <a:ext cx="11684000" cy="6565900"/>
          </a:xfrm>
          <a:prstGeom prst="rect">
            <a:avLst/>
          </a:prstGeom>
        </p:spPr>
        <p:txBody>
          <a:bodyPr lIns="0" tIns="0" rIns="0" bIns="0">
            <a:normAutofit fontScale="100000" lnSpcReduction="0"/>
          </a:bodyPr>
          <a:lstStyle/>
          <a:p>
            <a:pPr lvl="0">
              <a:defRPr sz="1800"/>
            </a:pPr>
            <a:r>
              <a:rPr sz="2600"/>
              <a:t>A web browser typically reads and renders HTML documents in two phases: </a:t>
            </a:r>
            <a:endParaRPr sz="2600"/>
          </a:p>
          <a:p>
            <a:pPr lvl="1" marL="711200" indent="-266700">
              <a:defRPr sz="1800"/>
            </a:pPr>
            <a:r>
              <a:rPr sz="2700"/>
              <a:t>the parsing phase </a:t>
            </a:r>
            <a:endParaRPr sz="2700"/>
          </a:p>
          <a:p>
            <a:pPr lvl="1" marL="711200" indent="-266700">
              <a:defRPr sz="1800"/>
            </a:pPr>
            <a:r>
              <a:rPr sz="2700"/>
              <a:t>the rendering phase.</a:t>
            </a:r>
          </a:p>
          <a:p>
            <a:pPr lvl="0">
              <a:defRPr sz="1800"/>
            </a:pPr>
            <a:r>
              <a:rPr sz="2600"/>
              <a:t>During the parsing phase, the browser reads the markup in the document, breaks it down into components, and builds a Document Object Model (DOM) tree.</a:t>
            </a:r>
            <a:endParaRPr sz="2600"/>
          </a:p>
          <a:p>
            <a:pPr lvl="0">
              <a:defRPr sz="1800"/>
            </a:pPr>
            <a:r>
              <a:rPr sz="2600"/>
              <a:t>The DOM is a in-memory data structure, typically traversed by Java Script code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4</a:t>
            </a:r>
          </a:p>
        </p:txBody>
      </p:sp>
      <p:sp>
        <p:nvSpPr>
          <p:cNvPr id="102" name="Shape 102"/>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DOM Tree</a:t>
            </a:r>
          </a:p>
        </p:txBody>
      </p:sp>
      <p:sp>
        <p:nvSpPr>
          <p:cNvPr id="103" name="Shape 103"/>
          <p:cNvSpPr/>
          <p:nvPr>
            <p:ph type="body" idx="4294967295"/>
          </p:nvPr>
        </p:nvSpPr>
        <p:spPr>
          <a:xfrm>
            <a:off x="330200" y="2019300"/>
            <a:ext cx="5943600" cy="7188200"/>
          </a:xfrm>
          <a:prstGeom prst="rect">
            <a:avLst/>
          </a:prstGeom>
        </p:spPr>
        <p:txBody>
          <a:bodyPr lIns="0" tIns="0" rIns="0" bIns="0">
            <a:normAutofit fontScale="100000" lnSpcReduction="0"/>
          </a:bodyPr>
          <a:lstStyle/>
          <a:p>
            <a:pPr lvl="0">
              <a:defRPr sz="1800"/>
            </a:pPr>
            <a:r>
              <a:rPr sz="2600"/>
              <a:t>Each object in the DOM tree is called a node. </a:t>
            </a:r>
            <a:endParaRPr sz="2600"/>
          </a:p>
          <a:p>
            <a:pPr lvl="0">
              <a:spcBef>
                <a:spcPts val="3300"/>
              </a:spcBef>
              <a:defRPr sz="1800"/>
            </a:pPr>
            <a:r>
              <a:rPr sz="2600"/>
              <a:t>There are several types of nodes, including element nodes and text nodes. </a:t>
            </a:r>
            <a:endParaRPr sz="2600"/>
          </a:p>
          <a:p>
            <a:pPr lvl="0">
              <a:spcBef>
                <a:spcPts val="3300"/>
              </a:spcBef>
              <a:defRPr sz="1800"/>
            </a:pPr>
            <a:r>
              <a:rPr sz="2600"/>
              <a:t>At the top of the tree is a document node, which contains an element node called the root node; this is always the html element in HTML documents.</a:t>
            </a:r>
            <a:endParaRPr sz="2600"/>
          </a:p>
          <a:p>
            <a:pPr lvl="0">
              <a:spcBef>
                <a:spcPts val="3300"/>
              </a:spcBef>
              <a:defRPr sz="1800"/>
            </a:pPr>
            <a:r>
              <a:rPr sz="2600"/>
              <a:t>It branches into two child element nodes—head and body—which then branch into other children.</a:t>
            </a:r>
          </a:p>
        </p:txBody>
      </p:sp>
      <p:grpSp>
        <p:nvGrpSpPr>
          <p:cNvPr id="106" name="Group 106"/>
          <p:cNvGrpSpPr/>
          <p:nvPr/>
        </p:nvGrpSpPr>
        <p:grpSpPr>
          <a:xfrm>
            <a:off x="6286500" y="609600"/>
            <a:ext cx="5664200" cy="2717800"/>
            <a:chOff x="0" y="0"/>
            <a:chExt cx="5664200" cy="2717800"/>
          </a:xfrm>
        </p:grpSpPr>
        <p:sp>
          <p:nvSpPr>
            <p:cNvPr id="104" name="Shape 104"/>
            <p:cNvSpPr/>
            <p:nvPr/>
          </p:nvSpPr>
          <p:spPr>
            <a:xfrm>
              <a:off x="0" y="0"/>
              <a:ext cx="5664200" cy="2717800"/>
            </a:xfrm>
            <a:prstGeom prst="rect">
              <a:avLst/>
            </a:prstGeom>
            <a:solidFill>
              <a:srgbClr val="FFFFFF"/>
            </a:solidFill>
            <a:ln w="12700" cap="flat">
              <a:solidFill>
                <a:srgbClr val="000000"/>
              </a:solidFill>
              <a:prstDash val="solid"/>
              <a:round/>
            </a:ln>
            <a:effectLst/>
          </p:spPr>
          <p:txBody>
            <a:bodyPr wrap="square" lIns="0" tIns="0" rIns="0" bIns="0" numCol="1" anchor="b">
              <a:noAutofit/>
            </a:bodyPr>
            <a:lstStyle/>
            <a:p>
              <a:pPr lvl="0" algn="l" defTabSz="457200">
                <a:defRPr sz="1400">
                  <a:latin typeface="Courier"/>
                  <a:ea typeface="Courier"/>
                  <a:cs typeface="Courier"/>
                  <a:sym typeface="Courier"/>
                </a:defRPr>
              </a:pPr>
            </a:p>
          </p:txBody>
        </p:sp>
        <p:sp>
          <p:nvSpPr>
            <p:cNvPr id="105" name="Shape 105"/>
            <p:cNvSpPr/>
            <p:nvPr/>
          </p:nvSpPr>
          <p:spPr>
            <a:xfrm>
              <a:off x="0" y="126999"/>
              <a:ext cx="5664200" cy="259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p>
              <a:pPr lvl="0" algn="l" defTabSz="457200">
                <a:defRPr sz="1800"/>
              </a:pPr>
              <a:r>
                <a:rPr sz="1400">
                  <a:latin typeface="Courier"/>
                  <a:ea typeface="Courier"/>
                  <a:cs typeface="Courier"/>
                  <a:sym typeface="Courier"/>
                </a:rPr>
                <a:t>&lt;!DOCTYPE html PUBLIC "-//W3C//DTD HTML 4.01//EN"</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"http://www.w3.org/TR/html4/strict.dtd"&gt;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&lt;html&gt;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&lt;head&gt;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&lt;title&gt;Widgets&lt;/title&gt;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&lt;/head&gt;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&lt;body&gt;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&lt;h1&gt;Widgets&lt;/h1&gt;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&lt;p&gt;Welcome to Widgets, the number one company</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in the world for selling widgets!&lt;/p&gt;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&lt;/body&gt;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&lt;/html&gt;</a:t>
              </a:r>
            </a:p>
          </p:txBody>
        </p:sp>
      </p:grpSp>
      <p:pic>
        <p:nvPicPr>
          <p:cNvPr id="107" name="image.png"/>
          <p:cNvPicPr/>
          <p:nvPr/>
        </p:nvPicPr>
        <p:blipFill>
          <a:blip r:embed="rId2">
            <a:extLst/>
          </a:blip>
          <a:stretch>
            <a:fillRect/>
          </a:stretch>
        </p:blipFill>
        <p:spPr>
          <a:xfrm>
            <a:off x="6235700" y="3962400"/>
            <a:ext cx="6667500" cy="3898900"/>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5</a:t>
            </a:r>
          </a:p>
        </p:txBody>
      </p:sp>
      <p:sp>
        <p:nvSpPr>
          <p:cNvPr id="110" name="Shape 110"/>
          <p:cNvSpPr/>
          <p:nvPr>
            <p:ph type="title" idx="4294967295"/>
          </p:nvPr>
        </p:nvSpPr>
        <p:spPr>
          <a:xfrm>
            <a:off x="546100" y="266700"/>
            <a:ext cx="6223000" cy="2311400"/>
          </a:xfrm>
          <a:prstGeom prst="rect">
            <a:avLst/>
          </a:prstGeom>
          <a:noFill/>
        </p:spPr>
        <p:txBody>
          <a:bodyPr lIns="0" tIns="0" rIns="0" bIns="0">
            <a:normAutofit fontScale="100000" lnSpcReduction="0"/>
          </a:bodyPr>
          <a:lstStyle/>
          <a:p>
            <a:pPr lvl="0">
              <a:defRPr sz="1800"/>
            </a:pPr>
            <a:r>
              <a:rPr sz="4200"/>
              <a:t>Parents, Grandparents, Children, Grandchildren</a:t>
            </a:r>
            <a:br>
              <a:rPr sz="4200"/>
            </a:br>
            <a:r>
              <a:rPr sz="4200"/>
              <a:t>Siblings</a:t>
            </a:r>
          </a:p>
        </p:txBody>
      </p:sp>
      <p:sp>
        <p:nvSpPr>
          <p:cNvPr id="111" name="Shape 111"/>
          <p:cNvSpPr/>
          <p:nvPr>
            <p:ph type="body" idx="4294967295"/>
          </p:nvPr>
        </p:nvSpPr>
        <p:spPr>
          <a:xfrm>
            <a:off x="698500" y="2819400"/>
            <a:ext cx="11861800" cy="6337300"/>
          </a:xfrm>
          <a:prstGeom prst="rect">
            <a:avLst/>
          </a:prstGeom>
        </p:spPr>
        <p:txBody>
          <a:bodyPr lIns="0" tIns="0" rIns="0" bIns="0">
            <a:normAutofit fontScale="100000" lnSpcReduction="0"/>
          </a:bodyPr>
          <a:lstStyle/>
          <a:p>
            <a:pPr lvl="0">
              <a:defRPr sz="1800"/>
            </a:pPr>
            <a:r>
              <a:rPr sz="2600"/>
              <a:t>A child node is structurally subordinate to its parent node - the child</a:t>
            </a:r>
            <a:r>
              <a:rPr sz="2600">
                <a:latin typeface="Arial"/>
                <a:ea typeface="Arial"/>
                <a:cs typeface="Arial"/>
                <a:sym typeface="Arial"/>
              </a:rPr>
              <a:t>’</a:t>
            </a:r>
            <a:r>
              <a:rPr sz="2600"/>
              <a:t>s tags are nested inside the tags of the parent. </a:t>
            </a:r>
            <a:endParaRPr sz="2600"/>
          </a:p>
          <a:p>
            <a:pPr lvl="0">
              <a:spcBef>
                <a:spcPts val="5300"/>
              </a:spcBef>
              <a:defRPr sz="1800"/>
            </a:pPr>
            <a:r>
              <a:rPr sz="2600"/>
              <a:t>A node can be called a descendant node if it</a:t>
            </a:r>
            <a:r>
              <a:rPr sz="2600">
                <a:latin typeface="Arial"/>
                <a:ea typeface="Arial"/>
                <a:cs typeface="Arial"/>
                <a:sym typeface="Arial"/>
              </a:rPr>
              <a:t>’</a:t>
            </a:r>
            <a:r>
              <a:rPr sz="2600"/>
              <a:t>s a child, grandchild, and so on, of another node. </a:t>
            </a:r>
            <a:endParaRPr sz="2600"/>
          </a:p>
          <a:p>
            <a:pPr lvl="0">
              <a:spcBef>
                <a:spcPts val="5300"/>
              </a:spcBef>
              <a:defRPr sz="1800"/>
            </a:pPr>
            <a:r>
              <a:rPr sz="2600"/>
              <a:t>A node can be called an ancestor node if it</a:t>
            </a:r>
            <a:r>
              <a:rPr sz="2600">
                <a:latin typeface="Arial"/>
                <a:ea typeface="Arial"/>
                <a:cs typeface="Arial"/>
                <a:sym typeface="Arial"/>
              </a:rPr>
              <a:t>’</a:t>
            </a:r>
            <a:r>
              <a:rPr sz="2600"/>
              <a:t>s a parent, grandparent, and so on, of another node.  </a:t>
            </a:r>
            <a:endParaRPr sz="2600"/>
          </a:p>
          <a:p>
            <a:pPr lvl="0">
              <a:spcBef>
                <a:spcPts val="5300"/>
              </a:spcBef>
              <a:defRPr sz="1800"/>
            </a:pPr>
            <a:r>
              <a:rPr sz="2600"/>
              <a:t>Nodes that have the same parent are called siblings. .</a:t>
            </a:r>
          </a:p>
        </p:txBody>
      </p:sp>
      <p:pic>
        <p:nvPicPr>
          <p:cNvPr id="112" name="image.png"/>
          <p:cNvPicPr/>
          <p:nvPr/>
        </p:nvPicPr>
        <p:blipFill>
          <a:blip r:embed="rId2">
            <a:extLst/>
          </a:blip>
          <a:stretch>
            <a:fillRect/>
          </a:stretch>
        </p:blipFill>
        <p:spPr>
          <a:xfrm>
            <a:off x="7886700" y="63500"/>
            <a:ext cx="4648200" cy="2717800"/>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6</a:t>
            </a:r>
          </a:p>
        </p:txBody>
      </p:sp>
      <p:sp>
        <p:nvSpPr>
          <p:cNvPr id="115" name="Shape 115"/>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Block &amp; Inline</a:t>
            </a:r>
          </a:p>
        </p:txBody>
      </p:sp>
      <p:sp>
        <p:nvSpPr>
          <p:cNvPr id="116" name="Shape 116"/>
          <p:cNvSpPr/>
          <p:nvPr>
            <p:ph type="body" idx="4294967295"/>
          </p:nvPr>
        </p:nvSpPr>
        <p:spPr>
          <a:xfrm>
            <a:off x="571500" y="2324100"/>
            <a:ext cx="11861800" cy="6565900"/>
          </a:xfrm>
          <a:prstGeom prst="rect">
            <a:avLst/>
          </a:prstGeom>
        </p:spPr>
        <p:txBody>
          <a:bodyPr lIns="0" tIns="0" rIns="0" bIns="0">
            <a:normAutofit fontScale="100000" lnSpcReduction="0"/>
          </a:bodyPr>
          <a:lstStyle/>
          <a:p>
            <a:pPr lvl="0">
              <a:defRPr sz="1800"/>
            </a:pPr>
            <a:r>
              <a:rPr sz="2600"/>
              <a:t>When the DOM tree has been constructed, and any CSS style sheets have been loaded and parsed, the browser starts the rendering phase. </a:t>
            </a:r>
            <a:endParaRPr sz="2600"/>
          </a:p>
          <a:p>
            <a:pPr lvl="0">
              <a:spcBef>
                <a:spcPts val="2500"/>
              </a:spcBef>
              <a:defRPr sz="1800"/>
            </a:pPr>
            <a:r>
              <a:rPr sz="2600"/>
              <a:t>Each node in the DOM tree will be rendered as zero or more boxes.</a:t>
            </a:r>
            <a:endParaRPr sz="2600"/>
          </a:p>
          <a:p>
            <a:pPr lvl="0">
              <a:spcBef>
                <a:spcPts val="2500"/>
              </a:spcBef>
              <a:defRPr sz="1800"/>
            </a:pPr>
            <a:r>
              <a:rPr sz="2600"/>
              <a:t>A  box is always rectangular, it has four sides with a 90° angle between each side.</a:t>
            </a:r>
            <a:endParaRPr sz="2600"/>
          </a:p>
          <a:p>
            <a:pPr lvl="0">
              <a:spcBef>
                <a:spcPts val="2500"/>
              </a:spcBef>
              <a:defRPr sz="1800"/>
            </a:pPr>
            <a:r>
              <a:rPr sz="2600"/>
              <a:t>HTML Elements are either block-level or inline-level.</a:t>
            </a:r>
            <a:endParaRPr sz="2600"/>
          </a:p>
          <a:p>
            <a:pPr lvl="1" marL="711200" indent="-266700">
              <a:spcBef>
                <a:spcPts val="2500"/>
              </a:spcBef>
              <a:defRPr sz="1800"/>
            </a:pPr>
            <a:r>
              <a:rPr sz="2600"/>
              <a:t>block-level HTML elements generate block boxes, </a:t>
            </a:r>
            <a:endParaRPr sz="2600"/>
          </a:p>
          <a:p>
            <a:pPr lvl="1" marL="711200" indent="-266700">
              <a:spcBef>
                <a:spcPts val="2500"/>
              </a:spcBef>
              <a:defRPr sz="1800"/>
            </a:pPr>
            <a:r>
              <a:rPr sz="2600"/>
              <a:t>while inline-level HTML elements generate inline boxes.</a:t>
            </a:r>
          </a:p>
          <a:p>
            <a:pPr lvl="0">
              <a:spcBef>
                <a:spcPts val="2500"/>
              </a:spcBef>
              <a:defRPr sz="1800"/>
            </a:pPr>
            <a:r>
              <a:rPr sz="2600"/>
              <a:t>The separation into block-level and inline elements in HTML is specified in the HTML document type definition</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7</a:t>
            </a:r>
          </a:p>
        </p:txBody>
      </p:sp>
      <p:sp>
        <p:nvSpPr>
          <p:cNvPr id="119" name="Shape 119"/>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CSS Box Model</a:t>
            </a:r>
          </a:p>
        </p:txBody>
      </p:sp>
      <p:sp>
        <p:nvSpPr>
          <p:cNvPr id="120" name="Shape 120"/>
          <p:cNvSpPr/>
          <p:nvPr>
            <p:ph type="body" idx="4294967295"/>
          </p:nvPr>
        </p:nvSpPr>
        <p:spPr>
          <a:xfrm>
            <a:off x="571500" y="2324100"/>
            <a:ext cx="11861800" cy="6565900"/>
          </a:xfrm>
          <a:prstGeom prst="rect">
            <a:avLst/>
          </a:prstGeom>
        </p:spPr>
        <p:txBody>
          <a:bodyPr lIns="0" tIns="0" rIns="0" bIns="0">
            <a:normAutofit fontScale="100000" lnSpcReduction="0"/>
          </a:bodyPr>
          <a:lstStyle/>
          <a:p>
            <a:pPr lvl="0">
              <a:defRPr sz="1800"/>
            </a:pPr>
            <a:r>
              <a:rPr sz="2600"/>
              <a:t>The box model is the central mechanism for determining how an element is positioned on a web page.</a:t>
            </a:r>
            <a:endParaRPr sz="2600"/>
          </a:p>
          <a:p>
            <a:pPr lvl="0">
              <a:defRPr sz="1800"/>
            </a:pPr>
            <a:r>
              <a:rPr sz="2600"/>
              <a:t>Some key concepts:</a:t>
            </a:r>
            <a:endParaRPr sz="2600"/>
          </a:p>
          <a:p>
            <a:pPr lvl="1" marL="711200" indent="-266700">
              <a:defRPr sz="1800"/>
            </a:pPr>
            <a:r>
              <a:rPr sz="2800"/>
              <a:t>Box Structure</a:t>
            </a:r>
            <a:endParaRPr sz="2800"/>
          </a:p>
          <a:p>
            <a:pPr lvl="1" marL="711200" indent="-266700">
              <a:defRPr sz="1800"/>
            </a:pPr>
            <a:r>
              <a:rPr sz="2800"/>
              <a:t>Calculating Box Dimensions</a:t>
            </a:r>
            <a:endParaRPr sz="2800"/>
          </a:p>
          <a:p>
            <a:pPr lvl="1" marL="711200" indent="-266700">
              <a:defRPr sz="1800"/>
            </a:pPr>
            <a:r>
              <a:rPr sz="2800"/>
              <a:t>The Containing Block</a:t>
            </a:r>
            <a:endParaRPr sz="2800"/>
          </a:p>
          <a:p>
            <a:pPr lvl="1" marL="711200" indent="-266700">
              <a:defRPr sz="1800"/>
            </a:pPr>
            <a:r>
              <a:rPr sz="2800"/>
              <a:t>Collapsing Margins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8</a:t>
            </a:r>
          </a:p>
        </p:txBody>
      </p:sp>
      <p:sp>
        <p:nvSpPr>
          <p:cNvPr id="123" name="Shape 123"/>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Box Structure</a:t>
            </a:r>
          </a:p>
        </p:txBody>
      </p:sp>
      <p:sp>
        <p:nvSpPr>
          <p:cNvPr id="124" name="Shape 124"/>
          <p:cNvSpPr/>
          <p:nvPr>
            <p:ph type="body" idx="4294967295"/>
          </p:nvPr>
        </p:nvSpPr>
        <p:spPr>
          <a:xfrm>
            <a:off x="571500" y="2324100"/>
            <a:ext cx="7150100" cy="6565900"/>
          </a:xfrm>
          <a:prstGeom prst="rect">
            <a:avLst/>
          </a:prstGeom>
        </p:spPr>
        <p:txBody>
          <a:bodyPr lIns="0" tIns="0" rIns="0" bIns="0">
            <a:normAutofit fontScale="100000" lnSpcReduction="0"/>
          </a:bodyPr>
          <a:lstStyle/>
          <a:p>
            <a:pPr lvl="0">
              <a:defRPr sz="1800"/>
            </a:pPr>
            <a:r>
              <a:rPr sz="2600"/>
              <a:t>The content area in the center, the padding around the content area, the border area, and the margin area.</a:t>
            </a:r>
            <a:endParaRPr sz="2600"/>
          </a:p>
          <a:p>
            <a:pPr lvl="0">
              <a:defRPr sz="1800"/>
            </a:pPr>
            <a:r>
              <a:rPr sz="2600"/>
              <a:t>The outer edge of the content area is called the content edge or inner edge; the outer edge of the padding area is called the padding edge; the outer edge of the border area is called the border edge; and the outer edge of the margin area is called the margin edge or outer edge</a:t>
            </a:r>
          </a:p>
        </p:txBody>
      </p:sp>
      <p:sp>
        <p:nvSpPr>
          <p:cNvPr id="125" name="Shape 125"/>
          <p:cNvSpPr/>
          <p:nvPr/>
        </p:nvSpPr>
        <p:spPr>
          <a:xfrm>
            <a:off x="8763000" y="1803400"/>
            <a:ext cx="3568700" cy="2527301"/>
          </a:xfrm>
          <a:prstGeom prst="rect">
            <a:avLst/>
          </a:prstGeom>
          <a:solidFill>
            <a:srgbClr val="FFFFFF"/>
          </a:solidFill>
          <a:ln w="12700">
            <a:solidFill/>
            <a:round/>
          </a:ln>
          <a:extLst>
            <a:ext uri="{C572A759-6A51-4108-AA02-DFA0A04FC94B}">
              <ma14:wrappingTextBoxFlag xmlns:ma14="http://schemas.microsoft.com/office/mac/drawingml/2011/main" val="1"/>
            </a:ext>
          </a:extLst>
        </p:spPr>
        <p:txBody>
          <a:bodyPr lIns="0" tIns="0" rIns="0" bIns="0" anchor="b">
            <a:spAutoFit/>
          </a:bodyPr>
          <a:lstStyle/>
          <a:p>
            <a:pPr lvl="0" algn="l" defTabSz="457200">
              <a:defRPr sz="1800"/>
            </a:pPr>
            <a:r>
              <a:rPr>
                <a:latin typeface="Courier"/>
                <a:ea typeface="Courier"/>
                <a:cs typeface="Courier"/>
                <a:sym typeface="Courier"/>
              </a:rPr>
              <a:t>.box </a:t>
            </a:r>
            <a:endParaRPr>
              <a:latin typeface="Courier"/>
              <a:ea typeface="Courier"/>
              <a:cs typeface="Courier"/>
              <a:sym typeface="Courier"/>
            </a:endParaRPr>
          </a:p>
          <a:p>
            <a:pPr lvl="0" algn="l" defTabSz="457200">
              <a:defRPr sz="1800"/>
            </a:pPr>
            <a:r>
              <a:rPr>
                <a:latin typeface="Courier"/>
                <a:ea typeface="Courier"/>
                <a:cs typeface="Courier"/>
                <a:sym typeface="Courier"/>
              </a:rPr>
              <a:t>{</a:t>
            </a:r>
            <a:endParaRPr>
              <a:latin typeface="Courier"/>
              <a:ea typeface="Courier"/>
              <a:cs typeface="Courier"/>
              <a:sym typeface="Courier"/>
            </a:endParaRPr>
          </a:p>
          <a:p>
            <a:pPr lvl="0" algn="l" defTabSz="457200">
              <a:defRPr sz="1800"/>
            </a:pPr>
            <a:r>
              <a:rPr>
                <a:latin typeface="Courier"/>
                <a:ea typeface="Courier"/>
                <a:cs typeface="Courier"/>
                <a:sym typeface="Courier"/>
              </a:rPr>
              <a:t>  width: 300px;</a:t>
            </a:r>
            <a:endParaRPr>
              <a:latin typeface="Courier"/>
              <a:ea typeface="Courier"/>
              <a:cs typeface="Courier"/>
              <a:sym typeface="Courier"/>
            </a:endParaRPr>
          </a:p>
          <a:p>
            <a:pPr lvl="0" algn="l" defTabSz="457200">
              <a:defRPr sz="1800"/>
            </a:pPr>
            <a:r>
              <a:rPr>
                <a:latin typeface="Courier"/>
                <a:ea typeface="Courier"/>
                <a:cs typeface="Courier"/>
                <a:sym typeface="Courier"/>
              </a:rPr>
              <a:t>  height: 200px;</a:t>
            </a:r>
            <a:endParaRPr>
              <a:latin typeface="Courier"/>
              <a:ea typeface="Courier"/>
              <a:cs typeface="Courier"/>
              <a:sym typeface="Courier"/>
            </a:endParaRPr>
          </a:p>
          <a:p>
            <a:pPr lvl="0" algn="l" defTabSz="457200">
              <a:defRPr sz="1800"/>
            </a:pPr>
            <a:r>
              <a:rPr>
                <a:latin typeface="Courier"/>
                <a:ea typeface="Courier"/>
                <a:cs typeface="Courier"/>
                <a:sym typeface="Courier"/>
              </a:rPr>
              <a:t>  padding: 10px;</a:t>
            </a:r>
            <a:endParaRPr>
              <a:latin typeface="Courier"/>
              <a:ea typeface="Courier"/>
              <a:cs typeface="Courier"/>
              <a:sym typeface="Courier"/>
            </a:endParaRPr>
          </a:p>
          <a:p>
            <a:pPr lvl="0" algn="l" defTabSz="457200">
              <a:defRPr sz="1800"/>
            </a:pPr>
            <a:r>
              <a:rPr>
                <a:latin typeface="Courier"/>
                <a:ea typeface="Courier"/>
                <a:cs typeface="Courier"/>
                <a:sym typeface="Courier"/>
              </a:rPr>
              <a:t>  border: 1px solid #000;</a:t>
            </a:r>
            <a:endParaRPr>
              <a:latin typeface="Courier"/>
              <a:ea typeface="Courier"/>
              <a:cs typeface="Courier"/>
              <a:sym typeface="Courier"/>
            </a:endParaRPr>
          </a:p>
          <a:p>
            <a:pPr lvl="0" algn="l" defTabSz="457200">
              <a:defRPr sz="1800"/>
            </a:pPr>
            <a:r>
              <a:rPr>
                <a:latin typeface="Courier"/>
                <a:ea typeface="Courier"/>
                <a:cs typeface="Courier"/>
                <a:sym typeface="Courier"/>
              </a:rPr>
              <a:t>  margin: 15px;</a:t>
            </a:r>
            <a:endParaRPr>
              <a:latin typeface="Courier"/>
              <a:ea typeface="Courier"/>
              <a:cs typeface="Courier"/>
              <a:sym typeface="Courier"/>
            </a:endParaRPr>
          </a:p>
          <a:p>
            <a:pPr lvl="0" algn="l" defTabSz="457200">
              <a:defRPr sz="1800"/>
            </a:pPr>
            <a:r>
              <a:rPr>
                <a:latin typeface="Courier"/>
                <a:ea typeface="Courier"/>
                <a:cs typeface="Courier"/>
                <a:sym typeface="Courier"/>
              </a:rPr>
              <a:t>}</a:t>
            </a:r>
            <a:endParaRPr>
              <a:latin typeface="Courier"/>
              <a:ea typeface="Courier"/>
              <a:cs typeface="Courier"/>
              <a:sym typeface="Courier"/>
            </a:endParaRPr>
          </a:p>
        </p:txBody>
      </p:sp>
      <p:pic>
        <p:nvPicPr>
          <p:cNvPr id="126" name="image.png"/>
          <p:cNvPicPr/>
          <p:nvPr/>
        </p:nvPicPr>
        <p:blipFill>
          <a:blip r:embed="rId2">
            <a:extLst/>
          </a:blip>
          <a:stretch>
            <a:fillRect/>
          </a:stretch>
        </p:blipFill>
        <p:spPr>
          <a:xfrm>
            <a:off x="8902700" y="5092700"/>
            <a:ext cx="3086100" cy="3124200"/>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FBFB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FBFB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