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>
      <a:defRPr sz="4200">
        <a:latin typeface="Helvetica Neue"/>
        <a:ea typeface="Helvetica Neue"/>
        <a:cs typeface="Helvetica Neue"/>
        <a:sym typeface="Helvetica Neue"/>
      </a:defRPr>
    </a:lvl1pPr>
    <a:lvl2pPr indent="457200" algn="ctr">
      <a:defRPr sz="4200">
        <a:latin typeface="Helvetica Neue"/>
        <a:ea typeface="Helvetica Neue"/>
        <a:cs typeface="Helvetica Neue"/>
        <a:sym typeface="Helvetica Neue"/>
      </a:defRPr>
    </a:lvl2pPr>
    <a:lvl3pPr indent="914400" algn="ctr">
      <a:defRPr sz="4200">
        <a:latin typeface="Helvetica Neue"/>
        <a:ea typeface="Helvetica Neue"/>
        <a:cs typeface="Helvetica Neue"/>
        <a:sym typeface="Helvetica Neue"/>
      </a:defRPr>
    </a:lvl3pPr>
    <a:lvl4pPr indent="1371600" algn="ctr">
      <a:defRPr sz="4200">
        <a:latin typeface="Helvetica Neue"/>
        <a:ea typeface="Helvetica Neue"/>
        <a:cs typeface="Helvetica Neue"/>
        <a:sym typeface="Helvetica Neue"/>
      </a:defRPr>
    </a:lvl4pPr>
    <a:lvl5pPr indent="1828800" algn="ctr">
      <a:defRPr sz="4200">
        <a:latin typeface="Helvetica Neue"/>
        <a:ea typeface="Helvetica Neue"/>
        <a:cs typeface="Helvetica Neue"/>
        <a:sym typeface="Helvetica Neue"/>
      </a:defRPr>
    </a:lvl5pPr>
    <a:lvl6pPr algn="ctr">
      <a:defRPr sz="4200">
        <a:latin typeface="Helvetica Neue"/>
        <a:ea typeface="Helvetica Neue"/>
        <a:cs typeface="Helvetica Neue"/>
        <a:sym typeface="Helvetica Neue"/>
      </a:defRPr>
    </a:lvl6pPr>
    <a:lvl7pPr algn="ctr">
      <a:defRPr sz="4200">
        <a:latin typeface="Helvetica Neue"/>
        <a:ea typeface="Helvetica Neue"/>
        <a:cs typeface="Helvetica Neue"/>
        <a:sym typeface="Helvetica Neue"/>
      </a:defRPr>
    </a:lvl7pPr>
    <a:lvl8pPr algn="ctr">
      <a:defRPr sz="4200">
        <a:latin typeface="Helvetica Neue"/>
        <a:ea typeface="Helvetica Neue"/>
        <a:cs typeface="Helvetica Neue"/>
        <a:sym typeface="Helvetica Neue"/>
      </a:defRPr>
    </a:lvl8pPr>
    <a:lvl9pPr algn="ctr">
      <a:defRPr sz="4200"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3.0/" TargetMode="Externa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wit.ie" TargetMode="Externa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flipH="1">
            <a:off x="64881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6488112" y="4476750"/>
            <a:ext cx="5995989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  <a:endParaRPr sz="2000">
              <a:solidFill>
                <a:srgbClr val="7272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  <a:endParaRPr sz="2000">
              <a:solidFill>
                <a:srgbClr val="72727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  <a:endParaRPr sz="2000">
              <a:solidFill>
                <a:srgbClr val="72727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  <a:endParaRPr sz="2000">
              <a:solidFill>
                <a:srgbClr val="72727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  <a:endParaRPr sz="26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  <a:endParaRPr sz="26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  <a:endParaRPr sz="26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  <a:endParaRPr sz="26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xfrm>
            <a:off x="8369300" y="2324100"/>
            <a:ext cx="4064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  <a:endParaRPr sz="26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  <a:endParaRPr sz="26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  <a:endParaRPr sz="26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  <a:endParaRPr sz="26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  <a:endParaRPr sz="26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  <a:endParaRPr sz="26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  <a:endParaRPr sz="26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  <a:endParaRPr sz="26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47700" y="4749800"/>
            <a:ext cx="4881563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571500" y="5016500"/>
            <a:ext cx="5080000" cy="47371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  <a:endParaRPr sz="26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  <a:endParaRPr sz="26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  <a:endParaRPr sz="26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  <a:endParaRPr sz="26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xfrm>
            <a:off x="571500" y="0"/>
            <a:ext cx="5080000" cy="44958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545069" y="7975600"/>
            <a:ext cx="1" cy="142240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  <a:noFill/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One</a:t>
            </a:r>
            <a:endParaRPr sz="2600">
              <a:solidFill>
                <a:srgbClr val="99999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Two</a:t>
            </a:r>
            <a:endParaRPr sz="2600">
              <a:solidFill>
                <a:srgbClr val="99999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Three</a:t>
            </a:r>
            <a:endParaRPr sz="2600">
              <a:solidFill>
                <a:srgbClr val="99999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Four</a:t>
            </a:r>
            <a:endParaRPr sz="2600">
              <a:solidFill>
                <a:srgbClr val="99999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  <a:noFill/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65" name="by-nc.eu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Shape 66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Except where otherwise noted, this content is licensed under a </a:t>
              </a:r>
              <a:r>
                <a:rPr sz="1600">
                  <a:hlinkClick r:id="rId4" invalidUrl="" action="" tgtFrame="" tooltip="" history="1" highlightClick="0" endSnd="0"/>
                </a:rPr>
                <a:t>Creative Commons Attribution-NonCommercial 3.0 License</a:t>
              </a:r>
              <a:r>
                <a:rPr sz="1600"/>
                <a:t>. </a:t>
              </a:r>
              <a:endParaRPr sz="1600"/>
            </a:p>
            <a:p>
              <a:pPr lvl="0" algn="l" defTabSz="584200">
                <a:lnSpc>
                  <a:spcPct val="120000"/>
                </a:lnSpc>
                <a:defRPr sz="1800"/>
              </a:pPr>
              <a:endParaRPr sz="1600"/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For more information, please see </a:t>
              </a:r>
              <a:r>
                <a:rPr sz="1600">
                  <a:hlinkClick r:id="rId4" invalidUrl="" action="" tgtFrame="" tooltip="" history="1" highlightClick="0" endSnd="0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70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  <a:endParaRPr sz="4800">
              <a:solidFill>
                <a:srgbClr val="AAAAAA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Department of Computing, Maths &amp; Physics</a:t>
              </a:r>
              <a:endParaRPr>
                <a:solidFill>
                  <a:srgbClr val="133455"/>
                </a:solidFill>
              </a:endParaRPr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 invalidUrl="" action="" tgtFrame="" tooltip="" history="1" highlightClick="0" endSnd="0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 invalidUrl="" action="" tgtFrame="" tooltip="" history="1" highlightClick="0" endSnd="0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76" name="Shape 76"/>
          <p:cNvSpPr/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  <a:noFill/>
        </p:spPr>
        <p:txBody>
          <a:bodyPr anchor="ctr"/>
          <a:lstStyle>
            <a:lvl1pPr defTabSz="584200"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90662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9066212" y="30924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9066212" y="58737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  <a:endParaRPr sz="2000">
              <a:solidFill>
                <a:srgbClr val="7272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  <a:endParaRPr sz="2000">
              <a:solidFill>
                <a:srgbClr val="72727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  <a:endParaRPr sz="2000">
              <a:solidFill>
                <a:srgbClr val="72727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  <a:endParaRPr sz="2000">
              <a:solidFill>
                <a:srgbClr val="72727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6503670" y="1803400"/>
            <a:ext cx="1" cy="43180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  <a:endParaRPr sz="2000">
              <a:solidFill>
                <a:srgbClr val="7272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  <a:endParaRPr sz="2000">
              <a:solidFill>
                <a:srgbClr val="72727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  <a:endParaRPr sz="2000">
              <a:solidFill>
                <a:srgbClr val="72727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  <a:endParaRPr sz="2000">
              <a:solidFill>
                <a:srgbClr val="72727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4430712" y="1777999"/>
            <a:ext cx="1589" cy="505460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  <a:endParaRPr sz="2000">
              <a:solidFill>
                <a:srgbClr val="7272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  <a:endParaRPr sz="2000">
              <a:solidFill>
                <a:srgbClr val="72727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  <a:endParaRPr sz="2000">
              <a:solidFill>
                <a:srgbClr val="72727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  <a:endParaRPr sz="2000">
              <a:solidFill>
                <a:srgbClr val="72727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>
            <a:off x="6488112" y="508000"/>
            <a:ext cx="1589" cy="80137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  <a:endParaRPr sz="2000">
              <a:solidFill>
                <a:srgbClr val="7272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  <a:endParaRPr sz="2000">
              <a:solidFill>
                <a:srgbClr val="72727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  <a:endParaRPr sz="2000">
              <a:solidFill>
                <a:srgbClr val="72727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  <a:endParaRPr sz="2000">
              <a:solidFill>
                <a:srgbClr val="72727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4443412" y="1776412"/>
            <a:ext cx="1589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" name="Shape 26"/>
          <p:cNvSpPr/>
          <p:nvPr/>
        </p:nvSpPr>
        <p:spPr>
          <a:xfrm flipH="1">
            <a:off x="8545512" y="1776412"/>
            <a:ext cx="1588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  <a:endParaRPr sz="2000">
              <a:solidFill>
                <a:srgbClr val="7272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  <a:endParaRPr sz="2000">
              <a:solidFill>
                <a:srgbClr val="72727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  <a:endParaRPr sz="2000">
              <a:solidFill>
                <a:srgbClr val="72727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  <a:endParaRPr sz="2000">
              <a:solidFill>
                <a:srgbClr val="72727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  <a:endParaRPr sz="2000">
              <a:solidFill>
                <a:srgbClr val="7272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  <a:endParaRPr sz="2000">
              <a:solidFill>
                <a:srgbClr val="72727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  <a:endParaRPr sz="2000">
              <a:solidFill>
                <a:srgbClr val="72727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  <a:endParaRPr sz="2000">
              <a:solidFill>
                <a:srgbClr val="72727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47700" y="1968500"/>
            <a:ext cx="48768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  <a:endParaRPr sz="2600">
              <a:solidFill>
                <a:srgbClr val="60606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  <a:endParaRPr sz="2600">
              <a:solidFill>
                <a:srgbClr val="60606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  <a:endParaRPr sz="2600">
              <a:solidFill>
                <a:srgbClr val="60606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  <a:endParaRPr sz="2600">
              <a:solidFill>
                <a:srgbClr val="60606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324100"/>
            <a:ext cx="5219700" cy="742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 advClick="1"/>
  <p:txStyles>
    <p:titleStyle>
      <a:lvl1pPr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indent="457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indent="9144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indent="13716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indent="18288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indent="-266700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1pPr>
      <a:lvl2pPr marL="778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2pPr>
      <a:lvl3pPr marL="1223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3pPr>
      <a:lvl4pPr marL="1667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4pPr>
      <a:lvl5pPr marL="2112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5pPr>
      <a:lvl6pPr marL="25696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6pPr>
      <a:lvl7pPr marL="30268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7pPr>
      <a:lvl8pPr marL="34840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8pPr>
      <a:lvl9pPr marL="39412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mailto:edleastar@wit.ie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905256" y="3120212"/>
            <a:ext cx="11226801" cy="102870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Web Development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Eamonn de Leastar (</a:t>
            </a:r>
            <a:r>
              <a:rPr sz="2000">
                <a:hlinkClick r:id="rId2" invalidUrl="" action="" tgtFrame="" tooltip="" history="1" highlightClick="0" endSnd="0"/>
              </a:rPr>
              <a:t>edeleastar@wit.ie</a:t>
            </a:r>
            <a:r>
              <a:rPr sz="2000"/>
              <a:t>)</a:t>
            </a:r>
            <a:endParaRPr sz="2000"/>
          </a:p>
          <a:p>
            <a:pPr lvl="0">
              <a:defRPr sz="1800"/>
            </a:pPr>
            <a:endParaRPr sz="200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 idx="4294967295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noFill/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Project One</a:t>
            </a:r>
          </a:p>
        </p:txBody>
      </p:sp>
      <p:sp>
        <p:nvSpPr>
          <p:cNvPr id="85" name="Shape 85"/>
          <p:cNvSpPr/>
          <p:nvPr>
            <p:ph type="body" idx="4294967295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88" name="Shape 88"/>
          <p:cNvSpPr/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Project One: Context</a:t>
            </a:r>
          </a:p>
        </p:txBody>
      </p:sp>
      <p:sp>
        <p:nvSpPr>
          <p:cNvPr id="89" name="Shape 89"/>
          <p:cNvSpPr/>
          <p:nvPr>
            <p:ph type="body" idx="4294967295"/>
          </p:nvPr>
        </p:nvSpPr>
        <p:spPr>
          <a:xfrm>
            <a:off x="714920" y="2476500"/>
            <a:ext cx="11574960" cy="52467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66699" indent="-266699">
              <a:defRPr sz="1800"/>
            </a:pPr>
            <a:r>
              <a:rPr sz="2800"/>
              <a:t>For this assignment you are required to create a web site on a topic of interest:</a:t>
            </a:r>
            <a:endParaRPr sz="2800"/>
          </a:p>
          <a:p>
            <a:pPr lvl="1" marL="723900" indent="-266700">
              <a:defRPr sz="1800"/>
            </a:pPr>
            <a:endParaRPr sz="2800"/>
          </a:p>
          <a:p>
            <a:pPr lvl="0" marL="266699" indent="-266699">
              <a:defRPr sz="1800"/>
            </a:pPr>
            <a:r>
              <a:rPr sz="2800"/>
              <a:t>The techniques and skills to be demonstrated will be based on both lectures and labs for weeks 1-4 of the Web development module</a:t>
            </a:r>
            <a:endParaRPr sz="2800"/>
          </a:p>
          <a:p>
            <a:pPr lvl="0" marL="266699" indent="-266699">
              <a:defRPr sz="1800"/>
            </a:pPr>
            <a:r>
              <a:rPr sz="2800"/>
              <a:t>You will be assessed on both visual, technical (e.g., features), and organizational  (e.g., file naming scheme) aspects.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92" name="Shape 92"/>
          <p:cNvSpPr/>
          <p:nvPr>
            <p:ph type="title" idx="4294967295"/>
          </p:nvPr>
        </p:nvSpPr>
        <p:spPr>
          <a:xfrm>
            <a:off x="571500" y="-3429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Project One: Content &amp; Styles</a:t>
            </a:r>
          </a:p>
        </p:txBody>
      </p:sp>
      <p:sp>
        <p:nvSpPr>
          <p:cNvPr id="93" name="Shape 93"/>
          <p:cNvSpPr/>
          <p:nvPr>
            <p:ph type="body" idx="4294967295"/>
          </p:nvPr>
        </p:nvSpPr>
        <p:spPr>
          <a:xfrm>
            <a:off x="571500" y="1219200"/>
            <a:ext cx="11861800" cy="81418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600"/>
              <a:t>Content:</a:t>
            </a:r>
            <a:endParaRPr sz="2600"/>
          </a:p>
          <a:p>
            <a:pPr lvl="1" marL="723900" indent="-266700">
              <a:defRPr sz="1800"/>
            </a:pPr>
            <a:r>
              <a:rPr sz="2600"/>
              <a:t>Typically 5 - 7 separate html pages</a:t>
            </a:r>
            <a:endParaRPr sz="2600"/>
          </a:p>
          <a:p>
            <a:pPr lvl="1" marL="723900" indent="-266700">
              <a:defRPr sz="1800"/>
            </a:pPr>
            <a:r>
              <a:rPr sz="2600"/>
              <a:t>A simple and clearly signposted Navigation mechanism</a:t>
            </a:r>
            <a:endParaRPr sz="2600"/>
          </a:p>
          <a:p>
            <a:pPr lvl="1" marL="723900" indent="-266700">
              <a:defRPr sz="1800"/>
            </a:pPr>
            <a:r>
              <a:rPr sz="2600"/>
              <a:t>A pleasing multi-column layout, including header and footer sections</a:t>
            </a:r>
            <a:endParaRPr sz="2600"/>
          </a:p>
          <a:p>
            <a:pPr lvl="1" marL="723900" indent="-266700">
              <a:defRPr sz="1800"/>
            </a:pPr>
            <a:r>
              <a:rPr sz="2600"/>
              <a:t>Suitable and appropriate imagery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96" name="Shape 96"/>
          <p:cNvSpPr/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Project One: General Requirements</a:t>
            </a:r>
          </a:p>
        </p:txBody>
      </p:sp>
      <p:sp>
        <p:nvSpPr>
          <p:cNvPr id="97" name="Shape 97"/>
          <p:cNvSpPr/>
          <p:nvPr>
            <p:ph type="body" idx="4294967295"/>
          </p:nvPr>
        </p:nvSpPr>
        <p:spPr>
          <a:xfrm>
            <a:off x="431800" y="2794000"/>
            <a:ext cx="5208241" cy="704770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600"/>
              <a:t>Consistency across pages</a:t>
            </a:r>
            <a:endParaRPr sz="2600"/>
          </a:p>
          <a:p>
            <a:pPr lvl="0">
              <a:defRPr sz="1800"/>
            </a:pPr>
            <a:r>
              <a:rPr sz="2600"/>
              <a:t>Clear and consistent file naming scheme</a:t>
            </a:r>
            <a:endParaRPr sz="2600"/>
          </a:p>
          <a:p>
            <a:pPr lvl="0">
              <a:defRPr sz="1800"/>
            </a:pPr>
            <a:r>
              <a:rPr sz="2600"/>
              <a:t>Clear and consistent site structure (e.g., folders)</a:t>
            </a:r>
            <a:endParaRPr sz="2600"/>
          </a:p>
          <a:p>
            <a:pPr lvl="0">
              <a:defRPr sz="1800"/>
            </a:pPr>
            <a:r>
              <a:rPr sz="2600"/>
              <a:t>Clear and consistent code nesting and indentation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6596211" y="2705100"/>
            <a:ext cx="619268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6670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HTML tags introduced during the class + elements you think make sense in the context of the site you are developing</a:t>
            </a:r>
            <a:endParaRPr sz="2600"/>
          </a:p>
          <a:p>
            <a:pPr lvl="0" marL="26670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Multi-columns layout</a:t>
            </a:r>
            <a:endParaRPr sz="2600"/>
          </a:p>
          <a:p>
            <a:pPr lvl="0" marL="26670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a combination of text and images, where appropriate</a:t>
            </a:r>
            <a:endParaRPr sz="2600"/>
          </a:p>
          <a:p>
            <a:pPr lvl="0" marL="26670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of classes and ID + suitable HTML tags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13</a:t>
            </a:r>
          </a:p>
        </p:txBody>
      </p:sp>
      <p:sp>
        <p:nvSpPr>
          <p:cNvPr id="101" name="Shape 101"/>
          <p:cNvSpPr/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02" name="Shape 102"/>
          <p:cNvSpPr/>
          <p:nvPr>
            <p:ph type="body" idx="4294967295"/>
          </p:nvPr>
        </p:nvSpPr>
        <p:spPr>
          <a:xfrm>
            <a:off x="774700" y="2209800"/>
            <a:ext cx="11455400" cy="695176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600"/>
              <a:t>All files included in your website as a single zipped archive</a:t>
            </a:r>
            <a:endParaRPr sz="2600"/>
          </a:p>
          <a:p>
            <a:pPr lvl="0">
              <a:defRPr sz="1800"/>
            </a:pPr>
            <a:r>
              <a:rPr sz="2600"/>
              <a:t>The project will be observed in Chrome, with a screen size of 1024x768</a:t>
            </a:r>
            <a:endParaRPr sz="2600"/>
          </a:p>
          <a:p>
            <a:pPr lvl="0">
              <a:defRPr sz="1800"/>
            </a:pPr>
            <a:r>
              <a:rPr sz="2600"/>
              <a:t>The main site entry point is to be ‘index.html’. </a:t>
            </a:r>
            <a:endParaRPr sz="2600"/>
          </a:p>
          <a:p>
            <a:pPr lvl="0">
              <a:defRPr sz="1800"/>
            </a:pPr>
            <a:r>
              <a:rPr sz="2600"/>
              <a:t>The assignment needs to be submitted via Moodle using the dedicated submission (to be demonstrated in the labs)</a:t>
            </a:r>
            <a:endParaRPr sz="2600"/>
          </a:p>
          <a:p>
            <a:pPr lvl="0">
              <a:defRPr sz="1800"/>
            </a:pPr>
            <a:r>
              <a:rPr sz="2600"/>
              <a:t>Deadline: February 22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Num" sz="quarter" idx="2"/>
          </p:nvPr>
        </p:nvSpPr>
        <p:spPr>
          <a:xfrm>
            <a:off x="12376353" y="9194800"/>
            <a:ext cx="202997" cy="289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graphicFrame>
        <p:nvGraphicFramePr>
          <p:cNvPr id="105" name="Table 105"/>
          <p:cNvGraphicFramePr/>
          <p:nvPr/>
        </p:nvGraphicFramePr>
        <p:xfrm>
          <a:off x="581077" y="1150055"/>
          <a:ext cx="11855346" cy="853156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822003"/>
                <a:gridCol w="2505160"/>
                <a:gridCol w="2505160"/>
                <a:gridCol w="2505160"/>
                <a:gridCol w="2505160"/>
              </a:tblGrid>
              <a:tr h="655839">
                <a:tc>
                  <a:txBody>
                    <a:bodyPr/>
                    <a:lstStyle/>
                    <a:p>
                      <a:pPr lvl="0" marL="285750" indent="-285750" algn="l">
                        <a:defRPr sz="2200"/>
                      </a:pP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HTML Content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HTML Structure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CSS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CSS Framework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lvl="0" marL="285750" indent="-28575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3-5 pages,
Text
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Well formed (without html errors)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Clean Simple Layout
&amp; Navigation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
Plain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lvl="0" marL="285750" indent="-28575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5-7 pages
Text + Images
Consistent naming for files/folders
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Consistent Indentation
Effective use of classes / Ids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Multicolumn Layout
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
Concise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2117485">
                <a:tc>
                  <a:txBody>
                    <a:bodyPr/>
                    <a:lstStyle/>
                    <a:p>
                      <a:pPr lvl="0" marL="285750" indent="-28575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Excellent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7+ pages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Appropriate use HTML 5 Semantic Elements (eg. section, article etc..)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Navigation Mechanism (e.g. tabs) 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Reusable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lvl="0" marL="285750" indent="-28575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Outstanding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As above + Media (video, audio)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HTML Form elements (eg. text box, button etc..)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Context Sensetive</a:t>
                      </a:r>
                    </a:p>
                  </a:txBody>
                  <a:tcPr marL="63500" marR="63500" marT="63500" marB="63500" anchor="ctr" anchorCtr="0" horzOverflow="overflow"/>
                </a:tc>
                <a:tc>
                  <a:txBody>
                    <a:bodyPr/>
                    <a:lstStyle/>
                    <a:p>
                      <a:pPr lvl="0" marL="285750" indent="-285750" algn="ctr">
                        <a:defRPr b="0" i="0" sz="1800"/>
                      </a:pPr>
                      <a:r>
                        <a:rPr b="1" i="1" sz="2200"/>
                        <a:t>Documented (via comments)</a:t>
                      </a:r>
                    </a:p>
                  </a:txBody>
                  <a:tcPr marL="63500" marR="63500" marT="63500" marB="63500" anchor="ctr" anchorCtr="0" horzOverflow="overflow"/>
                </a:tc>
              </a:tr>
            </a:tbl>
          </a:graphicData>
        </a:graphic>
      </p:graphicFrame>
      <p:sp>
        <p:nvSpPr>
          <p:cNvPr id="106" name="Shape 106"/>
          <p:cNvSpPr/>
          <p:nvPr>
            <p:ph type="title" idx="4294967295"/>
          </p:nvPr>
        </p:nvSpPr>
        <p:spPr>
          <a:xfrm>
            <a:off x="2476500" y="-5715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Project One Grading Spectrum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14</a:t>
            </a:r>
          </a:p>
        </p:txBody>
      </p:sp>
      <p:sp>
        <p:nvSpPr>
          <p:cNvPr id="109" name="Shape 109"/>
          <p:cNvSpPr/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10" name="Shape 110"/>
          <p:cNvSpPr/>
          <p:nvPr>
            <p:ph type="body" idx="4294967295"/>
          </p:nvPr>
        </p:nvSpPr>
        <p:spPr>
          <a:xfrm>
            <a:off x="342900" y="3060700"/>
            <a:ext cx="11658600" cy="50673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>
              <a:buClrTx/>
              <a:buSzTx/>
              <a:buFontTx/>
              <a:buNone/>
              <a:defRPr sz="1800"/>
            </a:pPr>
            <a:endParaRPr sz="5000"/>
          </a:p>
          <a:p>
            <a:pPr lvl="0" marL="0" indent="0" algn="ctr">
              <a:buClrTx/>
              <a:buSzTx/>
              <a:buFontTx/>
              <a:buNone/>
              <a:defRPr sz="1800"/>
            </a:pPr>
            <a:r>
              <a:rPr sz="5000"/>
              <a:t>Sunday, February 22. 10:00pm</a:t>
            </a:r>
            <a:endParaRPr sz="5000"/>
          </a:p>
          <a:p>
            <a:pPr lvl="0" marL="0" indent="0" algn="ctr">
              <a:buClrTx/>
              <a:buSzTx/>
              <a:buFontTx/>
              <a:buNone/>
              <a:defRPr sz="1800"/>
            </a:pPr>
            <a:r>
              <a:rPr sz="5000"/>
              <a:t>Good luck.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