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3004800" cy="9753600"/>
  <p:notesSz cx="6858000" cy="9144000"/>
  <p:defaultTextStyle>
    <a:lvl1pPr algn="ctr">
      <a:defRPr sz="4200">
        <a:latin typeface="Helvetica Neue"/>
        <a:ea typeface="Helvetica Neue"/>
        <a:cs typeface="Helvetica Neue"/>
        <a:sym typeface="Helvetica Neue"/>
      </a:defRPr>
    </a:lvl1pPr>
    <a:lvl2pPr indent="457200" algn="ctr">
      <a:defRPr sz="4200">
        <a:latin typeface="Helvetica Neue"/>
        <a:ea typeface="Helvetica Neue"/>
        <a:cs typeface="Helvetica Neue"/>
        <a:sym typeface="Helvetica Neue"/>
      </a:defRPr>
    </a:lvl2pPr>
    <a:lvl3pPr indent="914400" algn="ctr">
      <a:defRPr sz="4200">
        <a:latin typeface="Helvetica Neue"/>
        <a:ea typeface="Helvetica Neue"/>
        <a:cs typeface="Helvetica Neue"/>
        <a:sym typeface="Helvetica Neue"/>
      </a:defRPr>
    </a:lvl3pPr>
    <a:lvl4pPr indent="1371600" algn="ctr">
      <a:defRPr sz="4200">
        <a:latin typeface="Helvetica Neue"/>
        <a:ea typeface="Helvetica Neue"/>
        <a:cs typeface="Helvetica Neue"/>
        <a:sym typeface="Helvetica Neue"/>
      </a:defRPr>
    </a:lvl4pPr>
    <a:lvl5pPr indent="1828800" algn="ctr">
      <a:defRPr sz="4200">
        <a:latin typeface="Helvetica Neue"/>
        <a:ea typeface="Helvetica Neue"/>
        <a:cs typeface="Helvetica Neue"/>
        <a:sym typeface="Helvetica Neue"/>
      </a:defRPr>
    </a:lvl5pPr>
    <a:lvl6pPr algn="ctr">
      <a:defRPr sz="4200">
        <a:latin typeface="Helvetica Neue"/>
        <a:ea typeface="Helvetica Neue"/>
        <a:cs typeface="Helvetica Neue"/>
        <a:sym typeface="Helvetica Neue"/>
      </a:defRPr>
    </a:lvl6pPr>
    <a:lvl7pPr algn="ctr">
      <a:defRPr sz="4200">
        <a:latin typeface="Helvetica Neue"/>
        <a:ea typeface="Helvetica Neue"/>
        <a:cs typeface="Helvetica Neue"/>
        <a:sym typeface="Helvetica Neue"/>
      </a:defRPr>
    </a:lvl7pPr>
    <a:lvl8pPr algn="ctr">
      <a:defRPr sz="4200">
        <a:latin typeface="Helvetica Neue"/>
        <a:ea typeface="Helvetica Neue"/>
        <a:cs typeface="Helvetica Neue"/>
        <a:sym typeface="Helvetica Neue"/>
      </a:defRPr>
    </a:lvl8pPr>
    <a:lvl9pPr algn="ctr">
      <a:defRPr sz="4200">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02" y="-72"/>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61543671"/>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wit.i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 name="Shape 7"/>
          <p:cNvSpPr/>
          <p:nvPr/>
        </p:nvSpPr>
        <p:spPr>
          <a:xfrm>
            <a:off x="647700" y="47498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8" name="Shape 8"/>
          <p:cNvSpPr/>
          <p:nvPr/>
        </p:nvSpPr>
        <p:spPr>
          <a:xfrm>
            <a:off x="506272" y="5378364"/>
            <a:ext cx="2846528" cy="136859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Produced </a:t>
            </a:r>
          </a:p>
          <a:p>
            <a:pPr lvl="0" algn="r">
              <a:lnSpc>
                <a:spcPct val="80000"/>
              </a:lnSpc>
              <a:defRPr sz="1800"/>
            </a:pPr>
            <a:r>
              <a:rPr sz="4800">
                <a:solidFill>
                  <a:srgbClr val="9A9A9A"/>
                </a:solidFill>
                <a:latin typeface="Helvetica Neue UltraLight"/>
                <a:ea typeface="Helvetica Neue UltraLight"/>
                <a:cs typeface="Helvetica Neue UltraLight"/>
                <a:sym typeface="Helvetica Neue UltraLight"/>
              </a:rPr>
              <a:t>by</a:t>
            </a:r>
          </a:p>
        </p:txBody>
      </p:sp>
      <p:grpSp>
        <p:nvGrpSpPr>
          <p:cNvPr id="12" name="Group 12"/>
          <p:cNvGrpSpPr/>
          <p:nvPr/>
        </p:nvGrpSpPr>
        <p:grpSpPr>
          <a:xfrm>
            <a:off x="3706812" y="6629906"/>
            <a:ext cx="4610101" cy="1350527"/>
            <a:chOff x="0" y="0"/>
            <a:chExt cx="4610100" cy="1350525"/>
          </a:xfrm>
        </p:grpSpPr>
        <p:sp>
          <p:nvSpPr>
            <p:cNvPr id="9" name="Shape 9"/>
            <p:cNvSpPr/>
            <p:nvPr/>
          </p:nvSpPr>
          <p:spPr>
            <a:xfrm>
              <a:off x="0" y="0"/>
              <a:ext cx="4610100" cy="708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gn="l">
                <a:lnSpc>
                  <a:spcPct val="120000"/>
                </a:lnSpc>
                <a:defRPr sz="1800"/>
              </a:pPr>
              <a:r>
                <a:rPr>
                  <a:solidFill>
                    <a:srgbClr val="102643"/>
                  </a:solidFill>
                </a:rPr>
                <a:t>Department of Computing, Maths &amp; Physics</a:t>
              </a:r>
            </a:p>
            <a:p>
              <a:pPr lvl="0" algn="l">
                <a:lnSpc>
                  <a:spcPct val="120000"/>
                </a:lnSpc>
                <a:defRPr sz="1800"/>
              </a:pPr>
              <a:r>
                <a:rPr>
                  <a:solidFill>
                    <a:srgbClr val="102643"/>
                  </a:solidFill>
                </a:rPr>
                <a:t>Waterford Institute of Technology</a:t>
              </a:r>
            </a:p>
          </p:txBody>
        </p:sp>
        <p:sp>
          <p:nvSpPr>
            <p:cNvPr id="10" name="Shape 10"/>
            <p:cNvSpPr/>
            <p:nvPr/>
          </p:nvSpPr>
          <p:spPr>
            <a:xfrm>
              <a:off x="0" y="747929"/>
              <a:ext cx="1360488" cy="2874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1300">
                  <a:hlinkClick r:id="rId2"/>
                </a:defRPr>
              </a:lvl1pPr>
            </a:lstStyle>
            <a:p>
              <a:pPr lvl="0">
                <a:defRPr sz="1800"/>
              </a:pPr>
              <a:r>
                <a:rPr sz="1300">
                  <a:hlinkClick r:id="rId2"/>
                </a:rPr>
                <a:t>http://www.wit.ie</a:t>
              </a:r>
            </a:p>
          </p:txBody>
        </p:sp>
        <p:sp>
          <p:nvSpPr>
            <p:cNvPr id="11" name="Shape 11"/>
            <p:cNvSpPr/>
            <p:nvPr/>
          </p:nvSpPr>
          <p:spPr>
            <a:xfrm>
              <a:off x="0" y="1063048"/>
              <a:ext cx="1670050" cy="2874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lvl1pPr algn="l">
                <a:defRPr sz="1300">
                  <a:hlinkClick r:id="rId2"/>
                </a:defRPr>
              </a:lvl1pPr>
            </a:lstStyle>
            <a:p>
              <a:pPr lvl="0">
                <a:defRPr sz="1800"/>
              </a:pPr>
              <a:r>
                <a:rPr sz="1300">
                  <a:hlinkClick r:id="rId2"/>
                </a:rPr>
                <a:t>http://elearning.wit.ie</a:t>
              </a:r>
            </a:p>
          </p:txBody>
        </p:sp>
      </p:grpSp>
      <p:pic>
        <p:nvPicPr>
          <p:cNvPr id="13" name="image.png"/>
          <p:cNvPicPr/>
          <p:nvPr/>
        </p:nvPicPr>
        <p:blipFill>
          <a:blip r:embed="rId3">
            <a:extLst/>
          </a:blip>
          <a:stretch>
            <a:fillRect/>
          </a:stretch>
        </p:blipFill>
        <p:spPr>
          <a:xfrm>
            <a:off x="927100" y="8724900"/>
            <a:ext cx="3175000" cy="660400"/>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1" name="Shape 41"/>
          <p:cNvSpPr/>
          <p:nvPr/>
        </p:nvSpPr>
        <p:spPr>
          <a:xfrm flipH="1">
            <a:off x="64881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42" name="Shape 42"/>
          <p:cNvSpPr/>
          <p:nvPr/>
        </p:nvSpPr>
        <p:spPr>
          <a:xfrm>
            <a:off x="6488112" y="4476750"/>
            <a:ext cx="5995989"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43" name="Shape 4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5" name="Shape 45"/>
          <p:cNvSpPr>
            <a:spLocks noGrp="1"/>
          </p:cNvSpPr>
          <p:nvPr>
            <p:ph type="title"/>
          </p:nvPr>
        </p:nvSpPr>
        <p:spPr>
          <a:prstGeom prst="rect">
            <a:avLst/>
          </a:prstGeom>
        </p:spPr>
        <p:txBody>
          <a:bodyPr/>
          <a:lstStyle/>
          <a:p>
            <a:pPr lvl="0">
              <a:defRPr sz="1800"/>
            </a:pPr>
            <a:r>
              <a:rPr sz="4200"/>
              <a:t>Title Text</a:t>
            </a:r>
          </a:p>
        </p:txBody>
      </p:sp>
      <p:sp>
        <p:nvSpPr>
          <p:cNvPr id="46" name="Shape 46"/>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9" name="Shape 49"/>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50" name="Shape 50"/>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2" name="Shape 52"/>
          <p:cNvSpPr>
            <a:spLocks noGrp="1"/>
          </p:cNvSpPr>
          <p:nvPr>
            <p:ph type="body" idx="1"/>
          </p:nvPr>
        </p:nvSpPr>
        <p:spPr>
          <a:xfrm>
            <a:off x="8369300" y="2324100"/>
            <a:ext cx="4064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53" name="Shape 53"/>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5" name="Shape 55"/>
          <p:cNvSpPr>
            <a:spLocks noGrp="1"/>
          </p:cNvSpPr>
          <p:nvPr>
            <p:ph type="body" idx="1"/>
          </p:nvPr>
        </p:nvSpPr>
        <p:spPr>
          <a:xfrm>
            <a:off x="571500" y="863600"/>
            <a:ext cx="11861800" cy="8026400"/>
          </a:xfrm>
          <a:prstGeom prst="rect">
            <a:avLst/>
          </a:prstGeom>
        </p:spPr>
        <p:txBody>
          <a:bodyPr/>
          <a:lstStyle>
            <a:lvl1pPr>
              <a:spcBef>
                <a:spcPts val="7200"/>
              </a:spcBef>
              <a:buClr>
                <a:srgbClr val="606060"/>
              </a:buClr>
              <a:defRPr>
                <a:solidFill>
                  <a:srgbClr val="606060"/>
                </a:solidFill>
              </a:defRPr>
            </a:lvl1pPr>
            <a:lvl2pPr>
              <a:spcBef>
                <a:spcPts val="7200"/>
              </a:spcBef>
              <a:buClr>
                <a:srgbClr val="606060"/>
              </a:buClr>
              <a:defRPr>
                <a:solidFill>
                  <a:srgbClr val="606060"/>
                </a:solidFill>
              </a:defRPr>
            </a:lvl2pPr>
            <a:lvl3pPr>
              <a:spcBef>
                <a:spcPts val="7200"/>
              </a:spcBef>
              <a:buClr>
                <a:srgbClr val="606060"/>
              </a:buClr>
              <a:defRPr>
                <a:solidFill>
                  <a:srgbClr val="606060"/>
                </a:solidFill>
              </a:defRPr>
            </a:lvl3pPr>
            <a:lvl4pPr>
              <a:spcBef>
                <a:spcPts val="7200"/>
              </a:spcBef>
              <a:buClr>
                <a:srgbClr val="606060"/>
              </a:buClr>
              <a:defRPr>
                <a:solidFill>
                  <a:srgbClr val="606060"/>
                </a:solidFill>
              </a:defRPr>
            </a:lvl4pPr>
            <a:lvl5pPr>
              <a:spcBef>
                <a:spcPts val="7200"/>
              </a:spcBef>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0" name="Shape 60"/>
          <p:cNvSpPr/>
          <p:nvPr/>
        </p:nvSpPr>
        <p:spPr>
          <a:xfrm>
            <a:off x="647700" y="4749800"/>
            <a:ext cx="4881563"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61" name="Shape 61"/>
          <p:cNvSpPr>
            <a:spLocks noGrp="1"/>
          </p:cNvSpPr>
          <p:nvPr>
            <p:ph type="body" idx="1"/>
          </p:nvPr>
        </p:nvSpPr>
        <p:spPr>
          <a:xfrm>
            <a:off x="571500" y="5016500"/>
            <a:ext cx="5080000" cy="4737100"/>
          </a:xfrm>
          <a:prstGeom prst="rect">
            <a:avLst/>
          </a:prstGeom>
        </p:spPr>
        <p:txBody>
          <a:bodyPr/>
          <a:lstStyle>
            <a:lvl1pPr marL="342900" indent="-342900">
              <a:spcBef>
                <a:spcPts val="0"/>
              </a:spcBef>
              <a:buClrTx/>
              <a:buSzTx/>
              <a:buFontTx/>
              <a:buNone/>
              <a:defRPr>
                <a:solidFill>
                  <a:srgbClr val="606060"/>
                </a:solidFill>
              </a:defRPr>
            </a:lvl1pPr>
            <a:lvl2pPr marL="342900" indent="114300">
              <a:spcBef>
                <a:spcPts val="0"/>
              </a:spcBef>
              <a:buClrTx/>
              <a:buSzTx/>
              <a:buFontTx/>
              <a:buNone/>
              <a:defRPr>
                <a:solidFill>
                  <a:srgbClr val="606060"/>
                </a:solidFill>
              </a:defRPr>
            </a:lvl2pPr>
            <a:lvl3pPr marL="342900" indent="571500">
              <a:spcBef>
                <a:spcPts val="0"/>
              </a:spcBef>
              <a:buClrTx/>
              <a:buSzTx/>
              <a:buFontTx/>
              <a:buNone/>
              <a:defRPr>
                <a:solidFill>
                  <a:srgbClr val="606060"/>
                </a:solidFill>
              </a:defRPr>
            </a:lvl3pPr>
            <a:lvl4pPr marL="342900" indent="1028700">
              <a:spcBef>
                <a:spcPts val="0"/>
              </a:spcBef>
              <a:buClrTx/>
              <a:buSzTx/>
              <a:buFontTx/>
              <a:buNone/>
              <a:defRPr>
                <a:solidFill>
                  <a:srgbClr val="606060"/>
                </a:solidFill>
              </a:defRPr>
            </a:lvl4pPr>
            <a:lvl5pPr marL="342900" indent="1485900">
              <a:spcBef>
                <a:spcPts val="0"/>
              </a:spcBef>
              <a:buClrTx/>
              <a:buSzTx/>
              <a:buFontTx/>
              <a:buNone/>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62" name="Shape 62"/>
          <p:cNvSpPr>
            <a:spLocks noGrp="1"/>
          </p:cNvSpPr>
          <p:nvPr>
            <p:ph type="title"/>
          </p:nvPr>
        </p:nvSpPr>
        <p:spPr>
          <a:xfrm>
            <a:off x="571500" y="0"/>
            <a:ext cx="5080000" cy="4495800"/>
          </a:xfrm>
          <a:prstGeom prst="rect">
            <a:avLst/>
          </a:prstGeom>
          <a:noFill/>
        </p:spPr>
        <p:txBody>
          <a:bodyPr/>
          <a:lstStyle/>
          <a:p>
            <a:pPr lvl="0">
              <a:defRPr sz="1800"/>
            </a:pPr>
            <a:r>
              <a:rPr sz="4200"/>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4" name="Shape 64"/>
          <p:cNvSpPr/>
          <p:nvPr/>
        </p:nvSpPr>
        <p:spPr>
          <a:xfrm>
            <a:off x="7545069" y="7975600"/>
            <a:ext cx="1" cy="142240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65" name="Shape 65"/>
          <p:cNvSpPr>
            <a:spLocks noGrp="1"/>
          </p:cNvSpPr>
          <p:nvPr>
            <p:ph type="title"/>
          </p:nvPr>
        </p:nvSpPr>
        <p:spPr>
          <a:xfrm>
            <a:off x="1409700" y="7518400"/>
            <a:ext cx="5791200" cy="2235200"/>
          </a:xfrm>
          <a:prstGeom prst="rect">
            <a:avLst/>
          </a:prstGeom>
          <a:noFill/>
        </p:spPr>
        <p:txBody>
          <a:bodyPr anchor="ctr"/>
          <a:lstStyle>
            <a:lvl1pPr algn="r"/>
          </a:lstStyle>
          <a:p>
            <a:pPr lvl="0">
              <a:defRPr sz="1800"/>
            </a:pPr>
            <a:r>
              <a:rPr sz="4200"/>
              <a:t>Title Text</a:t>
            </a:r>
          </a:p>
        </p:txBody>
      </p:sp>
      <p:sp>
        <p:nvSpPr>
          <p:cNvPr id="66" name="Shape 66"/>
          <p:cNvSpPr>
            <a:spLocks noGrp="1"/>
          </p:cNvSpPr>
          <p:nvPr>
            <p:ph type="body" idx="1"/>
          </p:nvPr>
        </p:nvSpPr>
        <p:spPr>
          <a:xfrm>
            <a:off x="7848600" y="8470900"/>
            <a:ext cx="4953000" cy="1282700"/>
          </a:xfrm>
          <a:prstGeom prst="rect">
            <a:avLst/>
          </a:prstGeom>
        </p:spPr>
        <p:txBody>
          <a:bodyPr/>
          <a:lstStyle>
            <a:lvl1pPr marL="342900" indent="-342900">
              <a:spcBef>
                <a:spcPts val="0"/>
              </a:spcBef>
              <a:buClrTx/>
              <a:buSzTx/>
              <a:buFontTx/>
              <a:buNone/>
              <a:defRPr>
                <a:solidFill>
                  <a:srgbClr val="999999"/>
                </a:solidFill>
              </a:defRPr>
            </a:lvl1pPr>
            <a:lvl2pPr marL="342900" indent="114300">
              <a:spcBef>
                <a:spcPts val="0"/>
              </a:spcBef>
              <a:buClrTx/>
              <a:buSzTx/>
              <a:buFontTx/>
              <a:buNone/>
              <a:defRPr>
                <a:solidFill>
                  <a:srgbClr val="999999"/>
                </a:solidFill>
              </a:defRPr>
            </a:lvl2pPr>
            <a:lvl3pPr marL="342900" indent="571500">
              <a:spcBef>
                <a:spcPts val="0"/>
              </a:spcBef>
              <a:buClrTx/>
              <a:buSzTx/>
              <a:buFontTx/>
              <a:buNone/>
              <a:defRPr>
                <a:solidFill>
                  <a:srgbClr val="999999"/>
                </a:solidFill>
              </a:defRPr>
            </a:lvl3pPr>
            <a:lvl4pPr marL="342900" indent="1028700">
              <a:spcBef>
                <a:spcPts val="0"/>
              </a:spcBef>
              <a:buClrTx/>
              <a:buSzTx/>
              <a:buFontTx/>
              <a:buNone/>
              <a:defRPr>
                <a:solidFill>
                  <a:srgbClr val="999999"/>
                </a:solidFill>
              </a:defRPr>
            </a:lvl4pPr>
            <a:lvl5pPr marL="342900" indent="1485900">
              <a:spcBef>
                <a:spcPts val="0"/>
              </a:spcBef>
              <a:buClrTx/>
              <a:buSzTx/>
              <a:buFontTx/>
              <a:buNone/>
              <a:defRPr>
                <a:solidFill>
                  <a:srgbClr val="999999"/>
                </a:solidFill>
              </a:defRPr>
            </a:lvl5pPr>
          </a:lstStyle>
          <a:p>
            <a:pPr lvl="0">
              <a:defRPr sz="1800">
                <a:solidFill>
                  <a:srgbClr val="000000"/>
                </a:solidFill>
              </a:defRPr>
            </a:pPr>
            <a:r>
              <a:rPr sz="2600">
                <a:solidFill>
                  <a:srgbClr val="999999"/>
                </a:solidFill>
              </a:rPr>
              <a:t>Body Level One</a:t>
            </a:r>
          </a:p>
          <a:p>
            <a:pPr lvl="1">
              <a:defRPr sz="1800">
                <a:solidFill>
                  <a:srgbClr val="000000"/>
                </a:solidFill>
              </a:defRPr>
            </a:pPr>
            <a:r>
              <a:rPr sz="2600">
                <a:solidFill>
                  <a:srgbClr val="999999"/>
                </a:solidFill>
              </a:rPr>
              <a:t>Body Level Two</a:t>
            </a:r>
          </a:p>
          <a:p>
            <a:pPr lvl="2">
              <a:defRPr sz="1800">
                <a:solidFill>
                  <a:srgbClr val="000000"/>
                </a:solidFill>
              </a:defRPr>
            </a:pPr>
            <a:r>
              <a:rPr sz="2600">
                <a:solidFill>
                  <a:srgbClr val="999999"/>
                </a:solidFill>
              </a:rPr>
              <a:t>Body Level Three</a:t>
            </a:r>
          </a:p>
          <a:p>
            <a:pPr lvl="3">
              <a:defRPr sz="1800">
                <a:solidFill>
                  <a:srgbClr val="000000"/>
                </a:solidFill>
              </a:defRPr>
            </a:pPr>
            <a:r>
              <a:rPr sz="2600">
                <a:solidFill>
                  <a:srgbClr val="999999"/>
                </a:solidFill>
              </a:rPr>
              <a:t>Body Level Four</a:t>
            </a:r>
          </a:p>
          <a:p>
            <a:pPr lvl="4">
              <a:defRPr sz="1800">
                <a:solidFill>
                  <a:srgbClr val="000000"/>
                </a:solidFill>
              </a:defRPr>
            </a:pPr>
            <a:r>
              <a:rPr sz="2600">
                <a:solidFill>
                  <a:srgbClr val="999999"/>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68" name="Shape 68"/>
          <p:cNvSpPr>
            <a:spLocks noGrp="1"/>
          </p:cNvSpPr>
          <p:nvPr>
            <p:ph type="title"/>
          </p:nvPr>
        </p:nvSpPr>
        <p:spPr>
          <a:xfrm>
            <a:off x="571500" y="3708400"/>
            <a:ext cx="11861800" cy="2336800"/>
          </a:xfrm>
          <a:prstGeom prst="rect">
            <a:avLst/>
          </a:prstGeom>
          <a:noFill/>
        </p:spPr>
        <p:txBody>
          <a:bodyPr anchor="ctr"/>
          <a:lstStyle/>
          <a:p>
            <a:pPr lvl="0">
              <a:defRPr sz="1800"/>
            </a:pPr>
            <a:r>
              <a:rPr sz="4200"/>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70" name="Shape 70"/>
          <p:cNvSpPr/>
          <p:nvPr/>
        </p:nvSpPr>
        <p:spPr>
          <a:xfrm flipV="1">
            <a:off x="908290" y="4366805"/>
            <a:ext cx="11220733" cy="2"/>
          </a:xfrm>
          <a:prstGeom prst="line">
            <a:avLst/>
          </a:prstGeom>
          <a:ln w="12700">
            <a:solidFill>
              <a:srgbClr val="919191"/>
            </a:solidFill>
            <a:miter lim="400000"/>
          </a:ln>
        </p:spPr>
        <p:txBody>
          <a:bodyPr lIns="50800" tIns="50800" rIns="50800" bIns="50800" anchor="ctr"/>
          <a:lstStyle/>
          <a:p>
            <a:pPr lvl="0" algn="l" defTabSz="457200">
              <a:defRPr sz="1200">
                <a:latin typeface="+mn-lt"/>
                <a:ea typeface="+mn-ea"/>
                <a:cs typeface="+mn-cs"/>
                <a:sym typeface="Helvetica"/>
              </a:defRPr>
            </a:pPr>
            <a:endParaRPr/>
          </a:p>
        </p:txBody>
      </p:sp>
      <p:pic>
        <p:nvPicPr>
          <p:cNvPr id="7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72" name="esu-logo.png"/>
          <p:cNvPicPr/>
          <p:nvPr/>
        </p:nvPicPr>
        <p:blipFill>
          <a:blip r:embed="rId3">
            <a:extLst/>
          </a:blip>
          <a:stretch>
            <a:fillRect/>
          </a:stretch>
        </p:blipFill>
        <p:spPr>
          <a:xfrm>
            <a:off x="10198100" y="8826500"/>
            <a:ext cx="1879600" cy="444500"/>
          </a:xfrm>
          <a:prstGeom prst="rect">
            <a:avLst/>
          </a:prstGeom>
          <a:ln w="12700">
            <a:miter lim="400000"/>
          </a:ln>
        </p:spPr>
      </p:pic>
      <p:sp>
        <p:nvSpPr>
          <p:cNvPr id="73" name="Shape 73"/>
          <p:cNvSpPr/>
          <p:nvPr/>
        </p:nvSpPr>
        <p:spPr>
          <a:xfrm>
            <a:off x="507045" y="4584700"/>
            <a:ext cx="2846528" cy="13716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800">
                <a:solidFill>
                  <a:srgbClr val="AAAAAA"/>
                </a:solidFill>
                <a:latin typeface="Helvetica Neue UltraLight"/>
                <a:ea typeface="Helvetica Neue UltraLight"/>
                <a:cs typeface="Helvetica Neue UltraLight"/>
                <a:sym typeface="Helvetica Neue UltraLight"/>
              </a:rPr>
              <a:t>by</a:t>
            </a:r>
          </a:p>
        </p:txBody>
      </p:sp>
      <p:grpSp>
        <p:nvGrpSpPr>
          <p:cNvPr id="77" name="Group 77"/>
          <p:cNvGrpSpPr/>
          <p:nvPr/>
        </p:nvGrpSpPr>
        <p:grpSpPr>
          <a:xfrm>
            <a:off x="3707033" y="6616700"/>
            <a:ext cx="4610101" cy="1371601"/>
            <a:chOff x="0" y="0"/>
            <a:chExt cx="4610100" cy="1371600"/>
          </a:xfrm>
        </p:grpSpPr>
        <p:sp>
          <p:nvSpPr>
            <p:cNvPr id="74" name="Shape 74"/>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p>
              <a:pPr lvl="0" algn="l" defTabSz="584200">
                <a:lnSpc>
                  <a:spcPct val="120000"/>
                </a:lnSpc>
                <a:defRPr sz="1800"/>
              </a:pPr>
              <a:r>
                <a:rPr>
                  <a:solidFill>
                    <a:srgbClr val="133455"/>
                  </a:solidFill>
                </a:rPr>
                <a:t>Department of Computing, Maths &amp; Physics</a:t>
              </a:r>
            </a:p>
            <a:p>
              <a:pPr lvl="0" algn="l" defTabSz="584200">
                <a:lnSpc>
                  <a:spcPct val="120000"/>
                </a:lnSpc>
                <a:defRPr sz="1800"/>
              </a:pPr>
              <a:r>
                <a:rPr>
                  <a:solidFill>
                    <a:srgbClr val="133455"/>
                  </a:solidFill>
                </a:rPr>
                <a:t>Waterford Institute of Technology</a:t>
              </a:r>
            </a:p>
          </p:txBody>
        </p:sp>
        <p:sp>
          <p:nvSpPr>
            <p:cNvPr id="75" name="Shape 75"/>
            <p:cNvSpPr/>
            <p:nvPr/>
          </p:nvSpPr>
          <p:spPr>
            <a:xfrm>
              <a:off x="0" y="754707"/>
              <a:ext cx="1361922" cy="301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defTabSz="584200">
                <a:defRPr sz="1300">
                  <a:hlinkClick r:id="rId4"/>
                </a:defRPr>
              </a:lvl1pPr>
            </a:lstStyle>
            <a:p>
              <a:pPr lvl="0">
                <a:defRPr sz="1800"/>
              </a:pPr>
              <a:r>
                <a:rPr sz="1300">
                  <a:hlinkClick r:id="rId4"/>
                </a:rPr>
                <a:t>http://www.wit.ie</a:t>
              </a:r>
            </a:p>
          </p:txBody>
        </p:sp>
        <p:sp>
          <p:nvSpPr>
            <p:cNvPr id="76" name="Shape 76"/>
            <p:cNvSpPr/>
            <p:nvPr/>
          </p:nvSpPr>
          <p:spPr>
            <a:xfrm>
              <a:off x="0" y="1069716"/>
              <a:ext cx="1671326"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defTabSz="584200">
                <a:defRPr sz="1300">
                  <a:hlinkClick r:id="rId4"/>
                </a:defRPr>
              </a:lvl1pPr>
            </a:lstStyle>
            <a:p>
              <a:pPr lvl="0">
                <a:defRPr sz="1800"/>
              </a:pPr>
              <a:r>
                <a:rPr sz="1300">
                  <a:hlinkClick r:id="rId4"/>
                </a:rPr>
                <a:t>http://elearning.wit.ie</a:t>
              </a:r>
            </a:p>
          </p:txBody>
        </p:sp>
      </p:grpSp>
      <p:sp>
        <p:nvSpPr>
          <p:cNvPr id="78" name="Shape 78"/>
          <p:cNvSpPr>
            <a:spLocks noGrp="1"/>
          </p:cNvSpPr>
          <p:nvPr>
            <p:ph type="title"/>
          </p:nvPr>
        </p:nvSpPr>
        <p:spPr>
          <a:xfrm>
            <a:off x="889000" y="2368550"/>
            <a:ext cx="11226800" cy="1028700"/>
          </a:xfrm>
          <a:prstGeom prst="rect">
            <a:avLst/>
          </a:prstGeom>
          <a:noFill/>
        </p:spPr>
        <p:txBody>
          <a:bodyPr anchor="ctr"/>
          <a:lstStyle>
            <a:lvl1pPr defTabSz="584200">
              <a:defRPr sz="4800">
                <a:latin typeface="Helvetica Neue"/>
                <a:ea typeface="Helvetica Neue"/>
                <a:cs typeface="Helvetica Neue"/>
                <a:sym typeface="Helvetica Neue"/>
              </a:defRPr>
            </a:lvl1pPr>
          </a:lstStyle>
          <a:p>
            <a:pPr lvl="0">
              <a:defRPr sz="1800"/>
            </a:pPr>
            <a:r>
              <a:rPr sz="4800"/>
              <a:t>Title Text</a:t>
            </a:r>
          </a:p>
        </p:txBody>
      </p:sp>
      <p:sp>
        <p:nvSpPr>
          <p:cNvPr id="79" name="Shape 79"/>
          <p:cNvSpPr>
            <a:spLocks noGrp="1"/>
          </p:cNvSpPr>
          <p:nvPr>
            <p:ph type="body" idx="1"/>
          </p:nvPr>
        </p:nvSpPr>
        <p:spPr>
          <a:xfrm>
            <a:off x="3727450" y="4737100"/>
            <a:ext cx="5778500" cy="1981200"/>
          </a:xfrm>
          <a:prstGeom prst="rect">
            <a:avLst/>
          </a:prstGeom>
        </p:spPr>
        <p:txBody>
          <a:bodyPr/>
          <a:lstStyle>
            <a:lvl1pPr marL="0" indent="0" defTabSz="584200">
              <a:lnSpc>
                <a:spcPct val="120000"/>
              </a:lnSpc>
              <a:spcBef>
                <a:spcPts val="0"/>
              </a:spcBef>
              <a:buClrTx/>
              <a:buSzTx/>
              <a:buFontTx/>
              <a:buNone/>
              <a:defRPr sz="2000"/>
            </a:lvl1pPr>
            <a:lvl2pPr marL="0" indent="0" defTabSz="584200">
              <a:lnSpc>
                <a:spcPct val="120000"/>
              </a:lnSpc>
              <a:spcBef>
                <a:spcPts val="0"/>
              </a:spcBef>
              <a:buClrTx/>
              <a:buSzTx/>
              <a:buFontTx/>
              <a:buNone/>
              <a:defRPr sz="2000"/>
            </a:lvl2pPr>
            <a:lvl3pPr marL="0" indent="0" defTabSz="584200">
              <a:lnSpc>
                <a:spcPct val="120000"/>
              </a:lnSpc>
              <a:spcBef>
                <a:spcPts val="0"/>
              </a:spcBef>
              <a:buClrTx/>
              <a:buSzTx/>
              <a:buFontTx/>
              <a:buNone/>
              <a:defRPr sz="2000"/>
            </a:lvl3pPr>
            <a:lvl4pPr marL="0" indent="0" defTabSz="584200">
              <a:lnSpc>
                <a:spcPct val="120000"/>
              </a:lnSpc>
              <a:spcBef>
                <a:spcPts val="0"/>
              </a:spcBef>
              <a:buClrTx/>
              <a:buSzTx/>
              <a:buFontTx/>
              <a:buNone/>
              <a:defRPr sz="2000"/>
            </a:lvl4pPr>
            <a:lvl5pPr marL="0" indent="0" defTabSz="584200">
              <a:lnSpc>
                <a:spcPct val="120000"/>
              </a:lnSpc>
              <a:spcBef>
                <a:spcPts val="0"/>
              </a:spcBef>
              <a:buClrTx/>
              <a:buSzTx/>
              <a:buFont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81" name="WIT_logo.png"/>
          <p:cNvPicPr/>
          <p:nvPr/>
        </p:nvPicPr>
        <p:blipFill>
          <a:blip r:embed="rId2">
            <a:extLst/>
          </a:blip>
          <a:stretch>
            <a:fillRect/>
          </a:stretch>
        </p:blipFill>
        <p:spPr>
          <a:xfrm>
            <a:off x="927100" y="8724900"/>
            <a:ext cx="3175000" cy="660400"/>
          </a:xfrm>
          <a:prstGeom prst="rect">
            <a:avLst/>
          </a:prstGeom>
          <a:ln w="12700">
            <a:miter lim="400000"/>
          </a:ln>
        </p:spPr>
      </p:pic>
      <p:pic>
        <p:nvPicPr>
          <p:cNvPr id="82" name="esu-logo.png"/>
          <p:cNvPicPr/>
          <p:nvPr/>
        </p:nvPicPr>
        <p:blipFill>
          <a:blip r:embed="rId3">
            <a:extLst/>
          </a:blip>
          <a:stretch>
            <a:fillRect/>
          </a:stretch>
        </p:blipFill>
        <p:spPr>
          <a:xfrm>
            <a:off x="10198100" y="8826500"/>
            <a:ext cx="1879600" cy="444500"/>
          </a:xfrm>
          <a:prstGeom prst="rect">
            <a:avLst/>
          </a:prstGeom>
          <a:ln w="12700">
            <a:miter lim="400000"/>
          </a:ln>
        </p:spPr>
      </p:pic>
      <p:grpSp>
        <p:nvGrpSpPr>
          <p:cNvPr id="85" name="Group 85"/>
          <p:cNvGrpSpPr/>
          <p:nvPr/>
        </p:nvGrpSpPr>
        <p:grpSpPr>
          <a:xfrm>
            <a:off x="4419600" y="3209759"/>
            <a:ext cx="4267200" cy="2893252"/>
            <a:chOff x="0" y="0"/>
            <a:chExt cx="4267200" cy="2893250"/>
          </a:xfrm>
        </p:grpSpPr>
        <p:pic>
          <p:nvPicPr>
            <p:cNvPr id="83" name="by-nc.eu.png"/>
            <p:cNvPicPr/>
            <p:nvPr/>
          </p:nvPicPr>
          <p:blipFill>
            <a:blip r:embed="rId4">
              <a:extLst/>
            </a:blip>
            <a:stretch>
              <a:fillRect/>
            </a:stretch>
          </p:blipFill>
          <p:spPr>
            <a:xfrm>
              <a:off x="50800" y="0"/>
              <a:ext cx="2959100" cy="1035318"/>
            </a:xfrm>
            <a:prstGeom prst="rect">
              <a:avLst/>
            </a:prstGeom>
            <a:ln w="12700" cap="flat">
              <a:noFill/>
              <a:miter lim="400000"/>
            </a:ln>
            <a:effectLst/>
          </p:spPr>
        </p:pic>
        <p:sp>
          <p:nvSpPr>
            <p:cNvPr id="84" name="Shape 84"/>
            <p:cNvSpPr/>
            <p:nvPr/>
          </p:nvSpPr>
          <p:spPr>
            <a:xfrm>
              <a:off x="0" y="1202830"/>
              <a:ext cx="4267200" cy="16904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gn="l" defTabSz="584200">
                <a:lnSpc>
                  <a:spcPct val="120000"/>
                </a:lnSpc>
                <a:defRPr sz="1800"/>
              </a:pPr>
              <a:r>
                <a:rPr sz="1600"/>
                <a:t>Except where otherwise noted, this content is licensed under a </a:t>
              </a:r>
              <a:r>
                <a:rPr sz="1600">
                  <a:hlinkClick r:id="rId5"/>
                </a:rPr>
                <a:t>Creative Commons Attribution-NonCommercial 3.0 License</a:t>
              </a:r>
              <a:r>
                <a:rPr sz="1600"/>
                <a:t>. </a:t>
              </a:r>
            </a:p>
            <a:p>
              <a:pPr lvl="0" algn="l" defTabSz="584200">
                <a:lnSpc>
                  <a:spcPct val="120000"/>
                </a:lnSpc>
                <a:defRPr sz="1800"/>
              </a:pPr>
              <a:endParaRPr sz="1600"/>
            </a:p>
            <a:p>
              <a:pPr lvl="0" algn="l" defTabSz="584200">
                <a:lnSpc>
                  <a:spcPct val="120000"/>
                </a:lnSpc>
                <a:defRPr sz="1800"/>
              </a:pPr>
              <a:r>
                <a:rPr sz="1600"/>
                <a:t>For more information, please see </a:t>
              </a:r>
              <a:r>
                <a:rPr sz="1600">
                  <a:hlinkClick r:id="rId5"/>
                </a:rPr>
                <a:t>http://creativecommons.org/licenses/by-nc/3.0/</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7" name="Shape 17"/>
          <p:cNvSpPr/>
          <p:nvPr/>
        </p:nvSpPr>
        <p:spPr>
          <a:xfrm flipH="1">
            <a:off x="9066212" y="519112"/>
            <a:ext cx="1588" cy="7964488"/>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8" name="Shape 18"/>
          <p:cNvSpPr/>
          <p:nvPr/>
        </p:nvSpPr>
        <p:spPr>
          <a:xfrm>
            <a:off x="9066212" y="30924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19" name="Shape 19"/>
          <p:cNvSpPr/>
          <p:nvPr/>
        </p:nvSpPr>
        <p:spPr>
          <a:xfrm>
            <a:off x="9066212" y="5873750"/>
            <a:ext cx="3430588" cy="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0" name="Shape 20"/>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2" name="Shape 22"/>
          <p:cNvSpPr/>
          <p:nvPr/>
        </p:nvSpPr>
        <p:spPr>
          <a:xfrm flipH="1">
            <a:off x="6503670" y="1803400"/>
            <a:ext cx="1" cy="43180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3" name="Shape 2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5" name="Shape 25"/>
          <p:cNvSpPr/>
          <p:nvPr/>
        </p:nvSpPr>
        <p:spPr>
          <a:xfrm flipH="1">
            <a:off x="4430712" y="1777999"/>
            <a:ext cx="1589" cy="5054602"/>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6" name="Shape 26"/>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8" name="Shape 28"/>
          <p:cNvSpPr/>
          <p:nvPr/>
        </p:nvSpPr>
        <p:spPr>
          <a:xfrm flipH="1">
            <a:off x="6488112" y="508000"/>
            <a:ext cx="1589" cy="8013700"/>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29" name="Shape 29"/>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1" name="Shape 31"/>
          <p:cNvSpPr/>
          <p:nvPr/>
        </p:nvSpPr>
        <p:spPr>
          <a:xfrm flipH="1">
            <a:off x="4443412" y="1776412"/>
            <a:ext cx="1589"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2" name="Shape 32"/>
          <p:cNvSpPr/>
          <p:nvPr/>
        </p:nvSpPr>
        <p:spPr>
          <a:xfrm flipH="1">
            <a:off x="8545512" y="1776412"/>
            <a:ext cx="1588" cy="5068889"/>
          </a:xfrm>
          <a:prstGeom prst="line">
            <a:avLst/>
          </a:prstGeom>
          <a:ln w="12700">
            <a:solidFill>
              <a:srgbClr val="9A9A9A"/>
            </a:solidFill>
            <a:miter/>
          </a:ln>
        </p:spPr>
        <p:txBody>
          <a:bodyPr lIns="0" tIns="0" rIns="0" bIns="0"/>
          <a:lstStyle/>
          <a:p>
            <a:pPr lvl="0" algn="l" defTabSz="457200">
              <a:defRPr sz="1200">
                <a:latin typeface="+mn-lt"/>
                <a:ea typeface="+mn-ea"/>
                <a:cs typeface="+mn-cs"/>
                <a:sym typeface="Helvetica"/>
              </a:defRPr>
            </a:pPr>
            <a:endParaRPr/>
          </a:p>
        </p:txBody>
      </p:sp>
      <p:sp>
        <p:nvSpPr>
          <p:cNvPr id="33" name="Shape 33"/>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5" name="Shape 35"/>
          <p:cNvSpPr>
            <a:spLocks noGrp="1"/>
          </p:cNvSpPr>
          <p:nvPr>
            <p:ph type="body" idx="1"/>
          </p:nvPr>
        </p:nvSpPr>
        <p:spPr>
          <a:xfrm>
            <a:off x="431800" y="8813800"/>
            <a:ext cx="8255000" cy="939800"/>
          </a:xfrm>
          <a:prstGeom prst="rect">
            <a:avLst/>
          </a:prstGeom>
        </p:spPr>
        <p:txBody>
          <a:bodyPr/>
          <a:lstStyle>
            <a:lvl1pPr marL="342900" indent="-342900">
              <a:spcBef>
                <a:spcPts val="0"/>
              </a:spcBef>
              <a:buClrTx/>
              <a:buSzTx/>
              <a:buFontTx/>
              <a:buNone/>
              <a:defRPr sz="2000">
                <a:solidFill>
                  <a:srgbClr val="727272"/>
                </a:solidFill>
              </a:defRPr>
            </a:lvl1pPr>
            <a:lvl2pPr marL="342900" indent="114300">
              <a:spcBef>
                <a:spcPts val="0"/>
              </a:spcBef>
              <a:buClrTx/>
              <a:buSzTx/>
              <a:buFontTx/>
              <a:buNone/>
              <a:defRPr sz="2000">
                <a:solidFill>
                  <a:srgbClr val="727272"/>
                </a:solidFill>
              </a:defRPr>
            </a:lvl2pPr>
            <a:lvl3pPr marL="342900" indent="571500">
              <a:spcBef>
                <a:spcPts val="0"/>
              </a:spcBef>
              <a:buClrTx/>
              <a:buSzTx/>
              <a:buFontTx/>
              <a:buNone/>
              <a:defRPr sz="2000">
                <a:solidFill>
                  <a:srgbClr val="727272"/>
                </a:solidFill>
              </a:defRPr>
            </a:lvl3pPr>
            <a:lvl4pPr marL="342900" indent="1028700">
              <a:spcBef>
                <a:spcPts val="0"/>
              </a:spcBef>
              <a:buClrTx/>
              <a:buSzTx/>
              <a:buFontTx/>
              <a:buNone/>
              <a:defRPr sz="2000">
                <a:solidFill>
                  <a:srgbClr val="727272"/>
                </a:solidFill>
              </a:defRPr>
            </a:lvl4pPr>
            <a:lvl5pPr marL="342900" indent="1485900">
              <a:spcBef>
                <a:spcPts val="0"/>
              </a:spcBef>
              <a:buClrTx/>
              <a:buSzTx/>
              <a:buFontTx/>
              <a:buNone/>
              <a:defRPr sz="2000">
                <a:solidFill>
                  <a:srgbClr val="727272"/>
                </a:solidFill>
              </a:defRPr>
            </a:lvl5pPr>
          </a:lstStyle>
          <a:p>
            <a:pPr lvl="0">
              <a:defRPr sz="1800">
                <a:solidFill>
                  <a:srgbClr val="000000"/>
                </a:solidFill>
              </a:defRPr>
            </a:pPr>
            <a:r>
              <a:rPr sz="2000">
                <a:solidFill>
                  <a:srgbClr val="727272"/>
                </a:solidFill>
              </a:rPr>
              <a:t>Body Level One</a:t>
            </a:r>
          </a:p>
          <a:p>
            <a:pPr lvl="1">
              <a:defRPr sz="1800">
                <a:solidFill>
                  <a:srgbClr val="000000"/>
                </a:solidFill>
              </a:defRPr>
            </a:pPr>
            <a:r>
              <a:rPr sz="2000">
                <a:solidFill>
                  <a:srgbClr val="727272"/>
                </a:solidFill>
              </a:rPr>
              <a:t>Body Level Two</a:t>
            </a:r>
          </a:p>
          <a:p>
            <a:pPr lvl="2">
              <a:defRPr sz="1800">
                <a:solidFill>
                  <a:srgbClr val="000000"/>
                </a:solidFill>
              </a:defRPr>
            </a:pPr>
            <a:r>
              <a:rPr sz="2000">
                <a:solidFill>
                  <a:srgbClr val="727272"/>
                </a:solidFill>
              </a:rPr>
              <a:t>Body Level Three</a:t>
            </a:r>
          </a:p>
          <a:p>
            <a:pPr lvl="3">
              <a:defRPr sz="1800">
                <a:solidFill>
                  <a:srgbClr val="000000"/>
                </a:solidFill>
              </a:defRPr>
            </a:pPr>
            <a:r>
              <a:rPr sz="2000">
                <a:solidFill>
                  <a:srgbClr val="727272"/>
                </a:solidFill>
              </a:rPr>
              <a:t>Body Level Four</a:t>
            </a:r>
          </a:p>
          <a:p>
            <a:pPr lvl="4">
              <a:defRPr sz="1800">
                <a:solidFill>
                  <a:srgbClr val="000000"/>
                </a:solidFill>
              </a:defRPr>
            </a:pPr>
            <a:r>
              <a:rPr sz="2000">
                <a:solidFill>
                  <a:srgbClr val="727272"/>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7" name="Shape 37"/>
          <p:cNvSpPr/>
          <p:nvPr/>
        </p:nvSpPr>
        <p:spPr>
          <a:xfrm>
            <a:off x="647700" y="1968500"/>
            <a:ext cx="48768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8" name="Shape 38"/>
          <p:cNvSpPr>
            <a:spLocks noGrp="1"/>
          </p:cNvSpPr>
          <p:nvPr>
            <p:ph type="body" idx="1"/>
          </p:nvPr>
        </p:nvSpPr>
        <p:spPr>
          <a:xfrm>
            <a:off x="571500" y="2324100"/>
            <a:ext cx="5080000" cy="7429500"/>
          </a:xfrm>
          <a:prstGeom prst="rect">
            <a:avLst/>
          </a:prstGeom>
        </p:spPr>
        <p:txBody>
          <a:bodyPr/>
          <a:lstStyle>
            <a:lvl1pPr>
              <a:buClr>
                <a:srgbClr val="606060"/>
              </a:buClr>
              <a:defRPr>
                <a:solidFill>
                  <a:srgbClr val="606060"/>
                </a:solidFill>
              </a:defRPr>
            </a:lvl1pPr>
            <a:lvl2pPr>
              <a:buClr>
                <a:srgbClr val="606060"/>
              </a:buClr>
              <a:defRPr>
                <a:solidFill>
                  <a:srgbClr val="606060"/>
                </a:solidFill>
              </a:defRPr>
            </a:lvl2pPr>
            <a:lvl3pPr>
              <a:buClr>
                <a:srgbClr val="606060"/>
              </a:buClr>
              <a:defRPr>
                <a:solidFill>
                  <a:srgbClr val="606060"/>
                </a:solidFill>
              </a:defRPr>
            </a:lvl3pPr>
            <a:lvl4pPr>
              <a:buClr>
                <a:srgbClr val="606060"/>
              </a:buClr>
              <a:defRPr>
                <a:solidFill>
                  <a:srgbClr val="606060"/>
                </a:solidFill>
              </a:defRPr>
            </a:lvl4pPr>
            <a:lvl5pPr>
              <a:buClr>
                <a:srgbClr val="606060"/>
              </a:buClr>
              <a:defRPr>
                <a:solidFill>
                  <a:srgbClr val="606060"/>
                </a:solidFill>
              </a:defRPr>
            </a:lvl5pPr>
          </a:lstStyle>
          <a:p>
            <a:pPr lvl="0">
              <a:defRPr sz="1800">
                <a:solidFill>
                  <a:srgbClr val="000000"/>
                </a:solidFill>
              </a:defRPr>
            </a:pPr>
            <a:r>
              <a:rPr sz="2600">
                <a:solidFill>
                  <a:srgbClr val="606060"/>
                </a:solidFill>
              </a:rPr>
              <a:t>Body Level One</a:t>
            </a:r>
          </a:p>
          <a:p>
            <a:pPr lvl="1">
              <a:defRPr sz="1800">
                <a:solidFill>
                  <a:srgbClr val="000000"/>
                </a:solidFill>
              </a:defRPr>
            </a:pPr>
            <a:r>
              <a:rPr sz="2600">
                <a:solidFill>
                  <a:srgbClr val="606060"/>
                </a:solidFill>
              </a:rPr>
              <a:t>Body Level Two</a:t>
            </a:r>
          </a:p>
          <a:p>
            <a:pPr lvl="2">
              <a:defRPr sz="1800">
                <a:solidFill>
                  <a:srgbClr val="000000"/>
                </a:solidFill>
              </a:defRPr>
            </a:pPr>
            <a:r>
              <a:rPr sz="2600">
                <a:solidFill>
                  <a:srgbClr val="606060"/>
                </a:solidFill>
              </a:rPr>
              <a:t>Body Level Three</a:t>
            </a:r>
          </a:p>
          <a:p>
            <a:pPr lvl="3">
              <a:defRPr sz="1800">
                <a:solidFill>
                  <a:srgbClr val="000000"/>
                </a:solidFill>
              </a:defRPr>
            </a:pPr>
            <a:r>
              <a:rPr sz="2600">
                <a:solidFill>
                  <a:srgbClr val="606060"/>
                </a:solidFill>
              </a:rPr>
              <a:t>Body Level Four</a:t>
            </a:r>
          </a:p>
          <a:p>
            <a:pPr lvl="4">
              <a:defRPr sz="1800">
                <a:solidFill>
                  <a:srgbClr val="000000"/>
                </a:solidFill>
              </a:defRPr>
            </a:pPr>
            <a:r>
              <a:rPr sz="2600">
                <a:solidFill>
                  <a:srgbClr val="606060"/>
                </a:solidFill>
              </a:rPr>
              <a:t>Body Level Five</a:t>
            </a:r>
          </a:p>
        </p:txBody>
      </p:sp>
      <p:sp>
        <p:nvSpPr>
          <p:cNvPr id="39" name="Shape 39"/>
          <p:cNvSpPr>
            <a:spLocks noGrp="1"/>
          </p:cNvSpPr>
          <p:nvPr>
            <p:ph type="title"/>
          </p:nvPr>
        </p:nvSpPr>
        <p:spPr>
          <a:xfrm>
            <a:off x="571500" y="0"/>
            <a:ext cx="5080000" cy="1727200"/>
          </a:xfrm>
          <a:prstGeom prst="rect">
            <a:avLst/>
          </a:prstGeom>
          <a:noFill/>
        </p:spPr>
        <p:txBody>
          <a:bodyPr/>
          <a:lstStyle/>
          <a:p>
            <a:pPr lvl="0">
              <a:defRPr sz="1800"/>
            </a:pPr>
            <a:r>
              <a:rPr sz="4200"/>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0"/>
          </a:xfrm>
          <a:prstGeom prst="line">
            <a:avLst/>
          </a:prstGeom>
          <a:ln w="12700">
            <a:solidFill>
              <a:srgbClr val="888888"/>
            </a:solidFill>
            <a:miter/>
          </a:ln>
        </p:spPr>
        <p:txBody>
          <a:bodyPr lIns="0" tIns="0" rIns="0" bIns="0"/>
          <a:lstStyle/>
          <a:p>
            <a:pPr lvl="0" algn="l" defTabSz="457200">
              <a:defRPr sz="1200">
                <a:latin typeface="+mn-lt"/>
                <a:ea typeface="+mn-ea"/>
                <a:cs typeface="+mn-cs"/>
                <a:sym typeface="Helvetica"/>
              </a:defRPr>
            </a:pPr>
            <a:endParaRPr/>
          </a:p>
        </p:txBody>
      </p:sp>
      <p:sp>
        <p:nvSpPr>
          <p:cNvPr id="3" name="Shape 3"/>
          <p:cNvSpPr>
            <a:spLocks noGrp="1"/>
          </p:cNvSpPr>
          <p:nvPr>
            <p:ph type="title"/>
          </p:nvPr>
        </p:nvSpPr>
        <p:spPr>
          <a:xfrm>
            <a:off x="571500" y="0"/>
            <a:ext cx="11861800" cy="1727200"/>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50800" tIns="50800" rIns="50800" bIns="50800" anchor="b"/>
          <a:lstStyle/>
          <a:p>
            <a:pPr lvl="0">
              <a:defRPr sz="1800"/>
            </a:pPr>
            <a:r>
              <a:rPr sz="4200"/>
              <a:t>Title Text</a:t>
            </a:r>
          </a:p>
        </p:txBody>
      </p:sp>
      <p:sp>
        <p:nvSpPr>
          <p:cNvPr id="4" name="Shape 4"/>
          <p:cNvSpPr>
            <a:spLocks noGrp="1"/>
          </p:cNvSpPr>
          <p:nvPr>
            <p:ph type="body" idx="1"/>
          </p:nvPr>
        </p:nvSpPr>
        <p:spPr>
          <a:xfrm>
            <a:off x="571500" y="2324100"/>
            <a:ext cx="5219700" cy="7429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77496" y="9194800"/>
            <a:ext cx="301854" cy="289662"/>
          </a:xfrm>
          <a:prstGeom prst="rect">
            <a:avLst/>
          </a:prstGeom>
          <a:ln w="12700">
            <a:miter lim="400000"/>
          </a:ln>
        </p:spPr>
        <p:txBody>
          <a:bodyPr wrap="none" lIns="45719" rIns="45719">
            <a:spAutoFit/>
          </a:bodyPr>
          <a:lstStyle>
            <a:lvl1pPr algn="r">
              <a:defRPr sz="1400"/>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a:defRPr sz="4200">
          <a:latin typeface="Helvetica Neue Light"/>
          <a:ea typeface="Helvetica Neue Light"/>
          <a:cs typeface="Helvetica Neue Light"/>
          <a:sym typeface="Helvetica Neue Light"/>
        </a:defRPr>
      </a:lvl1pPr>
      <a:lvl2pPr>
        <a:defRPr sz="4200">
          <a:latin typeface="Helvetica Neue Light"/>
          <a:ea typeface="Helvetica Neue Light"/>
          <a:cs typeface="Helvetica Neue Light"/>
          <a:sym typeface="Helvetica Neue Light"/>
        </a:defRPr>
      </a:lvl2pPr>
      <a:lvl3pPr>
        <a:defRPr sz="4200">
          <a:latin typeface="Helvetica Neue Light"/>
          <a:ea typeface="Helvetica Neue Light"/>
          <a:cs typeface="Helvetica Neue Light"/>
          <a:sym typeface="Helvetica Neue Light"/>
        </a:defRPr>
      </a:lvl3pPr>
      <a:lvl4pPr>
        <a:defRPr sz="4200">
          <a:latin typeface="Helvetica Neue Light"/>
          <a:ea typeface="Helvetica Neue Light"/>
          <a:cs typeface="Helvetica Neue Light"/>
          <a:sym typeface="Helvetica Neue Light"/>
        </a:defRPr>
      </a:lvl4pPr>
      <a:lvl5pPr>
        <a:defRPr sz="4200">
          <a:latin typeface="Helvetica Neue Light"/>
          <a:ea typeface="Helvetica Neue Light"/>
          <a:cs typeface="Helvetica Neue Light"/>
          <a:sym typeface="Helvetica Neue Light"/>
        </a:defRPr>
      </a:lvl5pPr>
      <a:lvl6pPr indent="457200">
        <a:defRPr sz="4200">
          <a:latin typeface="Helvetica Neue Light"/>
          <a:ea typeface="Helvetica Neue Light"/>
          <a:cs typeface="Helvetica Neue Light"/>
          <a:sym typeface="Helvetica Neue Light"/>
        </a:defRPr>
      </a:lvl6pPr>
      <a:lvl7pPr indent="914400">
        <a:defRPr sz="4200">
          <a:latin typeface="Helvetica Neue Light"/>
          <a:ea typeface="Helvetica Neue Light"/>
          <a:cs typeface="Helvetica Neue Light"/>
          <a:sym typeface="Helvetica Neue Light"/>
        </a:defRPr>
      </a:lvl7pPr>
      <a:lvl8pPr indent="1371600">
        <a:defRPr sz="4200">
          <a:latin typeface="Helvetica Neue Light"/>
          <a:ea typeface="Helvetica Neue Light"/>
          <a:cs typeface="Helvetica Neue Light"/>
          <a:sym typeface="Helvetica Neue Light"/>
        </a:defRPr>
      </a:lvl8pPr>
      <a:lvl9pPr indent="1828800">
        <a:defRPr sz="4200">
          <a:latin typeface="Helvetica Neue Light"/>
          <a:ea typeface="Helvetica Neue Light"/>
          <a:cs typeface="Helvetica Neue Light"/>
          <a:sym typeface="Helvetica Neue Light"/>
        </a:defRPr>
      </a:lvl9pPr>
    </p:titleStyle>
    <p:bodyStyle>
      <a:lvl1pPr marL="266700" indent="-266700">
        <a:spcBef>
          <a:spcPts val="4800"/>
        </a:spcBef>
        <a:buClr>
          <a:srgbClr val="000000"/>
        </a:buClr>
        <a:buSzPct val="100000"/>
        <a:buFont typeface="Helvetica Neue"/>
        <a:buChar char="•"/>
        <a:defRPr sz="2600">
          <a:latin typeface="Helvetica Neue"/>
          <a:ea typeface="Helvetica Neue"/>
          <a:cs typeface="Helvetica Neue"/>
          <a:sym typeface="Helvetica Neue"/>
        </a:defRPr>
      </a:lvl1pPr>
      <a:lvl2pPr marL="778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2pPr>
      <a:lvl3pPr marL="1223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3pPr>
      <a:lvl4pPr marL="16679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4pPr>
      <a:lvl5pPr marL="21124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5pPr>
      <a:lvl6pPr marL="25696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6pPr>
      <a:lvl7pPr marL="30268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7pPr>
      <a:lvl8pPr marL="34840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8pPr>
      <a:lvl9pPr marL="3941233" indent="-385233">
        <a:spcBef>
          <a:spcPts val="4800"/>
        </a:spcBef>
        <a:buClr>
          <a:srgbClr val="000000"/>
        </a:buClr>
        <a:buSzPct val="100000"/>
        <a:buFont typeface="Helvetica Neue"/>
        <a:buChar char="•"/>
        <a:defRPr sz="2600">
          <a:latin typeface="Helvetica Neue"/>
          <a:ea typeface="Helvetica Neue"/>
          <a:cs typeface="Helvetica Neue"/>
          <a:sym typeface="Helvetica Neue"/>
        </a:defRPr>
      </a:lvl9pPr>
    </p:bodyStyle>
    <p:otherStyle>
      <a:lvl1pPr algn="r">
        <a:defRPr sz="1400">
          <a:solidFill>
            <a:schemeClr val="tx1"/>
          </a:solidFill>
          <a:latin typeface="+mn-lt"/>
          <a:ea typeface="+mn-ea"/>
          <a:cs typeface="+mn-cs"/>
          <a:sym typeface="Helvetica Neue"/>
        </a:defRPr>
      </a:lvl1pPr>
      <a:lvl2pPr indent="457200" algn="r">
        <a:defRPr sz="1400">
          <a:solidFill>
            <a:schemeClr val="tx1"/>
          </a:solidFill>
          <a:latin typeface="+mn-lt"/>
          <a:ea typeface="+mn-ea"/>
          <a:cs typeface="+mn-cs"/>
          <a:sym typeface="Helvetica Neue"/>
        </a:defRPr>
      </a:lvl2pPr>
      <a:lvl3pPr indent="914400" algn="r">
        <a:defRPr sz="1400">
          <a:solidFill>
            <a:schemeClr val="tx1"/>
          </a:solidFill>
          <a:latin typeface="+mn-lt"/>
          <a:ea typeface="+mn-ea"/>
          <a:cs typeface="+mn-cs"/>
          <a:sym typeface="Helvetica Neue"/>
        </a:defRPr>
      </a:lvl3pPr>
      <a:lvl4pPr indent="1371600" algn="r">
        <a:defRPr sz="1400">
          <a:solidFill>
            <a:schemeClr val="tx1"/>
          </a:solidFill>
          <a:latin typeface="+mn-lt"/>
          <a:ea typeface="+mn-ea"/>
          <a:cs typeface="+mn-cs"/>
          <a:sym typeface="Helvetica Neue"/>
        </a:defRPr>
      </a:lvl4pPr>
      <a:lvl5pPr indent="1828800" algn="r">
        <a:defRPr sz="1400">
          <a:solidFill>
            <a:schemeClr val="tx1"/>
          </a:solidFill>
          <a:latin typeface="+mn-lt"/>
          <a:ea typeface="+mn-ea"/>
          <a:cs typeface="+mn-cs"/>
          <a:sym typeface="Helvetica Neue"/>
        </a:defRPr>
      </a:lvl5pPr>
      <a:lvl6pPr algn="r">
        <a:defRPr sz="1400">
          <a:solidFill>
            <a:schemeClr val="tx1"/>
          </a:solidFill>
          <a:latin typeface="+mn-lt"/>
          <a:ea typeface="+mn-ea"/>
          <a:cs typeface="+mn-cs"/>
          <a:sym typeface="Helvetica Neue"/>
        </a:defRPr>
      </a:lvl6pPr>
      <a:lvl7pPr algn="r">
        <a:defRPr sz="1400">
          <a:solidFill>
            <a:schemeClr val="tx1"/>
          </a:solidFill>
          <a:latin typeface="+mn-lt"/>
          <a:ea typeface="+mn-ea"/>
          <a:cs typeface="+mn-cs"/>
          <a:sym typeface="Helvetica Neue"/>
        </a:defRPr>
      </a:lvl7pPr>
      <a:lvl8pPr algn="r">
        <a:defRPr sz="1400">
          <a:solidFill>
            <a:schemeClr val="tx1"/>
          </a:solidFill>
          <a:latin typeface="+mn-lt"/>
          <a:ea typeface="+mn-ea"/>
          <a:cs typeface="+mn-cs"/>
          <a:sym typeface="Helvetica Neue"/>
        </a:defRPr>
      </a:lvl8pPr>
      <a:lvl9pPr algn="r">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dleastar@wit.ie" TargetMode="Externa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xfrm>
            <a:off x="905256" y="3120212"/>
            <a:ext cx="11226801" cy="1028701"/>
          </a:xfrm>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4200"/>
              <a:t>Web Development</a:t>
            </a:r>
          </a:p>
        </p:txBody>
      </p:sp>
      <p:sp>
        <p:nvSpPr>
          <p:cNvPr id="90" name="Shape 90"/>
          <p:cNvSpPr>
            <a:spLocks noGrp="1"/>
          </p:cNvSpPr>
          <p:nvPr>
            <p:ph type="body" idx="1"/>
          </p:nvPr>
        </p:nvSpPr>
        <p:spPr>
          <a:xfrm>
            <a:off x="3727450" y="4800600"/>
            <a:ext cx="5778500" cy="1981200"/>
          </a:xfrm>
          <a:prstGeom prst="rect">
            <a:avLst/>
          </a:prstGeom>
        </p:spPr>
        <p:txBody>
          <a:bodyPr/>
          <a:lstStyle/>
          <a:p>
            <a:pPr lvl="0">
              <a:defRPr sz="1800"/>
            </a:pPr>
            <a:r>
              <a:rPr sz="2000" dirty="0" err="1"/>
              <a:t>Eamonn</a:t>
            </a:r>
            <a:r>
              <a:rPr sz="2000" dirty="0"/>
              <a:t> de </a:t>
            </a:r>
            <a:r>
              <a:rPr sz="2000" dirty="0" err="1"/>
              <a:t>Leastar</a:t>
            </a:r>
            <a:r>
              <a:rPr sz="2000" dirty="0"/>
              <a:t> (</a:t>
            </a:r>
            <a:r>
              <a:rPr sz="2000" dirty="0">
                <a:hlinkClick r:id="rId2"/>
              </a:rPr>
              <a:t>edeleastar@wit.ie</a:t>
            </a:r>
            <a:r>
              <a:rPr sz="2000" dirty="0"/>
              <a:t>)</a:t>
            </a:r>
          </a:p>
          <a:p>
            <a:pPr lvl="0">
              <a:defRPr sz="1800"/>
            </a:pPr>
            <a:endParaRPr sz="2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13</a:t>
            </a:r>
          </a:p>
        </p:txBody>
      </p:sp>
      <p:sp>
        <p:nvSpPr>
          <p:cNvPr id="127" name="Shape 12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(2)</a:t>
            </a:r>
          </a:p>
        </p:txBody>
      </p:sp>
      <p:sp>
        <p:nvSpPr>
          <p:cNvPr id="128" name="Shape 128"/>
          <p:cNvSpPr>
            <a:spLocks noGrp="1"/>
          </p:cNvSpPr>
          <p:nvPr>
            <p:ph type="body" idx="4294967295"/>
          </p:nvPr>
        </p:nvSpPr>
        <p:spPr>
          <a:xfrm>
            <a:off x="571500" y="2324100"/>
            <a:ext cx="11861800" cy="6565900"/>
          </a:xfrm>
          <a:prstGeom prst="rect">
            <a:avLst/>
          </a:prstGeom>
        </p:spPr>
        <p:txBody>
          <a:bodyPr>
            <a:normAutofit/>
          </a:bodyPr>
          <a:lstStyle/>
          <a:p>
            <a:pPr lvl="0"/>
            <a:endParaRPr/>
          </a:p>
        </p:txBody>
      </p:sp>
      <p:pic>
        <p:nvPicPr>
          <p:cNvPr id="129" name="image.png"/>
          <p:cNvPicPr/>
          <p:nvPr/>
        </p:nvPicPr>
        <p:blipFill>
          <a:blip r:embed="rId2">
            <a:extLst/>
          </a:blip>
          <a:stretch>
            <a:fillRect/>
          </a:stretch>
        </p:blipFill>
        <p:spPr>
          <a:xfrm>
            <a:off x="1638300" y="1917700"/>
            <a:ext cx="9017000" cy="64008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14</a:t>
            </a:r>
          </a:p>
        </p:txBody>
      </p:sp>
      <p:sp>
        <p:nvSpPr>
          <p:cNvPr id="132" name="Shape 13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(3)</a:t>
            </a:r>
          </a:p>
        </p:txBody>
      </p:sp>
      <p:sp>
        <p:nvSpPr>
          <p:cNvPr id="133" name="Shape 133"/>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b="1" i="1"/>
              <a:t>Do:</a:t>
            </a:r>
          </a:p>
          <a:p>
            <a:pPr marL="711200" lvl="1" indent="-266700">
              <a:defRPr sz="1800"/>
            </a:pPr>
            <a:r>
              <a:rPr sz="2600"/>
              <a:t>Less is more; keep the number of primary sections to a minimum. </a:t>
            </a:r>
          </a:p>
          <a:p>
            <a:pPr marL="711200" lvl="1" indent="-266700">
              <a:defRPr sz="1800"/>
            </a:pPr>
            <a:r>
              <a:rPr sz="2600"/>
              <a:t>Whether you use a pen and paper or flowchart software, keep things as clean and organized as possible. Although you (and anyone working with you) are the only ones that will be using the flowchart, it still needs to make sense.</a:t>
            </a:r>
          </a:p>
          <a:p>
            <a:pPr marL="711200" lvl="1" indent="-266700">
              <a:defRPr sz="1800"/>
            </a:pPr>
            <a:r>
              <a:rPr sz="2600"/>
              <a:t>Your primary sections should use broader terms, while secondary and tertiary terms should be more descriptive.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15</a:t>
            </a:r>
          </a:p>
        </p:txBody>
      </p:sp>
      <p:sp>
        <p:nvSpPr>
          <p:cNvPr id="136" name="Shape 136"/>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(4)</a:t>
            </a:r>
          </a:p>
        </p:txBody>
      </p:sp>
      <p:sp>
        <p:nvSpPr>
          <p:cNvPr id="137" name="Shape 137"/>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b="1" i="1"/>
              <a:t>Dont</a:t>
            </a:r>
          </a:p>
          <a:p>
            <a:pPr marL="711200" lvl="1" indent="-266700">
              <a:defRPr sz="1800"/>
            </a:pPr>
            <a:r>
              <a:rPr sz="2600"/>
              <a:t>Don’t use very descriptive terms in your primary navigation unless your entire website focuses on one narrow topic.</a:t>
            </a:r>
          </a:p>
          <a:p>
            <a:pPr marL="711200" lvl="1" indent="-266700">
              <a:defRPr sz="1800"/>
            </a:pPr>
            <a:r>
              <a:rPr sz="260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16</a:t>
            </a:r>
          </a:p>
        </p:txBody>
      </p:sp>
      <p:sp>
        <p:nvSpPr>
          <p:cNvPr id="140" name="Shape 14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Stages</a:t>
            </a:r>
          </a:p>
        </p:txBody>
      </p:sp>
      <p:sp>
        <p:nvSpPr>
          <p:cNvPr id="141" name="Shape 141"/>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Planning</a:t>
            </a:r>
          </a:p>
          <a:p>
            <a:pPr lvl="0">
              <a:defRPr sz="1800"/>
            </a:pPr>
            <a:r>
              <a:rPr sz="2600"/>
              <a:t>Modeling</a:t>
            </a:r>
          </a:p>
          <a:p>
            <a:pPr lvl="0">
              <a:defRPr sz="1800"/>
            </a:pPr>
            <a:r>
              <a:rPr sz="2600"/>
              <a:t>Execution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17</a:t>
            </a:r>
          </a:p>
        </p:txBody>
      </p:sp>
      <p:sp>
        <p:nvSpPr>
          <p:cNvPr id="144" name="Shape 14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2. Modeling</a:t>
            </a:r>
          </a:p>
        </p:txBody>
      </p:sp>
      <p:sp>
        <p:nvSpPr>
          <p:cNvPr id="145" name="Shape 145"/>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In the modeling stage, static “wireframe” mockups are created. </a:t>
            </a:r>
          </a:p>
          <a:p>
            <a:pPr marL="711200" lvl="1" indent="-266700">
              <a:defRPr sz="1800"/>
            </a:pPr>
            <a:r>
              <a:rPr sz="2300"/>
              <a:t>Simple drawings that show the placement of elements on a web page. </a:t>
            </a:r>
          </a:p>
          <a:p>
            <a:pPr marL="711200" lvl="1" indent="-266700">
              <a:defRPr sz="1800"/>
            </a:pPr>
            <a:r>
              <a:rPr sz="2300"/>
              <a:t>Allow web designers and clients to focus on the layout of the site without the distraction of colour, type and other design elements.</a:t>
            </a:r>
          </a:p>
          <a:p>
            <a:pPr lvl="0">
              <a:defRPr sz="1800"/>
            </a:pPr>
            <a:r>
              <a:rPr sz="2600"/>
              <a:t>Each mockup illustrates a bare-bones skeleton of the layout for each of the web pages that will be included in your website. </a:t>
            </a:r>
          </a:p>
          <a:p>
            <a:pPr lvl="0">
              <a:defRPr sz="1800"/>
            </a:pPr>
            <a:r>
              <a:rPr sz="2600"/>
              <a:t>This stage is important because it gives us an idea of where different elements will be placed in our design.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18</a:t>
            </a:r>
          </a:p>
        </p:txBody>
      </p:sp>
      <p:sp>
        <p:nvSpPr>
          <p:cNvPr id="148" name="Shape 148"/>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Wireframe Example</a:t>
            </a:r>
          </a:p>
        </p:txBody>
      </p:sp>
      <p:sp>
        <p:nvSpPr>
          <p:cNvPr id="149" name="Shape 149"/>
          <p:cNvSpPr>
            <a:spLocks noGrp="1"/>
          </p:cNvSpPr>
          <p:nvPr>
            <p:ph type="body" idx="4294967295"/>
          </p:nvPr>
        </p:nvSpPr>
        <p:spPr>
          <a:xfrm>
            <a:off x="571500" y="2324100"/>
            <a:ext cx="3187700" cy="6565900"/>
          </a:xfrm>
          <a:prstGeom prst="rect">
            <a:avLst/>
          </a:prstGeom>
        </p:spPr>
        <p:txBody>
          <a:bodyPr>
            <a:normAutofit/>
          </a:bodyPr>
          <a:lstStyle/>
          <a:p>
            <a:pPr lvl="0">
              <a:defRPr sz="1800"/>
            </a:pPr>
            <a:r>
              <a:rPr sz="2600"/>
              <a:t>No colors or graphics included</a:t>
            </a:r>
          </a:p>
          <a:p>
            <a:pPr lvl="0">
              <a:defRPr sz="1800"/>
            </a:pPr>
            <a:r>
              <a:rPr sz="260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4254500" y="1739900"/>
            <a:ext cx="8343900" cy="774700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19</a:t>
            </a:r>
          </a:p>
        </p:txBody>
      </p:sp>
      <p:sp>
        <p:nvSpPr>
          <p:cNvPr id="153" name="Shape 15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Modeling : </a:t>
            </a:r>
            <a:r>
              <a:rPr sz="4200" b="1" i="1">
                <a:latin typeface="Helvetica Neue"/>
                <a:ea typeface="Helvetica Neue"/>
                <a:cs typeface="Helvetica Neue"/>
                <a:sym typeface="Helvetica Neue"/>
              </a:rPr>
              <a:t>Do’s</a:t>
            </a:r>
          </a:p>
        </p:txBody>
      </p:sp>
      <p:sp>
        <p:nvSpPr>
          <p:cNvPr id="154" name="Shape 154"/>
          <p:cNvSpPr>
            <a:spLocks noGrp="1"/>
          </p:cNvSpPr>
          <p:nvPr>
            <p:ph type="body" idx="4294967295"/>
          </p:nvPr>
        </p:nvSpPr>
        <p:spPr>
          <a:xfrm>
            <a:off x="571500" y="2324100"/>
            <a:ext cx="11899900" cy="6972300"/>
          </a:xfrm>
          <a:prstGeom prst="rect">
            <a:avLst/>
          </a:prstGeom>
        </p:spPr>
        <p:txBody>
          <a:bodyPr>
            <a:normAutofit/>
          </a:bodyPr>
          <a:lstStyle/>
          <a:p>
            <a:pPr lvl="0">
              <a:defRPr sz="1800"/>
            </a:pPr>
            <a:r>
              <a:rPr sz="2600"/>
              <a:t>Mockup all unique pages</a:t>
            </a:r>
          </a:p>
          <a:p>
            <a:pPr lvl="0">
              <a:spcBef>
                <a:spcPts val="2100"/>
              </a:spcBef>
              <a:defRPr sz="1800"/>
            </a:pPr>
            <a:r>
              <a:rPr sz="2600"/>
              <a:t>Include important elements (logo, navigation, content placement, images/video placement)</a:t>
            </a:r>
          </a:p>
          <a:p>
            <a:pPr lvl="0">
              <a:spcBef>
                <a:spcPts val="2100"/>
              </a:spcBef>
              <a:defRPr sz="1800"/>
            </a:pPr>
            <a:r>
              <a:rPr sz="2600"/>
              <a:t>Start from the top and work your way down</a:t>
            </a:r>
          </a:p>
          <a:p>
            <a:pPr lvl="0">
              <a:spcBef>
                <a:spcPts val="2100"/>
              </a:spcBef>
              <a:defRPr sz="1800"/>
            </a:pPr>
            <a:r>
              <a:rPr sz="2600"/>
              <a:t>Reference your flowchart created in stage 1 to make you don’t forget to mockup any pages</a:t>
            </a:r>
          </a:p>
          <a:p>
            <a:pPr lvl="0">
              <a:spcBef>
                <a:spcPts val="2100"/>
              </a:spcBef>
              <a:defRPr sz="1800"/>
            </a:pPr>
            <a:r>
              <a:rPr sz="2600"/>
              <a:t>Focus on clean, user friendly layouts</a:t>
            </a:r>
          </a:p>
          <a:p>
            <a:pPr lvl="0">
              <a:spcBef>
                <a:spcPts val="2100"/>
              </a:spcBef>
              <a:defRPr sz="1800"/>
            </a:pPr>
            <a:r>
              <a:rPr sz="2600"/>
              <a:t>Label your elements so you don’t forget what they are when you reference them in stage 3, execution</a:t>
            </a:r>
          </a:p>
          <a:p>
            <a:pPr lvl="0">
              <a:spcBef>
                <a:spcPts val="2100"/>
              </a:spcBef>
              <a:defRPr sz="1800"/>
            </a:pPr>
            <a:r>
              <a:rPr sz="2600"/>
              <a:t>Use other web sites as inspiration</a:t>
            </a:r>
          </a:p>
          <a:p>
            <a:pPr lvl="0">
              <a:spcBef>
                <a:spcPts val="2100"/>
              </a:spcBef>
              <a:defRPr sz="1800"/>
            </a:pPr>
            <a:r>
              <a:rPr sz="2600"/>
              <a:t>For images - search for “</a:t>
            </a:r>
            <a:r>
              <a:rPr sz="2600" i="1"/>
              <a:t>Creative Commons</a:t>
            </a:r>
            <a:r>
              <a:rPr sz="2600"/>
              <a:t>” licensed images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20</a:t>
            </a:r>
          </a:p>
        </p:txBody>
      </p:sp>
      <p:sp>
        <p:nvSpPr>
          <p:cNvPr id="157" name="Shape 15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Modeling: </a:t>
            </a:r>
            <a:r>
              <a:rPr sz="4200" b="1" i="1">
                <a:latin typeface="Helvetica Neue"/>
                <a:ea typeface="Helvetica Neue"/>
                <a:cs typeface="Helvetica Neue"/>
                <a:sym typeface="Helvetica Neue"/>
              </a:rPr>
              <a:t>Don’t’s</a:t>
            </a:r>
          </a:p>
        </p:txBody>
      </p:sp>
      <p:sp>
        <p:nvSpPr>
          <p:cNvPr id="158" name="Shape 158"/>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Don’t include graphics or colors (that’s for the next stage)</a:t>
            </a:r>
          </a:p>
          <a:p>
            <a:pPr lvl="0">
              <a:defRPr sz="1800"/>
            </a:pPr>
            <a:r>
              <a:rPr sz="2600"/>
              <a:t>Don’t make your mockups too “busy”; focus on clean, well organized, user friendly layouts</a:t>
            </a:r>
          </a:p>
          <a:p>
            <a:pPr lvl="0">
              <a:defRPr sz="1800"/>
            </a:pPr>
            <a:r>
              <a:rPr sz="2600"/>
              <a:t>Don’t skip this stage; it is just as important as the first and the last</a:t>
            </a:r>
          </a:p>
          <a:p>
            <a:pPr lvl="0">
              <a:defRPr sz="1800"/>
            </a:pPr>
            <a:r>
              <a:rPr sz="260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21</a:t>
            </a:r>
          </a:p>
        </p:txBody>
      </p:sp>
      <p:sp>
        <p:nvSpPr>
          <p:cNvPr id="161" name="Shape 161"/>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Stages</a:t>
            </a:r>
          </a:p>
        </p:txBody>
      </p:sp>
      <p:sp>
        <p:nvSpPr>
          <p:cNvPr id="162" name="Shape 162"/>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Planning</a:t>
            </a:r>
          </a:p>
          <a:p>
            <a:pPr lvl="0">
              <a:defRPr sz="1800"/>
            </a:pPr>
            <a:r>
              <a:rPr sz="2600"/>
              <a:t>Modeling</a:t>
            </a:r>
          </a:p>
          <a:p>
            <a:pPr lvl="0">
              <a:defRPr sz="1800"/>
            </a:pPr>
            <a:r>
              <a:rPr sz="2600"/>
              <a:t>Execution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22</a:t>
            </a:r>
          </a:p>
        </p:txBody>
      </p:sp>
      <p:sp>
        <p:nvSpPr>
          <p:cNvPr id="165" name="Shape 165"/>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Execution</a:t>
            </a:r>
          </a:p>
        </p:txBody>
      </p:sp>
      <p:sp>
        <p:nvSpPr>
          <p:cNvPr id="166" name="Shape 166"/>
          <p:cNvSpPr>
            <a:spLocks noGrp="1"/>
          </p:cNvSpPr>
          <p:nvPr>
            <p:ph type="body" idx="4294967295"/>
          </p:nvPr>
        </p:nvSpPr>
        <p:spPr>
          <a:xfrm>
            <a:off x="571500" y="2324100"/>
            <a:ext cx="11861800" cy="6540500"/>
          </a:xfrm>
          <a:prstGeom prst="rect">
            <a:avLst/>
          </a:prstGeom>
        </p:spPr>
        <p:txBody>
          <a:bodyPr>
            <a:normAutofit/>
          </a:bodyPr>
          <a:lstStyle/>
          <a:p>
            <a:pPr lvl="0">
              <a:defRPr sz="1800"/>
            </a:pPr>
            <a:r>
              <a:rPr sz="2600"/>
              <a:t>The planning from stages 1 and 2 are combined to assist in creating a live, interactive website. </a:t>
            </a:r>
          </a:p>
          <a:p>
            <a:pPr lvl="0">
              <a:defRPr sz="1800"/>
            </a:pPr>
            <a:r>
              <a:rPr sz="2600"/>
              <a:t>By the time you reach the third stage, you should have a clear idea of:</a:t>
            </a:r>
          </a:p>
          <a:p>
            <a:pPr marL="711199" lvl="1" indent="-266699">
              <a:defRPr sz="1800"/>
            </a:pPr>
            <a:r>
              <a:rPr sz="2400"/>
              <a:t>how your visitors will get from one place to another (stage 1, flowchart)</a:t>
            </a:r>
          </a:p>
          <a:p>
            <a:pPr marL="711199" lvl="1" indent="-266699">
              <a:defRPr sz="1800"/>
            </a:pPr>
            <a:r>
              <a:rPr sz="2400"/>
              <a:t>how your web pages will be laid out (stage 2, wireframe mockups)</a:t>
            </a:r>
          </a:p>
          <a:p>
            <a:pPr lvl="0">
              <a:defRPr sz="1800"/>
            </a:pPr>
            <a:r>
              <a:rPr sz="2600"/>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12376353" y="9194800"/>
            <a:ext cx="202997"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3</a:t>
            </a:r>
          </a:p>
        </p:txBody>
      </p:sp>
      <p:sp>
        <p:nvSpPr>
          <p:cNvPr id="93" name="Shape 93"/>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Agenda</a:t>
            </a:r>
          </a:p>
        </p:txBody>
      </p:sp>
      <p:sp>
        <p:nvSpPr>
          <p:cNvPr id="94" name="Shape 94"/>
          <p:cNvSpPr>
            <a:spLocks noGrp="1"/>
          </p:cNvSpPr>
          <p:nvPr>
            <p:ph type="body" idx="4294967295"/>
          </p:nvPr>
        </p:nvSpPr>
        <p:spPr>
          <a:xfrm>
            <a:off x="571500" y="2171700"/>
            <a:ext cx="11861800" cy="6565900"/>
          </a:xfrm>
          <a:prstGeom prst="rect">
            <a:avLst/>
          </a:prstGeom>
        </p:spPr>
        <p:txBody>
          <a:bodyPr>
            <a:normAutofit/>
          </a:bodyPr>
          <a:lstStyle/>
          <a:p>
            <a:pPr lvl="0">
              <a:spcBef>
                <a:spcPts val="1500"/>
              </a:spcBef>
              <a:defRPr sz="1800"/>
            </a:pPr>
            <a:r>
              <a:rPr sz="2900"/>
              <a:t>Planning</a:t>
            </a:r>
          </a:p>
          <a:p>
            <a:pPr lvl="0">
              <a:spcBef>
                <a:spcPts val="1500"/>
              </a:spcBef>
              <a:defRPr sz="1800"/>
            </a:pPr>
            <a:r>
              <a:rPr sz="2900"/>
              <a:t>Modelling</a:t>
            </a:r>
          </a:p>
          <a:p>
            <a:pPr lvl="0">
              <a:spcBef>
                <a:spcPts val="1500"/>
              </a:spcBef>
              <a:defRPr sz="1800"/>
            </a:pPr>
            <a:r>
              <a:rPr sz="2900"/>
              <a:t>Execution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23</a:t>
            </a:r>
          </a:p>
        </p:txBody>
      </p:sp>
      <p:sp>
        <p:nvSpPr>
          <p:cNvPr id="169" name="Shape 169"/>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Execution </a:t>
            </a:r>
            <a:r>
              <a:rPr sz="4200" b="1" i="1">
                <a:latin typeface="Helvetica Neue"/>
                <a:ea typeface="Helvetica Neue"/>
                <a:cs typeface="Helvetica Neue"/>
                <a:sym typeface="Helvetica Neue"/>
              </a:rPr>
              <a:t>Do’s &amp; Don’t’s</a:t>
            </a:r>
          </a:p>
        </p:txBody>
      </p:sp>
      <p:sp>
        <p:nvSpPr>
          <p:cNvPr id="170" name="Shape 170"/>
          <p:cNvSpPr>
            <a:spLocks noGrp="1"/>
          </p:cNvSpPr>
          <p:nvPr>
            <p:ph type="body" idx="4294967295"/>
          </p:nvPr>
        </p:nvSpPr>
        <p:spPr>
          <a:xfrm>
            <a:off x="571500" y="2057400"/>
            <a:ext cx="12001500" cy="7289800"/>
          </a:xfrm>
          <a:prstGeom prst="rect">
            <a:avLst/>
          </a:prstGeom>
        </p:spPr>
        <p:txBody>
          <a:bodyPr>
            <a:normAutofit/>
          </a:bodyPr>
          <a:lstStyle/>
          <a:p>
            <a:pPr lvl="0">
              <a:defRPr sz="1800"/>
            </a:pPr>
            <a:r>
              <a:rPr sz="2600" b="1" i="1" dirty="0"/>
              <a:t>Do</a:t>
            </a:r>
          </a:p>
          <a:p>
            <a:pPr marL="711199" lvl="1" indent="-266699">
              <a:spcBef>
                <a:spcPts val="1500"/>
              </a:spcBef>
              <a:defRPr sz="1800"/>
            </a:pPr>
            <a:r>
              <a:rPr sz="2400" dirty="0"/>
              <a:t>Experiment and Innovate</a:t>
            </a:r>
          </a:p>
          <a:p>
            <a:pPr marL="711199" lvl="1" indent="-266699">
              <a:spcBef>
                <a:spcPts val="1500"/>
              </a:spcBef>
              <a:defRPr sz="1800"/>
            </a:pPr>
            <a:r>
              <a:rPr sz="2400" dirty="0"/>
              <a:t>Use you text book &amp; </a:t>
            </a:r>
            <a:r>
              <a:rPr sz="2400" dirty="0" err="1"/>
              <a:t>sitepoint</a:t>
            </a:r>
            <a:r>
              <a:rPr sz="2400" dirty="0"/>
              <a:t> web site as a reference manual for html &amp; CSS</a:t>
            </a:r>
          </a:p>
          <a:p>
            <a:pPr marL="711199" lvl="1" indent="-266699">
              <a:spcBef>
                <a:spcPts val="1500"/>
              </a:spcBef>
              <a:defRPr sz="1800"/>
            </a:pPr>
            <a:r>
              <a:rPr sz="2400" dirty="0"/>
              <a:t>Make intelligent use of </a:t>
            </a:r>
            <a:r>
              <a:rPr lang="en-GB" sz="2400" smtClean="0"/>
              <a:t>Sublime</a:t>
            </a:r>
            <a:endParaRPr sz="2400" dirty="0"/>
          </a:p>
          <a:p>
            <a:pPr marL="711199" lvl="1" indent="-266699">
              <a:spcBef>
                <a:spcPts val="1500"/>
              </a:spcBef>
              <a:defRPr sz="1800"/>
            </a:pPr>
            <a:r>
              <a:rPr sz="2400" dirty="0"/>
              <a:t>Publish the site regularly to verify its operation</a:t>
            </a:r>
          </a:p>
          <a:p>
            <a:pPr marL="711199" lvl="1" indent="-266699">
              <a:spcBef>
                <a:spcPts val="1500"/>
              </a:spcBef>
              <a:defRPr sz="1800"/>
            </a:pPr>
            <a:r>
              <a:rPr sz="2400" dirty="0"/>
              <a:t>Use w3c site for regular html and </a:t>
            </a:r>
            <a:r>
              <a:rPr sz="2400" dirty="0" err="1"/>
              <a:t>css</a:t>
            </a:r>
            <a:r>
              <a:rPr sz="2400" dirty="0"/>
              <a:t> validation</a:t>
            </a:r>
          </a:p>
          <a:p>
            <a:pPr marL="711199" lvl="1" indent="-266699">
              <a:spcBef>
                <a:spcPts val="1500"/>
              </a:spcBef>
              <a:defRPr sz="1800"/>
            </a:pPr>
            <a:r>
              <a:rPr sz="2400" dirty="0"/>
              <a:t>Spend 2 hours of supervised labs on project + 1-2 other hours per week.</a:t>
            </a:r>
          </a:p>
          <a:p>
            <a:pPr lvl="0">
              <a:spcBef>
                <a:spcPts val="1500"/>
              </a:spcBef>
              <a:defRPr sz="1800"/>
            </a:pPr>
            <a:r>
              <a:rPr sz="2600" b="1" i="1" dirty="0" err="1"/>
              <a:t>Dont</a:t>
            </a:r>
            <a:endParaRPr sz="2600" b="1" i="1" dirty="0"/>
          </a:p>
          <a:p>
            <a:pPr marL="711200" lvl="1" indent="-266700">
              <a:spcBef>
                <a:spcPts val="1500"/>
              </a:spcBef>
              <a:defRPr sz="1800"/>
            </a:pPr>
            <a:r>
              <a:rPr dirty="0"/>
              <a:t>PANIC! </a:t>
            </a:r>
          </a:p>
          <a:p>
            <a:pPr lvl="0">
              <a:spcBef>
                <a:spcPts val="1500"/>
              </a:spcBef>
              <a:defRPr sz="1800"/>
            </a:pPr>
            <a:r>
              <a:rPr sz="2600" dirty="0"/>
              <a:t>The project should be fun and interesting and a way of deepening your knowledge of HTML, CSS and </a:t>
            </a:r>
            <a:r>
              <a:rPr lang="en-GB" sz="2600" dirty="0" smtClean="0"/>
              <a:t>Sublime</a:t>
            </a:r>
            <a:r>
              <a:rPr sz="2600" dirty="0" smtClean="0"/>
              <a:t>.</a:t>
            </a:r>
            <a:endParaRPr sz="260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12376353" y="9194800"/>
            <a:ext cx="202997"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5</a:t>
            </a:r>
          </a:p>
        </p:txBody>
      </p:sp>
      <p:sp>
        <p:nvSpPr>
          <p:cNvPr id="97" name="Shape 97"/>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Web Design: Definition</a:t>
            </a:r>
          </a:p>
        </p:txBody>
      </p:sp>
      <p:sp>
        <p:nvSpPr>
          <p:cNvPr id="98" name="Shape 98"/>
          <p:cNvSpPr>
            <a:spLocks noGrp="1"/>
          </p:cNvSpPr>
          <p:nvPr>
            <p:ph type="body" idx="4294967295"/>
          </p:nvPr>
        </p:nvSpPr>
        <p:spPr>
          <a:xfrm>
            <a:off x="6604000" y="368300"/>
            <a:ext cx="6172201" cy="2997200"/>
          </a:xfrm>
          <a:prstGeom prst="rect">
            <a:avLst/>
          </a:prstGeom>
          <a:solidFill>
            <a:srgbClr val="FFFFFF"/>
          </a:solidFill>
          <a:ln>
            <a:solidFill/>
            <a:miter lim="800000"/>
          </a:ln>
        </p:spPr>
        <p:txBody>
          <a:bodyPr>
            <a:normAutofit/>
          </a:bodyPr>
          <a:lstStyle/>
          <a:p>
            <a:pPr lvl="0">
              <a:defRPr sz="1800"/>
            </a:pPr>
            <a:r>
              <a:rPr sz="2600" dirty="0"/>
              <a:t>Wikipedia: </a:t>
            </a:r>
            <a:r>
              <a:rPr sz="2600" dirty="0" smtClean="0"/>
              <a:t>“</a:t>
            </a:r>
            <a:r>
              <a:rPr sz="2600" i="1" dirty="0" smtClean="0"/>
              <a:t>a process of conceptualization, planning, modeling, and execution of electronic media delivery via Internet in the form of Markup language suitable for interpretation by Web browser and display as Graphical user interface”.</a:t>
            </a:r>
            <a:endParaRPr sz="2600" i="1" dirty="0"/>
          </a:p>
        </p:txBody>
      </p:sp>
      <p:sp>
        <p:nvSpPr>
          <p:cNvPr id="99" name="Shape 99"/>
          <p:cNvSpPr/>
          <p:nvPr/>
        </p:nvSpPr>
        <p:spPr>
          <a:xfrm>
            <a:off x="533400" y="2743200"/>
            <a:ext cx="10617200" cy="5539978"/>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spcBef>
                <a:spcPts val="4000"/>
              </a:spcBef>
              <a:defRPr sz="1800"/>
            </a:pPr>
            <a:r>
              <a:rPr sz="2600" dirty="0"/>
              <a:t>Processes:</a:t>
            </a:r>
          </a:p>
          <a:p>
            <a:pPr lvl="0" algn="l">
              <a:spcBef>
                <a:spcPts val="4000"/>
              </a:spcBef>
              <a:buSzPct val="100000"/>
              <a:buAutoNum type="arabicPeriod"/>
              <a:defRPr sz="1800"/>
            </a:pPr>
            <a:r>
              <a:rPr sz="2600" dirty="0"/>
              <a:t>Planning Stage - flowcharts (the outline) are created which illustrate the navigational structure of your website. </a:t>
            </a:r>
            <a:endParaRPr lang="en-IE" sz="2600" dirty="0" smtClean="0"/>
          </a:p>
          <a:p>
            <a:pPr lvl="0" algn="l">
              <a:spcBef>
                <a:spcPts val="4000"/>
              </a:spcBef>
              <a:buSzPct val="100000"/>
              <a:buAutoNum type="arabicPeriod"/>
              <a:defRPr sz="1800"/>
            </a:pPr>
            <a:r>
              <a:rPr sz="2600" dirty="0" smtClean="0"/>
              <a:t>Modeling </a:t>
            </a:r>
            <a:r>
              <a:rPr sz="2600" dirty="0"/>
              <a:t>Stage - static wireframes are created (the rough draft) which illustrate the skeletal layout for each section of your website. After the wire frames are created, graphics, colors and text are used to create the design of your web pages based on the layout of the wire frames. </a:t>
            </a:r>
            <a:endParaRPr lang="en-IE" sz="2600" dirty="0" smtClean="0"/>
          </a:p>
          <a:p>
            <a:pPr lvl="0" algn="l">
              <a:spcBef>
                <a:spcPts val="4000"/>
              </a:spcBef>
              <a:buSzPct val="100000"/>
              <a:buAutoNum type="arabicPeriod"/>
              <a:defRPr sz="1800"/>
            </a:pPr>
            <a:r>
              <a:rPr sz="2600" dirty="0" smtClean="0"/>
              <a:t>Execution </a:t>
            </a:r>
            <a:r>
              <a:rPr sz="2600" dirty="0"/>
              <a:t>Stage - your design is converted into a format supported by web browsers, text and content are added, and finally, your website is published live to the Internet (final draft).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12376353" y="9194800"/>
            <a:ext cx="202997"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7</a:t>
            </a:r>
          </a:p>
        </p:txBody>
      </p:sp>
      <p:sp>
        <p:nvSpPr>
          <p:cNvPr id="102" name="Shape 10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Stage 1: Conceptualization and Planning</a:t>
            </a:r>
          </a:p>
        </p:txBody>
      </p:sp>
      <p:sp>
        <p:nvSpPr>
          <p:cNvPr id="103" name="Shape 103"/>
          <p:cNvSpPr>
            <a:spLocks noGrp="1"/>
          </p:cNvSpPr>
          <p:nvPr>
            <p:ph type="body" idx="4294967295"/>
          </p:nvPr>
        </p:nvSpPr>
        <p:spPr>
          <a:xfrm>
            <a:off x="571500" y="2997199"/>
            <a:ext cx="11861800" cy="5892802"/>
          </a:xfrm>
          <a:prstGeom prst="rect">
            <a:avLst/>
          </a:prstGeom>
        </p:spPr>
        <p:txBody>
          <a:bodyPr>
            <a:normAutofit/>
          </a:bodyPr>
          <a:lstStyle/>
          <a:p>
            <a:pPr lvl="0">
              <a:defRPr sz="1800"/>
            </a:pPr>
            <a:r>
              <a:rPr sz="2600"/>
              <a:t>A. Define your Target Audience</a:t>
            </a:r>
          </a:p>
          <a:p>
            <a:pPr lvl="0">
              <a:defRPr sz="1800"/>
            </a:pPr>
            <a:r>
              <a:rPr sz="2600"/>
              <a:t>B. Define the Purpose of the site</a:t>
            </a:r>
          </a:p>
          <a:p>
            <a:pPr lvl="0">
              <a:defRPr sz="1800"/>
            </a:pPr>
            <a:r>
              <a:rPr sz="2600"/>
              <a:t>C. Consider the types of content</a:t>
            </a:r>
          </a:p>
          <a:p>
            <a:pPr lvl="0">
              <a:defRPr sz="1800"/>
            </a:pPr>
            <a:r>
              <a:rPr sz="2600"/>
              <a:t>D. Define a Strategy / Style to best suit the purpose of the site</a:t>
            </a:r>
          </a:p>
          <a:p>
            <a:pPr lvl="0">
              <a:defRPr sz="1800"/>
            </a:pPr>
            <a:r>
              <a:rPr sz="2600"/>
              <a:t>E. Sitemap</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12376353" y="9194800"/>
            <a:ext cx="202997"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8</a:t>
            </a:r>
          </a:p>
        </p:txBody>
      </p:sp>
      <p:sp>
        <p:nvSpPr>
          <p:cNvPr id="106" name="Shape 106"/>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A. Define your Target Audience</a:t>
            </a:r>
          </a:p>
        </p:txBody>
      </p:sp>
      <p:sp>
        <p:nvSpPr>
          <p:cNvPr id="107" name="Shape 107"/>
          <p:cNvSpPr>
            <a:spLocks noGrp="1"/>
          </p:cNvSpPr>
          <p:nvPr>
            <p:ph type="body" idx="4294967295"/>
          </p:nvPr>
        </p:nvSpPr>
        <p:spPr>
          <a:xfrm>
            <a:off x="469900" y="2324100"/>
            <a:ext cx="11861800" cy="6565900"/>
          </a:xfrm>
          <a:prstGeom prst="rect">
            <a:avLst/>
          </a:prstGeom>
        </p:spPr>
        <p:txBody>
          <a:bodyPr>
            <a:normAutofit/>
          </a:bodyPr>
          <a:lstStyle/>
          <a:p>
            <a:pPr lvl="0">
              <a:defRPr sz="1800"/>
            </a:pPr>
            <a:r>
              <a:rPr sz="2600"/>
              <a:t>Their need</a:t>
            </a:r>
          </a:p>
          <a:p>
            <a:pPr lvl="0">
              <a:defRPr sz="1800"/>
            </a:pPr>
            <a:r>
              <a:rPr sz="2600"/>
              <a:t>Their interests</a:t>
            </a:r>
          </a:p>
          <a:p>
            <a:pPr lvl="0">
              <a:defRPr sz="1800"/>
            </a:pPr>
            <a:r>
              <a:rPr sz="2600"/>
              <a:t>Their technological skills</a:t>
            </a:r>
          </a:p>
          <a:p>
            <a:pPr lvl="0">
              <a:defRPr sz="1800"/>
            </a:pPr>
            <a:r>
              <a:rPr sz="2600"/>
              <a:t>What hardware/software they use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12376353" y="9194800"/>
            <a:ext cx="202997"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9</a:t>
            </a:r>
          </a:p>
        </p:txBody>
      </p:sp>
      <p:sp>
        <p:nvSpPr>
          <p:cNvPr id="110" name="Shape 110"/>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B. Define the Purpose of the site</a:t>
            </a:r>
          </a:p>
        </p:txBody>
      </p:sp>
      <p:sp>
        <p:nvSpPr>
          <p:cNvPr id="111" name="Shape 111"/>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Personal</a:t>
            </a:r>
          </a:p>
          <a:p>
            <a:pPr lvl="0">
              <a:defRPr sz="1800"/>
            </a:pPr>
            <a:r>
              <a:rPr sz="2600"/>
              <a:t>Profit-earning business</a:t>
            </a:r>
          </a:p>
          <a:p>
            <a:pPr lvl="0">
              <a:defRPr sz="1800"/>
            </a:pPr>
            <a:r>
              <a:rPr sz="2600"/>
              <a:t>Non-profit organisation</a:t>
            </a:r>
          </a:p>
          <a:p>
            <a:pPr lvl="0">
              <a:defRPr sz="1800"/>
            </a:pPr>
            <a:r>
              <a:rPr sz="2600"/>
              <a:t>Educational</a:t>
            </a:r>
          </a:p>
          <a:p>
            <a:pPr lvl="0">
              <a:defRPr sz="1800"/>
            </a:pPr>
            <a:r>
              <a:rPr sz="2600"/>
              <a:t>Entertainment</a:t>
            </a:r>
          </a:p>
          <a:p>
            <a:pPr lvl="0">
              <a:defRPr sz="1800"/>
            </a:pPr>
            <a:r>
              <a:rPr sz="2600"/>
              <a:t>Social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10</a:t>
            </a:r>
          </a:p>
        </p:txBody>
      </p:sp>
      <p:sp>
        <p:nvSpPr>
          <p:cNvPr id="114" name="Shape 114"/>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C. Consider the types of content:</a:t>
            </a:r>
          </a:p>
        </p:txBody>
      </p:sp>
      <p:sp>
        <p:nvSpPr>
          <p:cNvPr id="115" name="Shape 115"/>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Text</a:t>
            </a:r>
          </a:p>
          <a:p>
            <a:pPr lvl="0">
              <a:defRPr sz="1800"/>
            </a:pPr>
            <a:r>
              <a:rPr sz="2600"/>
              <a:t>Graphics</a:t>
            </a:r>
          </a:p>
          <a:p>
            <a:pPr lvl="0">
              <a:defRPr sz="1800"/>
            </a:pPr>
            <a:r>
              <a:rPr sz="2600"/>
              <a:t>Video</a:t>
            </a:r>
          </a:p>
          <a:p>
            <a:pPr lvl="0">
              <a:defRPr sz="1800"/>
            </a:pPr>
            <a:r>
              <a:rPr sz="2600"/>
              <a:t>Sound</a:t>
            </a:r>
          </a:p>
          <a:p>
            <a:pPr lvl="0">
              <a:defRPr sz="1800"/>
            </a:pPr>
            <a:r>
              <a:rPr sz="2600"/>
              <a:t>Forms</a:t>
            </a:r>
          </a:p>
          <a:p>
            <a:pPr lvl="0">
              <a:defRPr sz="1800"/>
            </a:pPr>
            <a:r>
              <a:rPr sz="2600"/>
              <a:t>Animation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11</a:t>
            </a:r>
          </a:p>
        </p:txBody>
      </p:sp>
      <p:sp>
        <p:nvSpPr>
          <p:cNvPr id="118" name="Shape 118"/>
          <p:cNvSpPr>
            <a:spLocks noGrp="1"/>
          </p:cNvSpPr>
          <p:nvPr>
            <p:ph type="title" idx="4294967295"/>
          </p:nvPr>
        </p:nvSpPr>
        <p:spPr>
          <a:xfrm>
            <a:off x="571499" y="330200"/>
            <a:ext cx="12077702" cy="1397000"/>
          </a:xfrm>
          <a:prstGeom prst="rect">
            <a:avLst/>
          </a:prstGeom>
          <a:noFill/>
        </p:spPr>
        <p:txBody>
          <a:bodyPr lIns="0" tIns="0" rIns="0" bIns="0">
            <a:normAutofit/>
          </a:bodyPr>
          <a:lstStyle/>
          <a:p>
            <a:pPr lvl="0">
              <a:defRPr sz="1800"/>
            </a:pPr>
            <a:r>
              <a:rPr sz="4200"/>
              <a:t>D. Define a Style to best suit the purpose of the site:</a:t>
            </a:r>
          </a:p>
        </p:txBody>
      </p:sp>
      <p:sp>
        <p:nvSpPr>
          <p:cNvPr id="119" name="Shape 119"/>
          <p:cNvSpPr>
            <a:spLocks noGrp="1"/>
          </p:cNvSpPr>
          <p:nvPr>
            <p:ph type="body" idx="4294967295"/>
          </p:nvPr>
        </p:nvSpPr>
        <p:spPr>
          <a:xfrm>
            <a:off x="571500" y="2324100"/>
            <a:ext cx="11861800" cy="6565900"/>
          </a:xfrm>
          <a:prstGeom prst="rect">
            <a:avLst/>
          </a:prstGeom>
        </p:spPr>
        <p:txBody>
          <a:bodyPr>
            <a:normAutofit/>
          </a:bodyPr>
          <a:lstStyle/>
          <a:p>
            <a:pPr lvl="0">
              <a:defRPr sz="1800"/>
            </a:pPr>
            <a:r>
              <a:rPr sz="2600"/>
              <a:t>Professional</a:t>
            </a:r>
          </a:p>
          <a:p>
            <a:pPr lvl="0">
              <a:defRPr sz="1800"/>
            </a:pPr>
            <a:r>
              <a:rPr sz="2600"/>
              <a:t>Scholarly</a:t>
            </a:r>
          </a:p>
          <a:p>
            <a:pPr lvl="0">
              <a:defRPr sz="1800"/>
            </a:pPr>
            <a:r>
              <a:rPr sz="2600"/>
              <a:t>Casual</a:t>
            </a:r>
          </a:p>
          <a:p>
            <a:pPr lvl="0">
              <a:defRPr sz="1800"/>
            </a:pPr>
            <a:r>
              <a:rPr sz="2600"/>
              <a:t>Child friendly</a:t>
            </a:r>
          </a:p>
          <a:p>
            <a:pPr lvl="0">
              <a:defRPr sz="1800"/>
            </a:pPr>
            <a:r>
              <a:rPr sz="2600"/>
              <a:t>Teen oriented</a:t>
            </a:r>
          </a:p>
          <a:p>
            <a:pPr lvl="0">
              <a:defRPr sz="1800"/>
            </a:pPr>
            <a:r>
              <a:rPr sz="2600"/>
              <a:t>Artistic</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12277496" y="9194800"/>
            <a:ext cx="301854" cy="289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r">
              <a:defRPr sz="1400"/>
            </a:lvl1pPr>
          </a:lstStyle>
          <a:p>
            <a:pPr lvl="0">
              <a:defRPr sz="1800"/>
            </a:pPr>
            <a:r>
              <a:rPr sz="1400"/>
              <a:t>12</a:t>
            </a:r>
          </a:p>
        </p:txBody>
      </p:sp>
      <p:sp>
        <p:nvSpPr>
          <p:cNvPr id="122" name="Shape 122"/>
          <p:cNvSpPr>
            <a:spLocks noGrp="1"/>
          </p:cNvSpPr>
          <p:nvPr>
            <p:ph type="title" idx="4294967295"/>
          </p:nvPr>
        </p:nvSpPr>
        <p:spPr>
          <a:xfrm>
            <a:off x="571500" y="330200"/>
            <a:ext cx="11861800" cy="1397000"/>
          </a:xfrm>
          <a:prstGeom prst="rect">
            <a:avLst/>
          </a:prstGeom>
          <a:noFill/>
        </p:spPr>
        <p:txBody>
          <a:bodyPr lIns="0" tIns="0" rIns="0" bIns="0">
            <a:normAutofit/>
          </a:bodyPr>
          <a:lstStyle/>
          <a:p>
            <a:pPr lvl="0">
              <a:defRPr sz="1800"/>
            </a:pPr>
            <a:r>
              <a:rPr sz="4200"/>
              <a:t>E.Sitemap (1)</a:t>
            </a:r>
          </a:p>
        </p:txBody>
      </p:sp>
      <p:sp>
        <p:nvSpPr>
          <p:cNvPr id="123" name="Shape 123"/>
          <p:cNvSpPr>
            <a:spLocks noGrp="1"/>
          </p:cNvSpPr>
          <p:nvPr>
            <p:ph type="body" idx="4294967295"/>
          </p:nvPr>
        </p:nvSpPr>
        <p:spPr>
          <a:xfrm>
            <a:off x="7366000" y="241300"/>
            <a:ext cx="4699000" cy="1930400"/>
          </a:xfrm>
          <a:prstGeom prst="rect">
            <a:avLst/>
          </a:prstGeom>
          <a:solidFill>
            <a:srgbClr val="FFFFFF"/>
          </a:solidFill>
          <a:ln>
            <a:solidFill/>
            <a:miter lim="800000"/>
          </a:ln>
        </p:spPr>
        <p:txBody>
          <a:bodyPr>
            <a:normAutofit/>
          </a:bodyPr>
          <a:lstStyle/>
          <a:p>
            <a:pPr lvl="0">
              <a:defRPr sz="1800"/>
            </a:pPr>
            <a:r>
              <a:rPr sz="2600"/>
              <a:t>Tools:</a:t>
            </a:r>
          </a:p>
          <a:p>
            <a:pPr marL="711200" lvl="1" indent="-266700">
              <a:spcBef>
                <a:spcPts val="1000"/>
              </a:spcBef>
              <a:defRPr sz="1800"/>
            </a:pPr>
            <a:r>
              <a:t>Pen and Paper or</a:t>
            </a:r>
          </a:p>
          <a:p>
            <a:pPr marL="711200" lvl="1" indent="-266700">
              <a:spcBef>
                <a:spcPts val="1000"/>
              </a:spcBef>
              <a:defRPr sz="1800"/>
            </a:pPr>
            <a:r>
              <a:t>Diagramming Software</a:t>
            </a:r>
          </a:p>
        </p:txBody>
      </p:sp>
      <p:sp>
        <p:nvSpPr>
          <p:cNvPr id="124" name="Shape 124"/>
          <p:cNvSpPr/>
          <p:nvPr/>
        </p:nvSpPr>
        <p:spPr>
          <a:xfrm>
            <a:off x="406400" y="2451100"/>
            <a:ext cx="11861800" cy="54771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lvl="0" algn="l">
              <a:spcBef>
                <a:spcPts val="4800"/>
              </a:spcBef>
              <a:buSzPct val="100000"/>
              <a:buFont typeface="Helvetica Neue"/>
              <a:buChar char="•"/>
              <a:defRPr sz="1800"/>
            </a:pPr>
            <a:r>
              <a:rPr sz="2600"/>
              <a:t>At the top of the sitemap list the name of the website. Then list each primary section of the website:  </a:t>
            </a:r>
          </a:p>
          <a:p>
            <a:pPr lvl="0" algn="l">
              <a:spcBef>
                <a:spcPts val="4800"/>
              </a:spcBef>
              <a:buSzPct val="100000"/>
              <a:buFont typeface="Helvetica Neue"/>
              <a:buChar char="•"/>
              <a:defRPr sz="1800"/>
            </a:pPr>
            <a:r>
              <a:rPr sz="2600"/>
              <a:t>These sections are the main navigation for your website. Try to limit the number of these section so that your visitors are not overwhelmed.Add all of the secondary pages (subsections) that will be listed on each of the primary pages.</a:t>
            </a:r>
          </a:p>
          <a:p>
            <a:pPr lvl="0" algn="l">
              <a:spcBef>
                <a:spcPts val="4800"/>
              </a:spcBef>
              <a:buSzPct val="100000"/>
              <a:buFont typeface="Helvetica Neue"/>
              <a:buChar char="•"/>
              <a:defRPr sz="1800"/>
            </a:pPr>
            <a:r>
              <a:rPr sz="2600"/>
              <a:t>The secondary navigation needs to be more descriptive than the primary navigation. </a:t>
            </a:r>
          </a:p>
          <a:p>
            <a:pPr lvl="0" algn="l">
              <a:spcBef>
                <a:spcPts val="4800"/>
              </a:spcBef>
              <a:buSzPct val="100000"/>
              <a:buFont typeface="Helvetica Neue"/>
              <a:buChar char="•"/>
              <a:defRPr sz="1800"/>
            </a:pPr>
            <a:r>
              <a:rPr sz="2600"/>
              <a:t>The deeper your websites’ navigational hierarchy goes, the more descriptive each label should be.</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255</TotalTime>
  <Words>1100</Words>
  <Application>Microsoft Office PowerPoint</Application>
  <PresentationFormat>Custom</PresentationFormat>
  <Paragraphs>129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vt:lpstr>
      <vt:lpstr>Web Development</vt:lpstr>
      <vt:lpstr>Agenda</vt:lpstr>
      <vt:lpstr>Web Design: Definition</vt:lpstr>
      <vt:lpstr>Stage 1: Conceptualization and Planning</vt:lpstr>
      <vt:lpstr>A. Define your Target Audience</vt:lpstr>
      <vt:lpstr>B. Define the Purpose of the site</vt:lpstr>
      <vt:lpstr>C. Consider the types of content:</vt:lpstr>
      <vt:lpstr>D. Define a Style to best suit the purpose of the site:</vt:lpstr>
      <vt:lpstr>E.Sitemap (1)</vt:lpstr>
      <vt:lpstr>E.Sitemap (2)</vt:lpstr>
      <vt:lpstr>E.Sitemap (3)</vt:lpstr>
      <vt:lpstr>E.Sitemap (4)</vt:lpstr>
      <vt:lpstr>Web Design Stages</vt:lpstr>
      <vt:lpstr>2. Modeling</vt:lpstr>
      <vt:lpstr>Wireframe Example</vt:lpstr>
      <vt:lpstr>Modeling : Do’s</vt:lpstr>
      <vt:lpstr>Modeling: Don’t’s</vt:lpstr>
      <vt:lpstr>Web Design Stages</vt:lpstr>
      <vt:lpstr>Execution</vt:lpstr>
      <vt:lpstr>Execution Do’s &amp; Don’t’s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Brenda Mullally</dc:creator>
  <cp:lastModifiedBy>Brenda Mullally</cp:lastModifiedBy>
  <cp:revision>4</cp:revision>
  <dcterms:modified xsi:type="dcterms:W3CDTF">2015-10-07T11:02:58Z</dcterms:modified>
</cp:coreProperties>
</file>