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Helvetica Neue Light"/>
      </a:defRPr>
    </a:lvl1pPr>
    <a:lvl2pPr indent="342900" algn="ctr" defTabSz="584200">
      <a:defRPr sz="4200">
        <a:latin typeface="+mn-lt"/>
        <a:ea typeface="+mn-ea"/>
        <a:cs typeface="+mn-cs"/>
        <a:sym typeface="Helvetica Neue Light"/>
      </a:defRPr>
    </a:lvl2pPr>
    <a:lvl3pPr indent="685800" algn="ctr" defTabSz="584200">
      <a:defRPr sz="4200">
        <a:latin typeface="+mn-lt"/>
        <a:ea typeface="+mn-ea"/>
        <a:cs typeface="+mn-cs"/>
        <a:sym typeface="Helvetica Neue Light"/>
      </a:defRPr>
    </a:lvl3pPr>
    <a:lvl4pPr indent="1028700" algn="ctr" defTabSz="584200">
      <a:defRPr sz="4200">
        <a:latin typeface="+mn-lt"/>
        <a:ea typeface="+mn-ea"/>
        <a:cs typeface="+mn-cs"/>
        <a:sym typeface="Helvetica Neue Light"/>
      </a:defRPr>
    </a:lvl4pPr>
    <a:lvl5pPr indent="1371600" algn="ctr" defTabSz="584200">
      <a:defRPr sz="4200">
        <a:latin typeface="+mn-lt"/>
        <a:ea typeface="+mn-ea"/>
        <a:cs typeface="+mn-cs"/>
        <a:sym typeface="Helvetica Neue Light"/>
      </a:defRPr>
    </a:lvl5pPr>
    <a:lvl6pPr indent="1714500" algn="ctr" defTabSz="584200">
      <a:defRPr sz="4200">
        <a:latin typeface="+mn-lt"/>
        <a:ea typeface="+mn-ea"/>
        <a:cs typeface="+mn-cs"/>
        <a:sym typeface="Helvetica Neue Light"/>
      </a:defRPr>
    </a:lvl6pPr>
    <a:lvl7pPr indent="2057400" algn="ctr" defTabSz="584200">
      <a:defRPr sz="4200">
        <a:latin typeface="+mn-lt"/>
        <a:ea typeface="+mn-ea"/>
        <a:cs typeface="+mn-cs"/>
        <a:sym typeface="Helvetica Neue Light"/>
      </a:defRPr>
    </a:lvl7pPr>
    <a:lvl8pPr indent="2400300" algn="ctr" defTabSz="584200">
      <a:defRPr sz="4200">
        <a:latin typeface="+mn-lt"/>
        <a:ea typeface="+mn-ea"/>
        <a:cs typeface="+mn-cs"/>
        <a:sym typeface="Helvetica Neue Light"/>
      </a:defRPr>
    </a:lvl8pPr>
    <a:lvl9pPr indent="2743200" algn="ctr" defTabSz="584200">
      <a:defRPr sz="42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" name="Shape 35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  <a:endParaRPr sz="2000">
              <a:solidFill>
                <a:srgbClr val="86868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  <a:endParaRPr sz="2000">
              <a:solidFill>
                <a:srgbClr val="86868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  <a:endParaRPr sz="2000">
              <a:solidFill>
                <a:srgbClr val="86868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  <a:endParaRPr sz="2000">
              <a:solidFill>
                <a:srgbClr val="86868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  <a:endParaRPr sz="2600">
              <a:solidFill>
                <a:srgbClr val="A9A9A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  <a:endParaRPr sz="2600">
              <a:solidFill>
                <a:srgbClr val="A9A9A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  <a:endParaRPr sz="2600">
              <a:solidFill>
                <a:srgbClr val="A9A9A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  <a:endParaRPr sz="2600">
              <a:solidFill>
                <a:srgbClr val="A9A9A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://creativecommons.org/licenses/by-nc/3.0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368300" y="7239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Navigation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Web Development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Stage 1: Copy Navigation + Footer Sections to page2.html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27" name="Screen shot 2010-11-15 at 11.12.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900" y="2565400"/>
            <a:ext cx="6667500" cy="55372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508000" y="508000"/>
            <a:ext cx="5118100" cy="2057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Incorporate Links into All Navigation Sections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228600" y="6299200"/>
            <a:ext cx="5232400" cy="2057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Introduce Links into all pages</a:t>
            </a:r>
            <a:endParaRPr sz="2600"/>
          </a:p>
          <a:p>
            <a:pPr lvl="0">
              <a:defRPr sz="1800"/>
            </a:pPr>
            <a:r>
              <a:rPr sz="2600"/>
              <a:t>Site is now navigable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32" name="Shape 132"/>
          <p:cNvSpPr/>
          <p:nvPr/>
        </p:nvSpPr>
        <p:spPr>
          <a:xfrm>
            <a:off x="177800" y="2921000"/>
            <a:ext cx="5219700" cy="30099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Mauris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Cras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Curabitur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Suspendisse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Quisque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pic>
        <p:nvPicPr>
          <p:cNvPr id="133" name="Screen shot 2010-11-15 at 11.17.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4500" y="241300"/>
            <a:ext cx="9779000" cy="66294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34" name="Screen shot 2010-11-15 at 11.18.5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8200" y="3835400"/>
            <a:ext cx="10236200" cy="75819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35" name="Screen shot 2010-11-15 at 11.19.3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3400" y="6985000"/>
            <a:ext cx="9804400" cy="71374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Differentiate Links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571500" y="2324100"/>
            <a:ext cx="64262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Only have link to other pages in nav structure</a:t>
            </a:r>
            <a:endParaRPr sz="2600"/>
          </a:p>
          <a:p>
            <a:pPr lvl="0">
              <a:defRPr sz="1800"/>
            </a:pPr>
            <a:r>
              <a:rPr sz="2600"/>
              <a:t>This gives the user a better understanding of page is the “current” page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40" name="Shape 140"/>
          <p:cNvSpPr/>
          <p:nvPr/>
        </p:nvSpPr>
        <p:spPr>
          <a:xfrm>
            <a:off x="7467600" y="152400"/>
            <a:ext cx="5448300" cy="30099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Mauris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Cras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Curabitur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Suspendisse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Quisque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7480300" y="3251200"/>
            <a:ext cx="5448300" cy="30099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Mauris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Cras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Curabitur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Suspendisse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Quisque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42" name="Shape 142"/>
          <p:cNvSpPr/>
          <p:nvPr/>
        </p:nvSpPr>
        <p:spPr>
          <a:xfrm>
            <a:off x="7467600" y="6350000"/>
            <a:ext cx="5448300" cy="30099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Mauris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Cras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Curabitur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Suspendisse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Quisque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43" name="Shape 143"/>
          <p:cNvSpPr/>
          <p:nvPr/>
        </p:nvSpPr>
        <p:spPr>
          <a:xfrm>
            <a:off x="10994048" y="2561541"/>
            <a:ext cx="1508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home.html</a:t>
            </a:r>
          </a:p>
        </p:txBody>
      </p:sp>
      <p:sp>
        <p:nvSpPr>
          <p:cNvPr id="144" name="Shape 144"/>
          <p:cNvSpPr/>
          <p:nvPr/>
        </p:nvSpPr>
        <p:spPr>
          <a:xfrm>
            <a:off x="11158878" y="8809941"/>
            <a:ext cx="1593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page2.html</a:t>
            </a:r>
          </a:p>
        </p:txBody>
      </p:sp>
      <p:sp>
        <p:nvSpPr>
          <p:cNvPr id="145" name="Shape 145"/>
          <p:cNvSpPr/>
          <p:nvPr/>
        </p:nvSpPr>
        <p:spPr>
          <a:xfrm>
            <a:off x="10947399" y="5558741"/>
            <a:ext cx="15934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page1.html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95300" y="2921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Final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495300" y="2286000"/>
            <a:ext cx="11861800" cy="65659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12192000" y="91567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50" name="Shape 150"/>
          <p:cNvSpPr/>
          <p:nvPr/>
        </p:nvSpPr>
        <p:spPr>
          <a:xfrm>
            <a:off x="8276248" y="3552141"/>
            <a:ext cx="1508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home.html</a:t>
            </a:r>
          </a:p>
        </p:txBody>
      </p:sp>
      <p:sp>
        <p:nvSpPr>
          <p:cNvPr id="151" name="Shape 151"/>
          <p:cNvSpPr/>
          <p:nvPr/>
        </p:nvSpPr>
        <p:spPr>
          <a:xfrm>
            <a:off x="8555378" y="8352741"/>
            <a:ext cx="1593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page2.html</a:t>
            </a:r>
          </a:p>
        </p:txBody>
      </p:sp>
      <p:sp>
        <p:nvSpPr>
          <p:cNvPr id="152" name="Shape 152"/>
          <p:cNvSpPr/>
          <p:nvPr/>
        </p:nvSpPr>
        <p:spPr>
          <a:xfrm>
            <a:off x="2336799" y="7285941"/>
            <a:ext cx="15934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page1.html</a:t>
            </a:r>
          </a:p>
        </p:txBody>
      </p:sp>
      <p:pic>
        <p:nvPicPr>
          <p:cNvPr id="153" name="Screen shot 2010-11-15 at 11.24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0" y="165100"/>
            <a:ext cx="3022600" cy="32385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54" name="Screen shot 2010-11-15 at 11.24.4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7700" y="3352800"/>
            <a:ext cx="3517900" cy="37846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55" name="Screen shot 2010-11-15 at 11.24.4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1400" y="4457700"/>
            <a:ext cx="3924300" cy="37465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Objectives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571500" y="2324100"/>
            <a:ext cx="11836400" cy="70231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700"/>
              </a:spcBef>
              <a:defRPr sz="1800"/>
            </a:pPr>
            <a:r>
              <a:rPr sz="2600"/>
              <a:t>Stage 1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Create a series of test pages, and have the navigation section duplicated across these pages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Incorporate links into these navigation elements</a:t>
            </a:r>
            <a:endParaRPr sz="2600"/>
          </a:p>
          <a:p>
            <a:pPr lvl="0">
              <a:spcBef>
                <a:spcPts val="1700"/>
              </a:spcBef>
              <a:defRPr sz="1800"/>
            </a:pPr>
            <a:r>
              <a:rPr sz="2600"/>
              <a:t>Stage 2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Moving the navigation section to the top of the page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Make the list element inline and without decoration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Devise a set of rules that style the navigation bar appropriately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60" name="Shape 160"/>
          <p:cNvSpPr/>
          <p:nvPr/>
        </p:nvSpPr>
        <p:spPr>
          <a:xfrm>
            <a:off x="482600" y="4635500"/>
            <a:ext cx="12014200" cy="2413000"/>
          </a:xfrm>
          <a:prstGeom prst="roundRect">
            <a:avLst>
              <a:gd name="adj" fmla="val 7895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Review CSS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65" name="Shape 165"/>
          <p:cNvSpPr/>
          <p:nvPr/>
        </p:nvSpPr>
        <p:spPr>
          <a:xfrm>
            <a:off x="10071100" y="368300"/>
            <a:ext cx="1910371" cy="87503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80%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margin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auto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#maincontent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80%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right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#navigation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18%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left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#header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#footer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clear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both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#primary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68%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left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#secondary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{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30%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3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right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166" name="Screen shot 2010-11-15 at 11.28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2893466"/>
            <a:ext cx="8255000" cy="5425034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reen shot 2010-11-15 at 11.34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5130800"/>
            <a:ext cx="9588500" cy="68453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69" name="Shape 169"/>
          <p:cNvSpPr/>
          <p:nvPr>
            <p:ph type="title"/>
          </p:nvPr>
        </p:nvSpPr>
        <p:spPr>
          <a:xfrm>
            <a:off x="381000" y="2286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Relocate Navigation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546100" y="2032000"/>
            <a:ext cx="6248400" cy="32258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400"/>
              </a:spcBef>
              <a:defRPr sz="1800"/>
            </a:pPr>
            <a:r>
              <a:rPr sz="2600"/>
              <a:t>Move the navigation section within the HTML file for all pages to just under the header</a:t>
            </a:r>
            <a:endParaRPr sz="2600"/>
          </a:p>
          <a:p>
            <a:pPr lvl="0">
              <a:spcBef>
                <a:spcPts val="1400"/>
              </a:spcBef>
              <a:defRPr sz="1800"/>
            </a:pPr>
            <a:r>
              <a:rPr sz="2600"/>
              <a:t>Reset the navigation width to 100% </a:t>
            </a:r>
            <a:endParaRPr sz="2600"/>
          </a:p>
          <a:p>
            <a:pPr lvl="0">
              <a:spcBef>
                <a:spcPts val="1400"/>
              </a:spcBef>
              <a:defRPr sz="1800"/>
            </a:pPr>
            <a:r>
              <a:rPr sz="2600"/>
              <a:t>Give the &lt;ul&gt; and ID of “tabs”</a:t>
            </a:r>
            <a:endParaRPr sz="2600"/>
          </a:p>
          <a:p>
            <a:pPr lvl="0">
              <a:spcBef>
                <a:spcPts val="1400"/>
              </a:spcBef>
              <a:defRPr sz="1800"/>
            </a:pPr>
            <a:r>
              <a:rPr sz="2600"/>
              <a:t>Define a bottom-border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72" name="Shape 172"/>
          <p:cNvSpPr/>
          <p:nvPr/>
        </p:nvSpPr>
        <p:spPr>
          <a:xfrm>
            <a:off x="7340600" y="4622800"/>
            <a:ext cx="5372100" cy="25273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#maincontent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border-bottom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.5em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#0033CC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margin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173" name="Screen shot 2010-11-15 at 11.31.4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6300" y="177800"/>
            <a:ext cx="4660900" cy="42418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Relocated Navigation Section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78" name="Screen shot 2010-11-15 at 11.17.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730500"/>
            <a:ext cx="7699558" cy="52197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79" name="Screen shot 2010-11-15 at 11.34.3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4912" y="2332662"/>
            <a:ext cx="8770188" cy="6261101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571500" y="330200"/>
            <a:ext cx="3848100" cy="2222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Make list elements “inline”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292100" y="3276600"/>
            <a:ext cx="3911600" cy="467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Style the &lt;li&gt; elements to be:</a:t>
            </a:r>
            <a:endParaRPr sz="2600"/>
          </a:p>
          <a:p>
            <a:pPr lvl="1">
              <a:defRPr sz="1800"/>
            </a:pPr>
            <a:r>
              <a:rPr sz="2600"/>
              <a:t>inline</a:t>
            </a:r>
            <a:endParaRPr sz="2600"/>
          </a:p>
          <a:p>
            <a:pPr lvl="1">
              <a:defRPr sz="1800"/>
            </a:pPr>
            <a:r>
              <a:rPr sz="2600"/>
              <a:t>have to top, left and right border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84" name="Shape 184"/>
          <p:cNvSpPr/>
          <p:nvPr/>
        </p:nvSpPr>
        <p:spPr>
          <a:xfrm>
            <a:off x="4622800" y="774700"/>
            <a:ext cx="3648013" cy="18034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 li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display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inline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border-top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border-left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border-right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185" name="Screen shot 2010-11-15 at 11.36.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2832100"/>
            <a:ext cx="8585200" cy="5253964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86" name="Screen shot 2010-11-15 at 11.43.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00" y="190500"/>
            <a:ext cx="3835400" cy="24257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87" name="Shape 187"/>
          <p:cNvSpPr/>
          <p:nvPr/>
        </p:nvSpPr>
        <p:spPr>
          <a:xfrm flipV="1">
            <a:off x="8242300" y="1721612"/>
            <a:ext cx="1005990" cy="1580388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6528885" y="1112426"/>
            <a:ext cx="2370530" cy="33108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Make Space Around Link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Set the padding around each element to be larger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93" name="Shape 193"/>
          <p:cNvSpPr/>
          <p:nvPr/>
        </p:nvSpPr>
        <p:spPr>
          <a:xfrm>
            <a:off x="1155700" y="4025900"/>
            <a:ext cx="2581040" cy="10795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 li 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0.25em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194" name="Screen shot 2010-11-15 at 11.45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1600" y="5207000"/>
            <a:ext cx="6464300" cy="23495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95" name="Screen shot 2010-11-15 at 11.45.2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0" y="3467100"/>
            <a:ext cx="35179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 flipV="1">
            <a:off x="6555372" y="4330700"/>
            <a:ext cx="1928229" cy="166846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V="1">
            <a:off x="3962400" y="4237818"/>
            <a:ext cx="4076209" cy="37704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Lab 02: Multicolumn Layout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75" name="Screen shot 2010-11-15 at 10.48.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1854200"/>
            <a:ext cx="10401300" cy="65024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Tab Effect - Feature Specification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571500" y="2324100"/>
            <a:ext cx="42164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Would like a mechanism to create “Tab” effect.</a:t>
            </a:r>
            <a:endParaRPr sz="2600"/>
          </a:p>
          <a:p>
            <a:pPr lvl="0">
              <a:defRPr sz="1800"/>
            </a:pPr>
            <a:r>
              <a:rPr sz="2600"/>
              <a:t>i.e. The selected tab is displayed in a slightly larger box</a:t>
            </a:r>
            <a:endParaRPr sz="2600"/>
          </a:p>
          <a:p>
            <a:pPr lvl="0">
              <a:defRPr sz="1800"/>
            </a:pPr>
            <a:r>
              <a:rPr sz="2600"/>
              <a:t>..with a blue background</a:t>
            </a:r>
            <a:endParaRPr sz="2600"/>
          </a:p>
          <a:p>
            <a:pPr lvl="0">
              <a:defRPr sz="1800"/>
            </a:pPr>
            <a:r>
              <a:rPr sz="2600"/>
              <a:t>..and white text</a:t>
            </a:r>
            <a:endParaRPr sz="2600"/>
          </a:p>
          <a:p>
            <a:pPr lvl="0">
              <a:defRPr sz="1800"/>
            </a:pPr>
            <a:r>
              <a:rPr sz="2600"/>
              <a:t>Needs a more sophisticated selector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02" name="Screen shot 2010-11-15 at 11.47.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900" y="6146800"/>
            <a:ext cx="9448800" cy="13970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203" name="Screen shot 2010-11-15 at 11.47.4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4241800"/>
            <a:ext cx="9639300" cy="14224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204" name="Screen shot 2010-11-15 at 11.47.4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7000" y="2324100"/>
            <a:ext cx="9880600" cy="16002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IDs for &lt;li&gt; Elements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546100" y="2324100"/>
            <a:ext cx="55372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Introduce an id for each individual element within the list</a:t>
            </a:r>
            <a:endParaRPr sz="2600"/>
          </a:p>
          <a:p>
            <a:pPr lvl="1">
              <a:defRPr sz="1800"/>
            </a:pPr>
            <a:r>
              <a:rPr sz="2600"/>
              <a:t>“tabhome”</a:t>
            </a:r>
            <a:endParaRPr sz="2600"/>
          </a:p>
          <a:p>
            <a:pPr lvl="1">
              <a:defRPr sz="1800"/>
            </a:pPr>
            <a:r>
              <a:rPr sz="2600"/>
              <a:t>“tab1”</a:t>
            </a:r>
            <a:endParaRPr sz="2600"/>
          </a:p>
          <a:p>
            <a:pPr lvl="1">
              <a:defRPr sz="1800"/>
            </a:pPr>
            <a:r>
              <a:rPr sz="2600"/>
              <a:t>“tab2”</a:t>
            </a:r>
            <a:endParaRPr sz="2600"/>
          </a:p>
          <a:p>
            <a:pPr lvl="0">
              <a:defRPr sz="1800"/>
            </a:pPr>
            <a:r>
              <a:rPr sz="2600"/>
              <a:t>This will enable more targeted rules to be devised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09" name="Shape 209"/>
          <p:cNvSpPr/>
          <p:nvPr/>
        </p:nvSpPr>
        <p:spPr>
          <a:xfrm>
            <a:off x="5638800" y="3543299"/>
            <a:ext cx="6959600" cy="30099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"tabs"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"tabhome"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Mauris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"tab1"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Cras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"tab2"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Curabitur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Suspendisse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Quisque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736600" y="3429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Unique IDs for Each Page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571500" y="2324100"/>
            <a:ext cx="76835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Each page is now also given a unique ID.</a:t>
            </a:r>
            <a:endParaRPr sz="2600"/>
          </a:p>
          <a:p>
            <a:pPr lvl="0">
              <a:defRPr sz="1800"/>
            </a:pPr>
            <a:r>
              <a:rPr sz="2600"/>
              <a:t>This will enable each page to be individually targeted by a single CSS file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14" name="Shape 214"/>
          <p:cNvSpPr/>
          <p:nvPr/>
        </p:nvSpPr>
        <p:spPr>
          <a:xfrm>
            <a:off x="8851900" y="2755900"/>
            <a:ext cx="3467100" cy="15621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Lorem ipsum dolor sit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15" name="Shape 215"/>
          <p:cNvSpPr/>
          <p:nvPr/>
        </p:nvSpPr>
        <p:spPr>
          <a:xfrm>
            <a:off x="8864600" y="4356100"/>
            <a:ext cx="3454400" cy="15621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Lorem ipsum - 1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8864600" y="5956300"/>
            <a:ext cx="3454400" cy="18034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Lorem ipsum - 2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4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“Tab Effect” rule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571500" y="2324100"/>
            <a:ext cx="10947400" cy="6375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These are the set of properties would like to set for the “active” tab:</a:t>
            </a:r>
            <a:endParaRPr sz="2600"/>
          </a:p>
          <a:p>
            <a:pPr lvl="1">
              <a:defRPr sz="1800"/>
            </a:pPr>
            <a:r>
              <a:rPr sz="2600"/>
              <a:t>Enhanced padding</a:t>
            </a:r>
            <a:endParaRPr sz="2600"/>
          </a:p>
          <a:p>
            <a:pPr lvl="1">
              <a:defRPr sz="1800"/>
            </a:pPr>
            <a:r>
              <a:rPr sz="2600"/>
              <a:t>Background colour blue</a:t>
            </a:r>
            <a:endParaRPr sz="2600"/>
          </a:p>
          <a:p>
            <a:pPr lvl="1">
              <a:defRPr sz="1800"/>
            </a:pPr>
            <a:r>
              <a:rPr sz="2600"/>
              <a:t>Text colour white</a:t>
            </a:r>
            <a:endParaRPr sz="2600"/>
          </a:p>
          <a:p>
            <a:pPr lvl="0">
              <a:defRPr sz="1800"/>
            </a:pPr>
            <a:r>
              <a:rPr sz="2600"/>
              <a:t>What kind of selector could we write to achieve this?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21" name="Shape 221"/>
          <p:cNvSpPr/>
          <p:nvPr/>
        </p:nvSpPr>
        <p:spPr>
          <a:xfrm>
            <a:off x="6045200" y="4229100"/>
            <a:ext cx="3693741" cy="16891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222" name="Screen shot 2010-11-15 at 11.58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3136900"/>
            <a:ext cx="1803400" cy="7874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571500" y="330200"/>
            <a:ext cx="52197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“Tab Effect” Selector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228600" y="2120900"/>
            <a:ext cx="5778500" cy="6985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100"/>
              </a:spcBef>
              <a:defRPr sz="1800"/>
            </a:pPr>
            <a:r>
              <a:rPr sz="2600"/>
              <a:t>Recall, navigation section is duplicated in each page.</a:t>
            </a:r>
            <a:endParaRPr sz="2600"/>
          </a:p>
          <a:p>
            <a:pPr lvl="0">
              <a:spcBef>
                <a:spcPts val="1100"/>
              </a:spcBef>
              <a:defRPr sz="1800"/>
            </a:pPr>
            <a:r>
              <a:rPr sz="2600"/>
              <a:t>However, only one of these pages is displayed at any give time within a browser window.</a:t>
            </a:r>
            <a:endParaRPr sz="2600"/>
          </a:p>
          <a:p>
            <a:pPr lvl="0">
              <a:spcBef>
                <a:spcPts val="1100"/>
              </a:spcBef>
              <a:defRPr sz="1800"/>
            </a:pPr>
            <a:r>
              <a:rPr sz="2600"/>
              <a:t>Therefore, the following selector:</a:t>
            </a:r>
            <a:endParaRPr sz="2600"/>
          </a:p>
          <a:p>
            <a:pPr lvl="0" marL="0" indent="0">
              <a:spcBef>
                <a:spcPts val="1100"/>
              </a:spcBef>
              <a:buSzTx/>
              <a:buNone/>
              <a:defRPr sz="1800"/>
            </a:pPr>
            <a:r>
              <a:rPr sz="2600"/>
              <a:t>“#home #tabs li#tabhome a”</a:t>
            </a:r>
            <a:endParaRPr sz="2600"/>
          </a:p>
          <a:p>
            <a:pPr lvl="0">
              <a:spcBef>
                <a:spcPts val="1100"/>
              </a:spcBef>
              <a:buSzPct val="125000"/>
              <a:defRPr sz="1800"/>
            </a:pPr>
            <a:r>
              <a:rPr sz="2600"/>
              <a:t>can be read as: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27" name="Shape 227"/>
          <p:cNvSpPr/>
          <p:nvPr/>
        </p:nvSpPr>
        <p:spPr>
          <a:xfrm>
            <a:off x="6146800" y="101599"/>
            <a:ext cx="6667500" cy="3136901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Lorem ipsum dolor sit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"tabs"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"tabhome"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Mauris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"tab1"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Cras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"tab2"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...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6184900" y="3301999"/>
            <a:ext cx="6591300" cy="31369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Lorem ipsum - 1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"tabs"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"tabhome"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Mauris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"tab1"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Cras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"tab2"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...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29" name="Shape 229"/>
          <p:cNvSpPr/>
          <p:nvPr/>
        </p:nvSpPr>
        <p:spPr>
          <a:xfrm>
            <a:off x="6172200" y="6502400"/>
            <a:ext cx="6591300" cy="31369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"header"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Lorem ipsum - 2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"navigation"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"tabs"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"tabhome"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Mauris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"tab1"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"page1.html"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Cras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"tab2"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href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"page2.html"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Proin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  ...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ul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3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div</a:t>
            </a:r>
            <a:r>
              <a:rPr sz="13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230" name="Shape 230"/>
          <p:cNvSpPr/>
          <p:nvPr/>
        </p:nvSpPr>
        <p:spPr>
          <a:xfrm>
            <a:off x="372132" y="6426200"/>
            <a:ext cx="5067301" cy="25527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1" indent="0" algn="l">
              <a:spcBef>
                <a:spcPts val="1100"/>
              </a:spcBef>
              <a:defRPr sz="1800"/>
            </a:pPr>
            <a:r>
              <a:rPr i="1" sz="2600">
                <a:latin typeface="+mj-lt"/>
                <a:ea typeface="+mj-ea"/>
                <a:cs typeface="+mj-cs"/>
                <a:sym typeface="Helvetica Neue"/>
              </a:rPr>
              <a:t>“the &lt;a&gt; element, inside a &lt;li&gt; element with ID “tabhome” descended from an element with ID “tabs” in turn descended from an element with ID “home”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Multiple Rules for “Tab Effect”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330200" y="2146300"/>
            <a:ext cx="6502400" cy="6934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As we only have a single CSS, each of these rules is only activated when the identified pages is loaded:</a:t>
            </a:r>
            <a:endParaRPr sz="2600"/>
          </a:p>
          <a:p>
            <a:pPr lvl="1">
              <a:defRPr sz="1800"/>
            </a:pPr>
            <a:r>
              <a:rPr sz="2600"/>
              <a:t>”#home” rule when home.html is open</a:t>
            </a:r>
            <a:endParaRPr sz="2600"/>
          </a:p>
          <a:p>
            <a:pPr lvl="1">
              <a:defRPr sz="1800"/>
            </a:pPr>
            <a:r>
              <a:rPr sz="2600"/>
              <a:t>”#page1” rule when home.html is open</a:t>
            </a:r>
            <a:endParaRPr sz="2600"/>
          </a:p>
          <a:p>
            <a:pPr lvl="1">
              <a:defRPr sz="1800"/>
            </a:pPr>
            <a:r>
              <a:rPr sz="2600"/>
              <a:t>”#page2” rule when home.html is open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35" name="Shape 235"/>
          <p:cNvSpPr/>
          <p:nvPr/>
        </p:nvSpPr>
        <p:spPr>
          <a:xfrm>
            <a:off x="6997700" y="1968500"/>
            <a:ext cx="5232400" cy="2006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#home #tabs li#tabhome a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36" name="Shape 236"/>
          <p:cNvSpPr/>
          <p:nvPr/>
        </p:nvSpPr>
        <p:spPr>
          <a:xfrm>
            <a:off x="6997700" y="4330700"/>
            <a:ext cx="5232400" cy="2006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#page1 #tabs li#tab1 a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37" name="Shape 237"/>
          <p:cNvSpPr/>
          <p:nvPr/>
        </p:nvSpPr>
        <p:spPr>
          <a:xfrm>
            <a:off x="6997700" y="6591300"/>
            <a:ext cx="5232400" cy="2006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#page2 #tabs li#tab2 a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38" name="Shape 238"/>
          <p:cNvSpPr/>
          <p:nvPr/>
        </p:nvSpPr>
        <p:spPr>
          <a:xfrm flipH="1">
            <a:off x="4886732" y="3045930"/>
            <a:ext cx="2026207" cy="91378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Shape 239"/>
          <p:cNvSpPr/>
          <p:nvPr/>
        </p:nvSpPr>
        <p:spPr>
          <a:xfrm flipH="1">
            <a:off x="4660900" y="4899975"/>
            <a:ext cx="2357984" cy="166703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" name="Shape 240"/>
          <p:cNvSpPr/>
          <p:nvPr/>
        </p:nvSpPr>
        <p:spPr>
          <a:xfrm flipH="1" flipV="1">
            <a:off x="4279900" y="7177101"/>
            <a:ext cx="2447635" cy="33178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2: Final form of “Tab Effect” Rule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571500" y="2324100"/>
            <a:ext cx="5168900" cy="65659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45" name="Shape 245"/>
          <p:cNvSpPr/>
          <p:nvPr/>
        </p:nvSpPr>
        <p:spPr>
          <a:xfrm>
            <a:off x="1028700" y="4178300"/>
            <a:ext cx="10947400" cy="2006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#home #tabs li#tabhome a,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#page1 #tabs li#tab1 a,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#page2 #tabs li#tab2 a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571500" y="215900"/>
            <a:ext cx="4191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Complete CSS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49" name="Shape 249"/>
          <p:cNvSpPr/>
          <p:nvPr/>
        </p:nvSpPr>
        <p:spPr>
          <a:xfrm>
            <a:off x="1155700" y="1917700"/>
            <a:ext cx="7915908" cy="68707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border-bottom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.5em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#0033CC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margin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 li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display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inline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border-top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border-left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border-right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.1em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solid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#tabs li a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0.25em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text-decoration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none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#home #tabs li#tabhome a,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#page1 #tabs li#tab1 a,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#page2 #tabs li#tab2 a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padding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0.50em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1em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background-color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#03c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color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#fff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50" name="Shape 250"/>
          <p:cNvSpPr/>
          <p:nvPr/>
        </p:nvSpPr>
        <p:spPr>
          <a:xfrm>
            <a:off x="9512300" y="101600"/>
            <a:ext cx="2047553" cy="95250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body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80%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margin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auto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#maincontent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#navigation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#header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#footer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100%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clear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both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#primary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68%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left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#secondary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width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30%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>
                <a:solidFill>
                  <a:srgbClr val="392DE7"/>
                </a:solidFill>
                <a:latin typeface="Monaco"/>
                <a:ea typeface="Monaco"/>
                <a:cs typeface="Monaco"/>
                <a:sym typeface="Monaco"/>
              </a:rPr>
              <a:t>right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251" name="Screen shot 2010-11-15 at 12.25.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596900"/>
            <a:ext cx="4838700" cy="1130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56" name="Screen shot 2010-11-15 at 10.29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635000"/>
            <a:ext cx="9321800" cy="80010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 262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60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Shape 261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  <a:hlinkClick r:id="rId5" invalidUrl="" action="" tgtFrame="" tooltip="" history="1" highlightClick="0" endSnd="0"/>
                </a:rPr>
                <a:t>Creative Commons Attribution-NonCommercial 3.0 License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  <a:endParaRPr sz="16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endParaRPr sz="16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  <a:hlinkClick r:id="rId5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584200" y="165100"/>
            <a:ext cx="3937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Lab 04: Tabbed Navigation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80" name="Screen shot 2010-11-15 at 10.29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300" y="266700"/>
            <a:ext cx="9321800" cy="80010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81" name="Screen shot 2010-11-15 at 10.29.2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0300" y="2730500"/>
            <a:ext cx="9347200" cy="80010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82" name="Screen shot 2010-11-15 at 10.29.2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14700" y="6121400"/>
            <a:ext cx="9347200" cy="80010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Objectives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571500" y="2324100"/>
            <a:ext cx="11836400" cy="70231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700"/>
              </a:spcBef>
              <a:defRPr sz="1800"/>
            </a:pPr>
            <a:r>
              <a:rPr sz="2600"/>
              <a:t>Restructure the multicolumn layout to participate in a tabbed navigation structure</a:t>
            </a:r>
            <a:endParaRPr sz="2600"/>
          </a:p>
          <a:p>
            <a:pPr lvl="0">
              <a:spcBef>
                <a:spcPts val="1700"/>
              </a:spcBef>
              <a:defRPr sz="1800"/>
            </a:pPr>
            <a:r>
              <a:rPr sz="2600"/>
              <a:t>Do this in 2 stages</a:t>
            </a:r>
            <a:endParaRPr sz="2600"/>
          </a:p>
          <a:p>
            <a:pPr lvl="0">
              <a:spcBef>
                <a:spcPts val="1700"/>
              </a:spcBef>
              <a:defRPr sz="1800"/>
            </a:pPr>
            <a:r>
              <a:rPr sz="2600"/>
              <a:t>Stage 1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Create a series of test pages, and have the navigation section duplicated across these pages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Incorporate links into these navigation elements</a:t>
            </a:r>
            <a:endParaRPr sz="2600"/>
          </a:p>
          <a:p>
            <a:pPr lvl="0">
              <a:spcBef>
                <a:spcPts val="1700"/>
              </a:spcBef>
              <a:defRPr sz="1800"/>
            </a:pPr>
            <a:r>
              <a:rPr sz="2600"/>
              <a:t>Stage 2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Moving the navigation section to the top of the page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Make the list element inline and without decoration</a:t>
            </a:r>
            <a:endParaRPr sz="2600"/>
          </a:p>
          <a:p>
            <a:pPr lvl="1">
              <a:spcBef>
                <a:spcPts val="1700"/>
              </a:spcBef>
              <a:defRPr sz="1800"/>
            </a:pPr>
            <a:r>
              <a:rPr sz="2600"/>
              <a:t>Devise a set of rules that style the navigation bar appropriately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87" name="Shape 87"/>
          <p:cNvSpPr/>
          <p:nvPr/>
        </p:nvSpPr>
        <p:spPr>
          <a:xfrm>
            <a:off x="495300" y="3937000"/>
            <a:ext cx="12014200" cy="2286000"/>
          </a:xfrm>
          <a:prstGeom prst="roundRect">
            <a:avLst>
              <a:gd name="adj" fmla="val 8333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Html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91" name="Screen shot 2010-11-15 at 10.57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65" y="2921000"/>
            <a:ext cx="6107135" cy="42545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92" name="Screen shot 2010-11-15 at 10.57.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2472691"/>
            <a:ext cx="6198755" cy="2755901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93" name="Screen shot 2010-11-15 at 10.57.4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300" y="5549782"/>
            <a:ext cx="6210300" cy="2451218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2383448" y="7349441"/>
            <a:ext cx="1508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home.html</a:t>
            </a:r>
          </a:p>
        </p:txBody>
      </p:sp>
      <p:sp>
        <p:nvSpPr>
          <p:cNvPr id="95" name="Shape 95"/>
          <p:cNvSpPr/>
          <p:nvPr/>
        </p:nvSpPr>
        <p:spPr>
          <a:xfrm>
            <a:off x="8606178" y="8047941"/>
            <a:ext cx="1593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page2.html</a:t>
            </a:r>
          </a:p>
        </p:txBody>
      </p:sp>
      <p:sp>
        <p:nvSpPr>
          <p:cNvPr id="96" name="Shape 96"/>
          <p:cNvSpPr/>
          <p:nvPr/>
        </p:nvSpPr>
        <p:spPr>
          <a:xfrm>
            <a:off x="8394699" y="1863041"/>
            <a:ext cx="15934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page1.html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Review Html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01" name="Screen shot 2010-11-15 at 10.57.01.png"/>
          <p:cNvPicPr/>
          <p:nvPr/>
        </p:nvPicPr>
        <p:blipFill>
          <a:blip r:embed="rId2">
            <a:alphaModFix amt="33000"/>
            <a:extLst/>
          </a:blip>
          <a:stretch>
            <a:fillRect/>
          </a:stretch>
        </p:blipFill>
        <p:spPr>
          <a:xfrm>
            <a:off x="496865" y="3073400"/>
            <a:ext cx="6107135" cy="42545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2" name="Screen shot 2010-11-15 at 10.57.29.png"/>
          <p:cNvPicPr/>
          <p:nvPr/>
        </p:nvPicPr>
        <p:blipFill>
          <a:blip r:embed="rId3">
            <a:alphaModFix amt="33000"/>
            <a:extLst/>
          </a:blip>
          <a:stretch>
            <a:fillRect/>
          </a:stretch>
        </p:blipFill>
        <p:spPr>
          <a:xfrm>
            <a:off x="6464300" y="2472691"/>
            <a:ext cx="6198755" cy="2755901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3" name="Screen shot 2010-11-15 at 10.57.43.png"/>
          <p:cNvPicPr/>
          <p:nvPr/>
        </p:nvPicPr>
        <p:blipFill>
          <a:blip r:embed="rId4">
            <a:alphaModFix amt="33000"/>
            <a:extLst/>
          </a:blip>
          <a:stretch>
            <a:fillRect/>
          </a:stretch>
        </p:blipFill>
        <p:spPr>
          <a:xfrm>
            <a:off x="6464300" y="5549782"/>
            <a:ext cx="6210300" cy="2451218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4" name="Screen shot 2010-11-15 at 10.59.0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8400" y="3073400"/>
            <a:ext cx="2895600" cy="48387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875448" y="7933641"/>
            <a:ext cx="1508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home.html</a:t>
            </a:r>
          </a:p>
        </p:txBody>
      </p:sp>
      <p:sp>
        <p:nvSpPr>
          <p:cNvPr id="106" name="Shape 106"/>
          <p:cNvSpPr/>
          <p:nvPr/>
        </p:nvSpPr>
        <p:spPr>
          <a:xfrm>
            <a:off x="8606178" y="9102041"/>
            <a:ext cx="1593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page2.html</a:t>
            </a:r>
          </a:p>
        </p:txBody>
      </p:sp>
      <p:sp>
        <p:nvSpPr>
          <p:cNvPr id="107" name="Shape 107"/>
          <p:cNvSpPr/>
          <p:nvPr/>
        </p:nvSpPr>
        <p:spPr>
          <a:xfrm>
            <a:off x="8356599" y="-54659"/>
            <a:ext cx="15934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page1.html</a:t>
            </a:r>
          </a:p>
        </p:txBody>
      </p:sp>
      <p:pic>
        <p:nvPicPr>
          <p:cNvPr id="108" name="Screen shot 2010-11-15 at 11.08.2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58257" y="419100"/>
            <a:ext cx="6002043" cy="41910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9" name="Screen shot 2010-11-15 at 11.08.3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16700" y="4688284"/>
            <a:ext cx="5969000" cy="4509668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571500" y="330200"/>
            <a:ext cx="11861800" cy="71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Introduce Div Sections in page1.html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14" name="Screen shot 2010-11-15 at 11.09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1587500"/>
            <a:ext cx="8343900" cy="70993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Stage 1: Introduce Div in page2.html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18" name="Screen shot 2010-11-15 at 11.09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7900" y="2400300"/>
            <a:ext cx="7086600" cy="55499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279400" y="342900"/>
            <a:ext cx="12725400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Stage 1: Copy Navigation + Footer Sections to page1.html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22" name="Screen shot 2010-11-15 at 11.11.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400" y="2438400"/>
            <a:ext cx="6731000" cy="55499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23" name="Shape 123"/>
          <p:cNvSpPr/>
          <p:nvPr>
            <p:ph type="body" idx="1"/>
          </p:nvPr>
        </p:nvSpPr>
        <p:spPr>
          <a:xfrm>
            <a:off x="571500" y="2667000"/>
            <a:ext cx="3975100" cy="374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Essentially we are duplication these two sections in each page on our site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