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</p:sldMasterIdLst>
  <p:sldIdLst>
    <p:sldId id="282" r:id="rId22"/>
    <p:sldId id="256" r:id="rId23"/>
    <p:sldId id="291" r:id="rId24"/>
    <p:sldId id="257" r:id="rId25"/>
    <p:sldId id="261" r:id="rId26"/>
    <p:sldId id="314" r:id="rId27"/>
    <p:sldId id="258" r:id="rId28"/>
    <p:sldId id="259" r:id="rId29"/>
    <p:sldId id="260" r:id="rId30"/>
    <p:sldId id="271" r:id="rId31"/>
    <p:sldId id="262" r:id="rId32"/>
    <p:sldId id="263" r:id="rId33"/>
    <p:sldId id="315" r:id="rId34"/>
    <p:sldId id="264" r:id="rId35"/>
    <p:sldId id="309" r:id="rId36"/>
    <p:sldId id="272" r:id="rId37"/>
    <p:sldId id="273" r:id="rId38"/>
    <p:sldId id="316" r:id="rId39"/>
    <p:sldId id="274" r:id="rId40"/>
    <p:sldId id="310" r:id="rId41"/>
    <p:sldId id="270" r:id="rId42"/>
    <p:sldId id="276" r:id="rId43"/>
    <p:sldId id="277" r:id="rId44"/>
    <p:sldId id="311" r:id="rId45"/>
    <p:sldId id="318" r:id="rId46"/>
    <p:sldId id="319" r:id="rId47"/>
    <p:sldId id="320" r:id="rId48"/>
    <p:sldId id="317" r:id="rId49"/>
    <p:sldId id="278" r:id="rId50"/>
    <p:sldId id="279" r:id="rId51"/>
    <p:sldId id="312" r:id="rId52"/>
    <p:sldId id="265" r:id="rId53"/>
    <p:sldId id="266" r:id="rId54"/>
    <p:sldId id="267" r:id="rId55"/>
    <p:sldId id="321" r:id="rId56"/>
    <p:sldId id="269" r:id="rId57"/>
    <p:sldId id="313" r:id="rId58"/>
    <p:sldId id="292" r:id="rId59"/>
    <p:sldId id="283" r:id="rId6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09"/>
  </p:normalViewPr>
  <p:slideViewPr>
    <p:cSldViewPr>
      <p:cViewPr varScale="1">
        <p:scale>
          <a:sx n="108" d="100"/>
          <a:sy n="108" d="100"/>
        </p:scale>
        <p:origin x="184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29.xml"/><Relationship Id="rId51" Type="http://schemas.openxmlformats.org/officeDocument/2006/relationships/slide" Target="slides/slide30.xml"/><Relationship Id="rId52" Type="http://schemas.openxmlformats.org/officeDocument/2006/relationships/slide" Target="slides/slide31.xml"/><Relationship Id="rId53" Type="http://schemas.openxmlformats.org/officeDocument/2006/relationships/slide" Target="slides/slide32.xml"/><Relationship Id="rId54" Type="http://schemas.openxmlformats.org/officeDocument/2006/relationships/slide" Target="slides/slide33.xml"/><Relationship Id="rId55" Type="http://schemas.openxmlformats.org/officeDocument/2006/relationships/slide" Target="slides/slide34.xml"/><Relationship Id="rId56" Type="http://schemas.openxmlformats.org/officeDocument/2006/relationships/slide" Target="slides/slide35.xml"/><Relationship Id="rId57" Type="http://schemas.openxmlformats.org/officeDocument/2006/relationships/slide" Target="slides/slide36.xml"/><Relationship Id="rId58" Type="http://schemas.openxmlformats.org/officeDocument/2006/relationships/slide" Target="slides/slide37.xml"/><Relationship Id="rId59" Type="http://schemas.openxmlformats.org/officeDocument/2006/relationships/slide" Target="slides/slide38.xml"/><Relationship Id="rId40" Type="http://schemas.openxmlformats.org/officeDocument/2006/relationships/slide" Target="slides/slide19.xml"/><Relationship Id="rId41" Type="http://schemas.openxmlformats.org/officeDocument/2006/relationships/slide" Target="slides/slide20.xml"/><Relationship Id="rId42" Type="http://schemas.openxmlformats.org/officeDocument/2006/relationships/slide" Target="slides/slide21.xml"/><Relationship Id="rId43" Type="http://schemas.openxmlformats.org/officeDocument/2006/relationships/slide" Target="slides/slide22.xml"/><Relationship Id="rId44" Type="http://schemas.openxmlformats.org/officeDocument/2006/relationships/slide" Target="slides/slide23.xml"/><Relationship Id="rId45" Type="http://schemas.openxmlformats.org/officeDocument/2006/relationships/slide" Target="slides/slide24.xml"/><Relationship Id="rId46" Type="http://schemas.openxmlformats.org/officeDocument/2006/relationships/slide" Target="slides/slide25.xml"/><Relationship Id="rId47" Type="http://schemas.openxmlformats.org/officeDocument/2006/relationships/slide" Target="slides/slide26.xml"/><Relationship Id="rId48" Type="http://schemas.openxmlformats.org/officeDocument/2006/relationships/slide" Target="slides/slide27.xml"/><Relationship Id="rId4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60" Type="http://schemas.openxmlformats.org/officeDocument/2006/relationships/slide" Target="slides/slide39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86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12933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055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5504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78331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3554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502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0340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5222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62214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0085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8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100" y="2368550"/>
            <a:ext cx="2806700" cy="434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2368550"/>
            <a:ext cx="8267700" cy="434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03021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1266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0354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5876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4051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2829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0142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949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338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69666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83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172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2354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8276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3234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4170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46385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366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88982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372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20020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619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1269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89849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17918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219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76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1340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8671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111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7846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3160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5606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94544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286082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09384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360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1165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2182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707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560259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8340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8487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6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53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58361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6127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28159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22711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32134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72032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445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498932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626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896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74389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49992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4130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52977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229284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1760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66666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76072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08051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797522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69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8157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65892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38620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08400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3206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06305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46686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97480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54069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72420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4685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10841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135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22710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33715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8221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2638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921853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0691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2903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4550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86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68899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2044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28342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2136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19226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1960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036802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171870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013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82024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03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714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553956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88368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712263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90205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31226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54686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906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240239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37048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50859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572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07603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55305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28717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13176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3965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4443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75983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0961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510494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885441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31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2899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5016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5932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6568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3304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57244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66049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0909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09909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292216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329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71BD-7A04-4E6D-8C12-C1D8D0911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5787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8161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640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1C567-49C5-43A2-A853-2398FAE88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80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8F8C-7D94-456D-9D9B-0021317D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310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4854-434A-487B-B15E-894D2BFE7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417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811C6-B23A-4A35-8C3D-7A9F246EE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81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94FE-425E-4861-A569-D1C8B1BD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01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694B-384D-4804-965B-BDE3B079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34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8427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779B-6564-4FE8-A5CD-BA60B314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23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D1AF-9140-42D7-B38E-B53C5F5E1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051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B368-07BF-4DF2-BA40-3490B201C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84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9F2F7-BFC9-4674-87E8-CE7A9D3E5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98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4A205-5AD4-4EDE-8D8A-AB62CDBF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78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7D4B-3EB8-4C42-AEB5-D3B9011DF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09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D16F-0A99-447E-B9BE-847E6238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941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755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4528-8EA3-40DE-9301-4BB212391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27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64B6-0340-412A-AC51-0EAA077BA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098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6375-4636-4BEF-8AB9-C51BB3202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8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745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90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8240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31BD3-1619-41F5-A4FD-50601C5DA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137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B4B3A-8F25-4823-94DF-BF6CAAB26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128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E0A2-421C-48A2-B494-28B93647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88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78CF1-E350-4D2F-B605-686F7E588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42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6F37-6211-41B7-9CAE-72FE7F101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27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147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22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8356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9629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42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056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42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7824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53640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1923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498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5327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4632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0055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950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76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067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983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447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34209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75125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78911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1531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6851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896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0961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481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3322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5982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4695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985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52005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40764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55973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125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0478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5263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911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35185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184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1745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5512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627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66924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46014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17090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212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43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41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78862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0070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11483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8996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6809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9151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0108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6205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009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764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4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hyperlink" Target="http://www.wit.i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hyperlink" Target="http://creativecommons.org/licenses/by-nc/3.0/" TargetMode="Externa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368550"/>
            <a:ext cx="1122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908050" y="4365625"/>
            <a:ext cx="11220450" cy="0"/>
          </a:xfrm>
          <a:prstGeom prst="line">
            <a:avLst/>
          </a:prstGeom>
          <a:noFill/>
          <a:ln w="12700">
            <a:solidFill>
              <a:srgbClr val="7E7E7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7450" y="4737100"/>
            <a:ext cx="5778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676275" y="4584700"/>
            <a:ext cx="2676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3706813" y="6616700"/>
            <a:ext cx="4610100" cy="1371600"/>
            <a:chOff x="0" y="0"/>
            <a:chExt cx="2904" cy="864"/>
          </a:xfrm>
        </p:grpSpPr>
        <p:sp>
          <p:nvSpPr>
            <p:cNvPr id="1033" name="Rectangle 7"/>
            <p:cNvSpPr>
              <a:spLocks/>
            </p:cNvSpPr>
            <p:nvPr/>
          </p:nvSpPr>
          <p:spPr bwMode="auto">
            <a:xfrm>
              <a:off x="0" y="0"/>
              <a:ext cx="2904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1034" name="Rectangle 8"/>
            <p:cNvSpPr>
              <a:spLocks/>
            </p:cNvSpPr>
            <p:nvPr/>
          </p:nvSpPr>
          <p:spPr bwMode="auto">
            <a:xfrm>
              <a:off x="0" y="475"/>
              <a:ext cx="8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http://www.wit.ie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035" name="Rectangle 9"/>
            <p:cNvSpPr>
              <a:spLocks/>
            </p:cNvSpPr>
            <p:nvPr/>
          </p:nvSpPr>
          <p:spPr bwMode="auto">
            <a:xfrm>
              <a:off x="0" y="673"/>
              <a:ext cx="10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http://elearning.wit.ie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7D34EA23-45C0-402B-99BF-C8FBCD8E9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2197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2F74CBA0-EF70-4DD5-AF9B-063889ECF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4419600" y="3208338"/>
            <a:ext cx="4267200" cy="2900362"/>
            <a:chOff x="0" y="0"/>
            <a:chExt cx="2688" cy="1826"/>
          </a:xfrm>
        </p:grpSpPr>
        <p:pic>
          <p:nvPicPr>
            <p:cNvPr id="5125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0"/>
              <a:ext cx="1863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Rectangle 4"/>
            <p:cNvSpPr>
              <a:spLocks/>
            </p:cNvSpPr>
            <p:nvPr/>
          </p:nvSpPr>
          <p:spPr bwMode="auto">
            <a:xfrm>
              <a:off x="0" y="754"/>
              <a:ext cx="2688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 where otherwise noted, this content is licensed under a 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Creative Commons Attribution-NonCommercial 3.0 License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. 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en-US"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For more information, please see http://creativecommons.org/licenses/by-nc/3.0/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dleastar@wit.ie" TargetMode="External"/><Relationship Id="rId3" Type="http://schemas.openxmlformats.org/officeDocument/2006/relationships/hyperlink" Target="mailto:bmullally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face_design" TargetMode="External"/><Relationship Id="rId4" Type="http://schemas.openxmlformats.org/officeDocument/2006/relationships/hyperlink" Target="http://en.wikipedia.org/wiki/Website" TargetMode="External"/><Relationship Id="rId5" Type="http://schemas.openxmlformats.org/officeDocument/2006/relationships/hyperlink" Target="http://en.wikipedia.org/wiki/Page_layout" TargetMode="External"/><Relationship Id="rId6" Type="http://schemas.openxmlformats.org/officeDocument/2006/relationships/hyperlink" Target="http://en.wikipedia.org/wiki/Interface_(computer_science)" TargetMode="External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en.wikipedia.org/wiki/Visual_guid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/>
          </p:cNvSpPr>
          <p:nvPr/>
        </p:nvSpPr>
        <p:spPr bwMode="auto">
          <a:xfrm>
            <a:off x="895350" y="3086100"/>
            <a:ext cx="11226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en-US" sz="2600" dirty="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BSc Applied Computing / Forensics / </a:t>
            </a:r>
            <a:r>
              <a:rPr lang="en-US" altLang="en-US" sz="260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Entertainment Systems/ IOT</a:t>
            </a:r>
            <a:endParaRPr lang="en-US" altLang="en-US" sz="2600" dirty="0">
              <a:solidFill>
                <a:srgbClr val="60606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1530350"/>
            <a:ext cx="11226800" cy="1028700"/>
          </a:xfrm>
        </p:spPr>
        <p:txBody>
          <a:bodyPr/>
          <a:lstStyle/>
          <a:p>
            <a:pPr eaLnBrk="1" hangingPunct="1"/>
            <a:r>
              <a:rPr lang="en-US" altLang="en-US" sz="42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Web Development</a:t>
            </a:r>
            <a:endParaRPr lang="en-US" altLang="en-US" sz="4200" smtClean="0">
              <a:latin typeface="Helvetica Neue Light" charset="0"/>
              <a:sym typeface="Helvetica Neue Light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Eamonn de Leastar (</a:t>
            </a:r>
            <a:r>
              <a:rPr lang="en-US" altLang="en-US" smtClean="0">
                <a:hlinkClick r:id="rId2"/>
              </a:rPr>
              <a:t>edeleastar@wit.ie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r>
              <a:rPr lang="en-US" altLang="en-US" smtClean="0"/>
              <a:t>Dr. Brenda Mullally (</a:t>
            </a:r>
            <a:r>
              <a:rPr lang="en-US" altLang="en-US" smtClean="0">
                <a:hlinkClick r:id="rId3"/>
              </a:rPr>
              <a:t>bmullally@wit.ie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EF0C0-3B3C-4000-905F-EB9136F3203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763" y="1996480"/>
            <a:ext cx="3835400" cy="3384376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Attributes give you a way to specify additional information about an element.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5380856"/>
            <a:ext cx="957677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5733C-48DF-4F50-810D-76AE57D446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&lt;a&gt;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057400" y="3606800"/>
            <a:ext cx="8333432" cy="24941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   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href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apps.html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” 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 Store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1084" y="2572544"/>
            <a:ext cx="74558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&lt;a </a:t>
            </a:r>
            <a:r>
              <a:rPr lang="en-GB" sz="3600" dirty="0" err="1" smtClean="0"/>
              <a:t>href</a:t>
            </a:r>
            <a:r>
              <a:rPr lang="en-GB" sz="3600" dirty="0" smtClean="0"/>
              <a:t>=“apps.html”&gt;App Store&lt;/a&gt;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B151B-2FBE-4417-B337-619C13972B1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&lt;img&gt;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120900" y="3860800"/>
            <a:ext cx="8557964" cy="267218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img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src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   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"../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images/delete.jpg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"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empty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none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(for the moment)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9147" y="2646293"/>
            <a:ext cx="71702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</a:t>
            </a:r>
            <a:r>
              <a:rPr lang="en-GB" sz="3600" dirty="0" err="1" smtClean="0"/>
              <a:t>img</a:t>
            </a:r>
            <a:r>
              <a:rPr lang="en-GB" sz="3600" dirty="0" smtClean="0"/>
              <a:t> </a:t>
            </a:r>
            <a:r>
              <a:rPr lang="en-GB" sz="3600" dirty="0" err="1" smtClean="0"/>
              <a:t>src</a:t>
            </a:r>
            <a:r>
              <a:rPr lang="en-GB" sz="3600" dirty="0" smtClean="0"/>
              <a:t>=“../</a:t>
            </a:r>
            <a:r>
              <a:rPr lang="en-GB" sz="3600" dirty="0" smtClean="0"/>
              <a:t>images/</a:t>
            </a:r>
            <a:r>
              <a:rPr lang="en-GB" sz="3600" dirty="0" err="1" smtClean="0"/>
              <a:t>delete.jpg</a:t>
            </a:r>
            <a:r>
              <a:rPr lang="en-GB" sz="3600" dirty="0" smtClean="0"/>
              <a:t>”/&gt;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17D4B-3EB8-4C42-AEB5-D3B9011DF5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" y="2356520"/>
            <a:ext cx="806606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6787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11ECF-EC73-4C9B-90EF-13AB572E39F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Document Structure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3162300"/>
            <a:ext cx="3098800" cy="5105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html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head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title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body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h1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err="1" smtClean="0"/>
              <a:t>ol</a:t>
            </a:r>
            <a:endParaRPr lang="en-US" altLang="en-US" sz="3600" dirty="0" smtClean="0"/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etc...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39" y="2307700"/>
            <a:ext cx="7158071" cy="566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5FD61-E751-4909-BFF5-E69A7B4BD72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3797" name="AutoShape 3"/>
          <p:cNvSpPr>
            <a:spLocks/>
          </p:cNvSpPr>
          <p:nvPr/>
        </p:nvSpPr>
        <p:spPr bwMode="auto">
          <a:xfrm>
            <a:off x="292100" y="3175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E2A6B-35A7-47C7-A269-560F098B6D3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2" y="2140496"/>
            <a:ext cx="118431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A2859-D01C-48CB-B7C2-FE3EE48EEEE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Linking to other pages or images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861800" cy="471294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links to other web pages and to image files can get confusing! If your link to a file or page is incorrect you get: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Whoops we can’t seem to find that </a:t>
            </a:r>
            <a:r>
              <a:rPr lang="en-US" altLang="en-US" dirty="0"/>
              <a:t>page! </a:t>
            </a:r>
            <a:r>
              <a:rPr lang="en-US" altLang="en-US" dirty="0" smtClean="0"/>
              <a:t>(404 </a:t>
            </a:r>
            <a:r>
              <a:rPr lang="en-US" altLang="en-US" dirty="0"/>
              <a:t>error </a:t>
            </a:r>
            <a:r>
              <a:rPr lang="en-US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Or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No image shows and you have a broken link to an </a:t>
            </a:r>
            <a:r>
              <a:rPr lang="en-US" altLang="en-US" dirty="0" smtClean="0"/>
              <a:t>image</a:t>
            </a:r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Links: Absolute vs Relative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Absolute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dirty="0"/>
              <a:t>Complete path to a file on the hard disk: </a:t>
            </a:r>
            <a:r>
              <a:rPr lang="en-US" altLang="en-US" dirty="0" err="1"/>
              <a:t>e.g</a:t>
            </a:r>
            <a:r>
              <a:rPr lang="en-US" altLang="en-US" dirty="0"/>
              <a:t>:</a:t>
            </a:r>
          </a:p>
          <a:p>
            <a:pPr marL="889000" lvl="2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C:/My Documents/</a:t>
            </a:r>
            <a:r>
              <a:rPr lang="en-US" altLang="en-US" dirty="0" err="1" smtClean="0"/>
              <a:t>webdevelopment</a:t>
            </a:r>
            <a:r>
              <a:rPr lang="en-US" altLang="en-US" dirty="0" smtClean="0"/>
              <a:t>/lab01/images/xbox.jpg</a:t>
            </a:r>
            <a:endParaRPr lang="en-US" altLang="en-US" dirty="0"/>
          </a:p>
          <a:p>
            <a:pPr marL="889000" lvl="2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C:My Documents/</a:t>
            </a:r>
            <a:r>
              <a:rPr lang="en-US" altLang="en-US" dirty="0" err="1" smtClean="0"/>
              <a:t>webdevelopment</a:t>
            </a:r>
            <a:r>
              <a:rPr lang="en-US" altLang="en-US" dirty="0" smtClean="0"/>
              <a:t>/lab01/movies.html</a:t>
            </a:r>
            <a:endParaRPr lang="en-US" altLang="en-US" dirty="0"/>
          </a:p>
          <a:p>
            <a:pPr eaLnBrk="1" hangingPunct="1">
              <a:spcBef>
                <a:spcPts val="1100"/>
              </a:spcBef>
            </a:pPr>
            <a:r>
              <a:rPr lang="en-US" altLang="en-US" dirty="0"/>
              <a:t>Relative</a:t>
            </a:r>
            <a:r>
              <a:rPr lang="en-US" altLang="en-US" dirty="0" smtClean="0"/>
              <a:t>: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/images/xbox.jpg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../apps.html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index.html</a:t>
            </a:r>
            <a:endParaRPr lang="en-US" altLang="en-US" dirty="0"/>
          </a:p>
          <a:p>
            <a:pPr eaLnBrk="1" hangingPunct="1">
              <a:spcBef>
                <a:spcPts val="1100"/>
              </a:spcBef>
            </a:pPr>
            <a:endParaRPr lang="en-US" altLang="en-US" dirty="0"/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Trace route from “current position” to the destination</a:t>
            </a:r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“..” means go up one level</a:t>
            </a:r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Directory name may prefix filename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77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84A61-54A7-45A5-863F-609F8151179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Link Examples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00" y="2565400"/>
            <a:ext cx="8648700" cy="46101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we are in “lab1” then “images/plane.png” is a relative link from the current folder (Lab1) to the images folder, and to the file “plane.png” in that folder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If we are in the images folder, and we wish to link to one of the web pages, the link “../movies” means “go up one level, and then find “movies.html”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Avoid absolute links!</a:t>
            </a:r>
          </a:p>
        </p:txBody>
      </p:sp>
      <p:sp>
        <p:nvSpPr>
          <p:cNvPr id="36870" name="Rectangle 4"/>
          <p:cNvSpPr>
            <a:spLocks/>
          </p:cNvSpPr>
          <p:nvPr/>
        </p:nvSpPr>
        <p:spPr bwMode="auto">
          <a:xfrm>
            <a:off x="1625600" y="8013700"/>
            <a:ext cx="10426700" cy="89554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ts val="2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img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src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="/images/warrior.jpg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"&gt;</a:t>
            </a:r>
          </a:p>
        </p:txBody>
      </p:sp>
      <p:sp>
        <p:nvSpPr>
          <p:cNvPr id="36871" name="Rectangle 5"/>
          <p:cNvSpPr>
            <a:spLocks/>
          </p:cNvSpPr>
          <p:nvPr/>
        </p:nvSpPr>
        <p:spPr bwMode="auto">
          <a:xfrm>
            <a:off x="1638300" y="6988350"/>
            <a:ext cx="10426700" cy="91278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endParaRPr lang="en-US" altLang="en-US" sz="24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 eaLnBrk="1" hangingPunct="1"/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 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href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=“movies.html"&gt;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Moives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96" y="1996480"/>
            <a:ext cx="2592288" cy="473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Page Structure &amp; Publishing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5E9D7-4BF6-4F7B-97BE-B8CD09F58BA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8917" name="AutoShape 3"/>
          <p:cNvSpPr>
            <a:spLocks/>
          </p:cNvSpPr>
          <p:nvPr/>
        </p:nvSpPr>
        <p:spPr bwMode="auto">
          <a:xfrm>
            <a:off x="317500" y="3937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8E75E-052A-4D63-A744-301D29F08EC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2395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we put one element inside another element, we call that nesting. 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say, the &lt;p&gt;element is nested inside the &lt;body&gt;element.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put a &lt;body&gt;element inside an &lt;html&gt;element, a &lt;p&gt;element inside a &lt;body&gt;element etc. 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9163"/>
            <a:ext cx="44450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73600"/>
            <a:ext cx="4800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96E65-30E7-4DFD-ADC6-A281B38858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842000" y="8356600"/>
            <a:ext cx="6781800" cy="622300"/>
            <a:chOff x="0" y="0"/>
            <a:chExt cx="4272" cy="392"/>
          </a:xfrm>
        </p:grpSpPr>
        <p:sp>
          <p:nvSpPr>
            <p:cNvPr id="40969" name="Rectangle 1"/>
            <p:cNvSpPr>
              <a:spLocks/>
            </p:cNvSpPr>
            <p:nvPr/>
          </p:nvSpPr>
          <p:spPr bwMode="auto">
            <a:xfrm>
              <a:off x="88" y="88"/>
              <a:ext cx="41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Text</a:t>
              </a:r>
            </a:p>
          </p:txBody>
        </p:sp>
        <p:pic>
          <p:nvPicPr>
            <p:cNvPr id="40970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7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245100" y="457200"/>
            <a:ext cx="7188200" cy="1397000"/>
          </a:xfrm>
        </p:spPr>
        <p:txBody>
          <a:bodyPr/>
          <a:lstStyle/>
          <a:p>
            <a:pPr eaLnBrk="1" hangingPunct="1"/>
            <a:r>
              <a:rPr lang="en-US" altLang="en-US" smtClean="0"/>
              <a:t>Nesting - Tree Structure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68600"/>
            <a:ext cx="11891963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138" y="0"/>
            <a:ext cx="4286251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8"/>
          <p:cNvSpPr>
            <a:spLocks/>
          </p:cNvSpPr>
          <p:nvPr/>
        </p:nvSpPr>
        <p:spPr bwMode="auto">
          <a:xfrm>
            <a:off x="7124700" y="2514600"/>
            <a:ext cx="52197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07C3D-3168-403A-9C78-AD2B8A0B864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2000" name="Rectangle 1"/>
          <p:cNvSpPr>
            <a:spLocks/>
          </p:cNvSpPr>
          <p:nvPr/>
        </p:nvSpPr>
        <p:spPr bwMode="auto">
          <a:xfrm>
            <a:off x="1866900" y="2501900"/>
            <a:ext cx="8509000" cy="5080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&lt;p&gt;I’m so going to blog &lt;</a:t>
            </a:r>
            <a:r>
              <a:rPr lang="en-US" altLang="en-US" sz="24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em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&gt;this&lt;/</a:t>
            </a:r>
            <a:r>
              <a:rPr lang="en-US" altLang="en-US" sz="24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em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&gt;&lt;/p&gt;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can be Incorrect!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75000"/>
            <a:ext cx="22733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619500"/>
            <a:ext cx="30099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/>
          <p:cNvSpPr>
            <a:spLocks/>
          </p:cNvSpPr>
          <p:nvPr/>
        </p:nvSpPr>
        <p:spPr bwMode="auto">
          <a:xfrm>
            <a:off x="1460500" y="21082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11029950" y="3276600"/>
            <a:ext cx="1409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Good</a:t>
            </a:r>
          </a:p>
        </p:txBody>
      </p:sp>
      <p:grpSp>
        <p:nvGrpSpPr>
          <p:cNvPr id="41993" name="Group 11"/>
          <p:cNvGrpSpPr>
            <a:grpSpLocks/>
          </p:cNvGrpSpPr>
          <p:nvPr/>
        </p:nvGrpSpPr>
        <p:grpSpPr bwMode="auto">
          <a:xfrm>
            <a:off x="1739900" y="6121400"/>
            <a:ext cx="8775700" cy="749300"/>
            <a:chOff x="0" y="0"/>
            <a:chExt cx="5528" cy="472"/>
          </a:xfrm>
        </p:grpSpPr>
        <p:sp>
          <p:nvSpPr>
            <p:cNvPr id="41998" name="Rectangle 9"/>
            <p:cNvSpPr>
              <a:spLocks/>
            </p:cNvSpPr>
            <p:nvPr/>
          </p:nvSpPr>
          <p:spPr bwMode="auto">
            <a:xfrm>
              <a:off x="88" y="88"/>
              <a:ext cx="536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&lt;p&gt;I’m so going to blog &lt;em&gt;this&lt;/p&gt;&lt;/em&gt;</a:t>
              </a:r>
            </a:p>
          </p:txBody>
        </p:sp>
        <p:pic>
          <p:nvPicPr>
            <p:cNvPr id="41999" name="Picture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2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4" name="Rectangle 12"/>
          <p:cNvSpPr>
            <a:spLocks/>
          </p:cNvSpPr>
          <p:nvPr/>
        </p:nvSpPr>
        <p:spPr bwMode="auto">
          <a:xfrm>
            <a:off x="1473200" y="58674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5" name="Rectangle 13"/>
          <p:cNvSpPr>
            <a:spLocks/>
          </p:cNvSpPr>
          <p:nvPr/>
        </p:nvSpPr>
        <p:spPr bwMode="auto">
          <a:xfrm>
            <a:off x="11220450" y="7035800"/>
            <a:ext cx="10541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Bad</a:t>
            </a:r>
          </a:p>
        </p:txBody>
      </p:sp>
      <p:pic>
        <p:nvPicPr>
          <p:cNvPr id="4199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7239000"/>
            <a:ext cx="292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7" name="Rectangle 15"/>
          <p:cNvSpPr>
            <a:spLocks/>
          </p:cNvSpPr>
          <p:nvPr/>
        </p:nvSpPr>
        <p:spPr bwMode="auto">
          <a:xfrm>
            <a:off x="3673475" y="7518400"/>
            <a:ext cx="40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A7B2-BBB4-478D-9961-8EE6E4CFB08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3013" name="AutoShape 3"/>
          <p:cNvSpPr>
            <a:spLocks/>
          </p:cNvSpPr>
          <p:nvPr/>
        </p:nvSpPr>
        <p:spPr bwMode="auto">
          <a:xfrm>
            <a:off x="279400" y="46228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" y="2284512"/>
            <a:ext cx="129678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3716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4" y="2356520"/>
            <a:ext cx="122792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506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2203836"/>
            <a:ext cx="11369756" cy="555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9145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5A55F-D554-419D-AD38-D91C1DDC5D0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 Breaks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1400" y="2311400"/>
            <a:ext cx="9182100" cy="6565900"/>
          </a:xfrm>
        </p:spPr>
        <p:txBody>
          <a:bodyPr lIns="12700" tIns="12700" rIns="12700" bIns="12700"/>
          <a:lstStyle/>
          <a:p>
            <a:pPr marL="254000" indent="-254000" eaLnBrk="1" hangingPunct="1"/>
            <a:r>
              <a:rPr lang="en-US" altLang="en-US" smtClean="0"/>
              <a:t>Break: &lt;br&gt; 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An Empty element: - sometimes shortened to: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just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 /&gt;</a:t>
            </a:r>
          </a:p>
        </p:txBody>
      </p:sp>
    </p:spTree>
    <p:extLst>
      <p:ext uri="{BB962C8B-B14F-4D97-AF65-F5344CB8AC3E}">
        <p14:creationId xmlns:p14="http://schemas.microsoft.com/office/powerpoint/2010/main" val="35115398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C6839-798A-4981-A1CF-C98549C74A0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5062" name="Rectangle 1"/>
          <p:cNvSpPr>
            <a:spLocks/>
          </p:cNvSpPr>
          <p:nvPr/>
        </p:nvSpPr>
        <p:spPr bwMode="auto">
          <a:xfrm>
            <a:off x="8158584" y="4156720"/>
            <a:ext cx="3670300" cy="208823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“Block elements stand on their own; inline elements go with the flow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.”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 vs Inline Elements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54100" y="3225800"/>
            <a:ext cx="5219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Block elements are always displayed as if they have a line break before and after them </a:t>
            </a:r>
          </a:p>
          <a:p>
            <a:pPr eaLnBrk="1" hangingPunct="1"/>
            <a:r>
              <a:rPr lang="en-US" altLang="en-US" smtClean="0"/>
              <a:t>inline elements appear “in line” within the flow of the text in your page.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6CCA9-9B40-4C1F-93E0-A6250FF1293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 the structure of an </a:t>
            </a:r>
            <a:r>
              <a:rPr lang="en-US" altLang="en-US" b="1" i="1" dirty="0" smtClean="0"/>
              <a:t>HTML Element</a:t>
            </a:r>
            <a:r>
              <a:rPr lang="en-US" altLang="en-US" dirty="0" smtClean="0"/>
              <a:t>, and be able to recognize its variants.</a:t>
            </a:r>
          </a:p>
          <a:p>
            <a:pPr eaLnBrk="1" hangingPunct="1"/>
            <a:r>
              <a:rPr lang="en-US" altLang="en-US" dirty="0" smtClean="0"/>
              <a:t>Be able to read and compose a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relative path</a:t>
            </a:r>
            <a:r>
              <a:rPr lang="en-US" altLang="en-US" dirty="0" smtClean="0"/>
              <a:t>, and be able to distinguish it from an </a:t>
            </a:r>
            <a:r>
              <a:rPr lang="en-US" altLang="en-US" b="1" i="1" dirty="0" smtClean="0"/>
              <a:t>absolute path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Understand the implications of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nesting</a:t>
            </a:r>
            <a:r>
              <a:rPr lang="en-US" altLang="en-US" dirty="0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dirty="0" smtClean="0"/>
              <a:t>Be able to differentiate between </a:t>
            </a:r>
            <a:r>
              <a:rPr lang="en-US" altLang="en-US" b="1" i="1" dirty="0" smtClean="0"/>
              <a:t>block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inline</a:t>
            </a:r>
            <a:r>
              <a:rPr lang="en-US" altLang="en-US" dirty="0" smtClean="0"/>
              <a:t> elements</a:t>
            </a:r>
          </a:p>
          <a:p>
            <a:pPr eaLnBrk="1" hangingPunct="1"/>
            <a:r>
              <a:rPr lang="en-US" altLang="en-US" dirty="0" smtClean="0"/>
              <a:t>Understand the general context of </a:t>
            </a:r>
            <a:r>
              <a:rPr lang="en-US" altLang="en-US" b="1" i="1" dirty="0" err="1" smtClean="0"/>
              <a:t>wireframing</a:t>
            </a:r>
            <a:endParaRPr lang="en-US" altLang="en-US" b="1" i="1" dirty="0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857B5-4CA2-4A31-908E-2789AE133D7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148013"/>
            <a:ext cx="58928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25800"/>
            <a:ext cx="6170613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98700"/>
            <a:ext cx="6324600" cy="70104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Block - h1, h2, p, blockquote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46087" name="Rectangle 5"/>
          <p:cNvSpPr>
            <a:spLocks/>
          </p:cNvSpPr>
          <p:nvPr/>
        </p:nvSpPr>
        <p:spPr bwMode="auto">
          <a:xfrm>
            <a:off x="6756400" y="2260600"/>
            <a:ext cx="6019800" cy="701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spcBef>
                <a:spcPts val="4800"/>
              </a:spcBef>
              <a:buSzPct val="100000"/>
              <a:buFont typeface="Helvetica Neue" charset="0"/>
              <a:buChar char="•"/>
            </a:pPr>
            <a:r>
              <a:rPr lang="en-US" alt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Inline - a, em, q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4C481-37CF-40F7-867E-C1B970C7758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8133" name="AutoShape 3"/>
          <p:cNvSpPr>
            <a:spLocks/>
          </p:cNvSpPr>
          <p:nvPr/>
        </p:nvSpPr>
        <p:spPr bwMode="auto">
          <a:xfrm>
            <a:off x="304800" y="5461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012F-1B29-4587-82C4-74A3B5FD07F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(1)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2324100"/>
            <a:ext cx="40132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Visualizing End Result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80" y="196280"/>
            <a:ext cx="3816424" cy="930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DA8E7-7F5A-43A3-A4FB-E0DFCB8629E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(2)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Identify Block Structure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B346D-6976-410C-AE9F-4EBC37B4C59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(3)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Building blocks</a:t>
            </a:r>
          </a:p>
          <a:p>
            <a:pPr lvl="1" eaLnBrk="1" hangingPunct="1"/>
            <a:r>
              <a:rPr lang="en-US" altLang="en-US" dirty="0" smtClean="0"/>
              <a:t>Don’t forget &lt;html&gt; &lt;head&gt; and &lt;body&gt;</a:t>
            </a:r>
          </a:p>
          <a:p>
            <a:pPr eaLnBrk="1" hangingPunct="1"/>
            <a:r>
              <a:rPr lang="en-US" altLang="en-US" dirty="0" smtClean="0"/>
              <a:t>Translate to html</a:t>
            </a:r>
          </a:p>
          <a:p>
            <a:pPr lvl="1" eaLnBrk="1" hangingPunct="1"/>
            <a:r>
              <a:rPr lang="en-US" altLang="en-US" dirty="0" smtClean="0"/>
              <a:t>Build content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48" y="1420416"/>
            <a:ext cx="3065336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84" y="486032"/>
            <a:ext cx="7272808" cy="733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771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042D8-7B5A-4AF9-9404-3A62FDC8542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Wire framing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59944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A website wireframe is a basic </a:t>
            </a:r>
            <a:r>
              <a:rPr lang="en-US" altLang="en-US" smtClean="0">
                <a:hlinkClick r:id="rId2"/>
              </a:rPr>
              <a:t>visual guide</a:t>
            </a:r>
            <a:r>
              <a:rPr lang="en-US" altLang="en-US" smtClean="0"/>
              <a:t> used in </a:t>
            </a:r>
            <a:r>
              <a:rPr lang="en-US" altLang="en-US" smtClean="0">
                <a:hlinkClick r:id="rId3"/>
              </a:rPr>
              <a:t>interface design</a:t>
            </a:r>
            <a:r>
              <a:rPr lang="en-US" altLang="en-US" smtClean="0"/>
              <a:t> to suggest the structure of a </a:t>
            </a:r>
            <a:r>
              <a:rPr lang="en-US" altLang="en-US" smtClean="0">
                <a:hlinkClick r:id="rId4"/>
              </a:rPr>
              <a:t>website</a:t>
            </a:r>
            <a:r>
              <a:rPr lang="en-US" altLang="en-US" smtClean="0"/>
              <a:t> and relationships between its pages. </a:t>
            </a:r>
          </a:p>
          <a:p>
            <a:pPr eaLnBrk="1" hangingPunct="1"/>
            <a:r>
              <a:rPr lang="en-US" altLang="en-US" smtClean="0"/>
              <a:t>A webpage wireframe is a similar illustration of the </a:t>
            </a:r>
            <a:r>
              <a:rPr lang="en-US" altLang="en-US" smtClean="0">
                <a:hlinkClick r:id="rId5"/>
              </a:rPr>
              <a:t>layout</a:t>
            </a:r>
            <a:r>
              <a:rPr lang="en-US" altLang="en-US" smtClean="0"/>
              <a:t> of fundamental elements in the </a:t>
            </a:r>
            <a:r>
              <a:rPr lang="en-US" altLang="en-US" smtClean="0">
                <a:hlinkClick r:id="rId6"/>
              </a:rPr>
              <a:t>interface</a:t>
            </a:r>
            <a:r>
              <a:rPr lang="en-US" altLang="en-US" smtClean="0"/>
              <a:t>. Typically, wireframes are completed before any artwork is developed.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C73A-BDCD-4CE8-A67E-AA47C9D1869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3EFF-71E5-49AE-BCDC-56D3747DF15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 the structure of an </a:t>
            </a:r>
            <a:r>
              <a:rPr lang="en-US" altLang="en-US" b="1" i="1" smtClean="0"/>
              <a:t>HTML Element</a:t>
            </a:r>
            <a:r>
              <a:rPr lang="en-US" altLang="en-US" smtClean="0"/>
              <a:t>, and be able to recognize its variants.</a:t>
            </a:r>
          </a:p>
          <a:p>
            <a:pPr eaLnBrk="1" hangingPunct="1"/>
            <a:r>
              <a:rPr lang="en-US" altLang="en-US" smtClean="0"/>
              <a:t>Be able to read and compose a</a:t>
            </a:r>
            <a:r>
              <a:rPr lang="en-US" altLang="en-US" i="1" smtClean="0"/>
              <a:t> </a:t>
            </a:r>
            <a:r>
              <a:rPr lang="en-US" altLang="en-US" b="1" i="1" smtClean="0"/>
              <a:t>relative path</a:t>
            </a:r>
            <a:r>
              <a:rPr lang="en-US" altLang="en-US" smtClean="0"/>
              <a:t>, and be able to distinguish it form an </a:t>
            </a:r>
            <a:r>
              <a:rPr lang="en-US" altLang="en-US" b="1" i="1" smtClean="0"/>
              <a:t>absolute path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Understand the implications of</a:t>
            </a:r>
            <a:r>
              <a:rPr lang="en-US" altLang="en-US" b="1" smtClean="0"/>
              <a:t> </a:t>
            </a:r>
            <a:r>
              <a:rPr lang="en-US" altLang="en-US" b="1" i="1" smtClean="0"/>
              <a:t>nesting</a:t>
            </a:r>
            <a:r>
              <a:rPr lang="en-US" altLang="en-US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smtClean="0"/>
              <a:t>Be able to differentiate between </a:t>
            </a:r>
            <a:r>
              <a:rPr lang="en-US" altLang="en-US" b="1" i="1" smtClean="0"/>
              <a:t>block</a:t>
            </a:r>
            <a:r>
              <a:rPr lang="en-US" altLang="en-US" smtClean="0"/>
              <a:t> and </a:t>
            </a:r>
            <a:r>
              <a:rPr lang="en-US" altLang="en-US" b="1" i="1" smtClean="0"/>
              <a:t>inline</a:t>
            </a:r>
            <a:r>
              <a:rPr lang="en-US" altLang="en-US" smtClean="0"/>
              <a:t> elements</a:t>
            </a:r>
          </a:p>
          <a:p>
            <a:pPr eaLnBrk="1" hangingPunct="1"/>
            <a:r>
              <a:rPr lang="en-US" altLang="en-US" smtClean="0"/>
              <a:t>Understand the general context of </a:t>
            </a:r>
            <a:r>
              <a:rPr lang="en-US" altLang="en-US" b="1" i="1" smtClean="0"/>
              <a:t>wireframing</a:t>
            </a:r>
            <a:endParaRPr lang="en-US" altLang="en-US" b="1" i="1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71365-39EA-41AF-9CAB-1F1D12030C4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29BEF1-B899-408F-9B38-26B6617EAA9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25605" name="AutoShape 3"/>
          <p:cNvSpPr>
            <a:spLocks/>
          </p:cNvSpPr>
          <p:nvPr/>
        </p:nvSpPr>
        <p:spPr bwMode="auto">
          <a:xfrm>
            <a:off x="292100" y="24003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HTML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8" y="2500536"/>
            <a:ext cx="11194336" cy="634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138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C6ED-8A63-4F6E-99E2-9BB298C9749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an HTML Element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9792" y="3403600"/>
            <a:ext cx="7560840" cy="34290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 smtClean="0"/>
              <a:t>&lt;</a:t>
            </a:r>
            <a:r>
              <a:rPr lang="en-US" altLang="en-US" sz="3600" dirty="0" err="1" smtClean="0"/>
              <a:t>ElementName</a:t>
            </a:r>
            <a:r>
              <a:rPr lang="en-US" altLang="en-US" sz="3600" dirty="0" smtClean="0"/>
              <a:t> &gt; </a:t>
            </a:r>
          </a:p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/>
              <a:t>	Content</a:t>
            </a:r>
          </a:p>
          <a:p>
            <a:pPr marL="0" indent="0" eaLnBrk="1" hangingPunct="1">
              <a:spcBef>
                <a:spcPts val="700"/>
              </a:spcBef>
              <a:buNone/>
            </a:pPr>
            <a:r>
              <a:rPr lang="en-US" altLang="en-US" sz="3600" dirty="0"/>
              <a:t>&lt;/</a:t>
            </a:r>
            <a:r>
              <a:rPr lang="en-US" altLang="en-US" sz="3600" dirty="0" err="1"/>
              <a:t>ElementName</a:t>
            </a:r>
            <a:r>
              <a:rPr lang="en-US" altLang="en-US" sz="3600" dirty="0" smtClean="0"/>
              <a:t>&gt;</a:t>
            </a:r>
            <a:endParaRPr lang="en-US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094688" y="337392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 Tag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094688" y="458876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 Tag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8446616" y="3652664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8431730" y="4778080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C51E-1112-4A5F-B37A-6EF82116214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&lt;title&gt;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962400" y="3771900"/>
            <a:ext cx="4470400" cy="26890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buSzPct val="100000"/>
            </a:pPr>
            <a:endParaRPr lang="en-US" altLang="en-US" sz="26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title&gt;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My 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 Store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&lt;/title&gt;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160" y="2607677"/>
            <a:ext cx="79208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 smtClean="0"/>
              <a:t>&lt;title&gt;My App Store&lt;/title&gt;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87474-DDF3-4AD9-A4E4-9951EABEBFE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&lt;p&gt;</a:t>
            </a: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785530" y="5740896"/>
            <a:ext cx="9232900" cy="3327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sz="2800" dirty="0" smtClean="0"/>
              <a:t>600 </a:t>
            </a:r>
            <a:r>
              <a:rPr lang="en-US" sz="2800" dirty="0"/>
              <a:t>million YouTube views later, </a:t>
            </a:r>
            <a:r>
              <a:rPr lang="en-US" sz="2800" dirty="0" smtClean="0"/>
              <a:t>					Dude </a:t>
            </a:r>
            <a:r>
              <a:rPr lang="en-US" sz="2800" dirty="0"/>
              <a:t>Perfect is back with their </a:t>
            </a:r>
            <a:r>
              <a:rPr lang="en-US" sz="2800" dirty="0" smtClean="0"/>
              <a:t>					most </a:t>
            </a:r>
            <a:r>
              <a:rPr lang="en-US" sz="2800" dirty="0"/>
              <a:t>epic game yet! Go BIGGER </a:t>
            </a:r>
            <a:r>
              <a:rPr lang="en-US" sz="2800" dirty="0" smtClean="0"/>
              <a:t>					than </a:t>
            </a:r>
            <a:r>
              <a:rPr lang="en-US" sz="2800" dirty="0"/>
              <a:t>ever hitting mind-blowing trick </a:t>
            </a:r>
            <a:r>
              <a:rPr lang="en-US" sz="2800" dirty="0" smtClean="0"/>
              <a:t>				shots </a:t>
            </a:r>
            <a:r>
              <a:rPr lang="en-US" sz="2800" dirty="0"/>
              <a:t>through tons of crazy levels! </a:t>
            </a: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3808" y="2356520"/>
            <a:ext cx="1034534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sz="3200" dirty="0" smtClean="0"/>
              <a:t>&lt;p&gt; </a:t>
            </a:r>
            <a:r>
              <a:rPr lang="en-US" sz="3200" dirty="0"/>
              <a:t>600 million YouTube views later, Dude Perfect is back with their most epic game yet</a:t>
            </a:r>
            <a:r>
              <a:rPr lang="en-US" sz="3200" dirty="0" smtClean="0"/>
              <a:t>! Go </a:t>
            </a:r>
            <a:r>
              <a:rPr lang="en-US" sz="3200" dirty="0"/>
              <a:t>BIGGER than ever hitting mind-blowing trick shots through tons of crazy levels</a:t>
            </a:r>
            <a:r>
              <a:rPr lang="en-US" sz="3200" dirty="0" smtClean="0"/>
              <a:t>!</a:t>
            </a:r>
            <a:r>
              <a:rPr lang="en-GB" sz="3200" dirty="0" smtClean="0"/>
              <a:t>&lt;/p&gt;</a:t>
            </a:r>
            <a:endParaRPr lang="en-GB" sz="3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b Title">
  <a:themeElements>
    <a:clrScheme name="Lab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Title">
      <a:majorFont>
        <a:latin typeface="Helvetica Neue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Lab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19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9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Master #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inal &amp; CC">
  <a:themeElements>
    <a:clrScheme name="Final &amp; C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l &amp; CC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Final &amp; C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Pages>0</Pages>
  <Words>943</Words>
  <Characters>0</Characters>
  <Application>Microsoft Macintosh PowerPoint</Application>
  <PresentationFormat>Custom</PresentationFormat>
  <Lines>0</Lines>
  <Paragraphs>206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39</vt:i4>
      </vt:variant>
    </vt:vector>
  </HeadingPairs>
  <TitlesOfParts>
    <vt:vector size="68" baseType="lpstr">
      <vt:lpstr>Courier</vt:lpstr>
      <vt:lpstr>Gill Sans</vt:lpstr>
      <vt:lpstr>Helvetica Neue</vt:lpstr>
      <vt:lpstr>Helvetica Neue Light</vt:lpstr>
      <vt:lpstr>Helvetica Neue UltraLight</vt:lpstr>
      <vt:lpstr>Monaco</vt:lpstr>
      <vt:lpstr>ヒラギノ角ゴ ProN W3</vt:lpstr>
      <vt:lpstr>ヒラギノ角ゴ ProN W6</vt:lpstr>
      <vt:lpstr>Lab Title</vt:lpstr>
      <vt:lpstr>Title &amp; Subtitle</vt:lpstr>
      <vt:lpstr>Title &amp; Bullets</vt:lpstr>
      <vt:lpstr>Master #19</vt:lpstr>
      <vt:lpstr>Final &amp; CC</vt:lpstr>
      <vt:lpstr>Photo - 2 Up Portrait</vt:lpstr>
      <vt:lpstr>Photo - 3 Up Portrait</vt:lpstr>
      <vt:lpstr>Photo - Big</vt:lpstr>
      <vt:lpstr>Title, Bullets &amp; Photo</vt:lpstr>
      <vt:lpstr>Photo - 4 Up</vt:lpstr>
      <vt:lpstr>Photo - 2 Up Landscape</vt:lpstr>
      <vt:lpstr>Title &amp; Bullets - Left</vt:lpstr>
      <vt:lpstr>Title &amp; Bullets - Right</vt:lpstr>
      <vt:lpstr>Bullets</vt:lpstr>
      <vt:lpstr>Title - Top</vt:lpstr>
      <vt:lpstr>Blank</vt:lpstr>
      <vt:lpstr>Photo - Vertical</vt:lpstr>
      <vt:lpstr>Photo - 3 Up</vt:lpstr>
      <vt:lpstr>Title - Center</vt:lpstr>
      <vt:lpstr>Photo - Horizontal</vt:lpstr>
      <vt:lpstr>Photo - 2 Up Portrait &amp; Landscape</vt:lpstr>
      <vt:lpstr>Web Development</vt:lpstr>
      <vt:lpstr>HTML Page Structure &amp; Publishing</vt:lpstr>
      <vt:lpstr>Learning Outcomes</vt:lpstr>
      <vt:lpstr>Agenda</vt:lpstr>
      <vt:lpstr>Agenda</vt:lpstr>
      <vt:lpstr>Components of an HTML Element</vt:lpstr>
      <vt:lpstr>Components of an HTML Element</vt:lpstr>
      <vt:lpstr>&lt;title&gt;</vt:lpstr>
      <vt:lpstr>&lt;p&gt;</vt:lpstr>
      <vt:lpstr>Attributes</vt:lpstr>
      <vt:lpstr>&lt;a&gt;</vt:lpstr>
      <vt:lpstr>&lt;img&gt;</vt:lpstr>
      <vt:lpstr>Attributes</vt:lpstr>
      <vt:lpstr>HTML Document Structure</vt:lpstr>
      <vt:lpstr>Agenda</vt:lpstr>
      <vt:lpstr>Linking</vt:lpstr>
      <vt:lpstr>Linking to other pages or images</vt:lpstr>
      <vt:lpstr>Links: Absolute vs Relative</vt:lpstr>
      <vt:lpstr>Relative Link Examples</vt:lpstr>
      <vt:lpstr>Agenda</vt:lpstr>
      <vt:lpstr>Nesting</vt:lpstr>
      <vt:lpstr>Nesting - Tree Structure</vt:lpstr>
      <vt:lpstr>Nesting can be Incorrect!</vt:lpstr>
      <vt:lpstr>Agenda</vt:lpstr>
      <vt:lpstr>Line breaks</vt:lpstr>
      <vt:lpstr>Line Breaks</vt:lpstr>
      <vt:lpstr>Line Breaks</vt:lpstr>
      <vt:lpstr>Line Breaks</vt:lpstr>
      <vt:lpstr>Block vs Inline Elements</vt:lpstr>
      <vt:lpstr>Examples</vt:lpstr>
      <vt:lpstr>Agenda</vt:lpstr>
      <vt:lpstr>Planning a Document (1)</vt:lpstr>
      <vt:lpstr>Planning a Document (2)</vt:lpstr>
      <vt:lpstr>Planning a Document (3)</vt:lpstr>
      <vt:lpstr>PowerPoint Presentation</vt:lpstr>
      <vt:lpstr>Wire framing</vt:lpstr>
      <vt:lpstr>Agenda</vt:lpstr>
      <vt:lpstr>Learning Outcomes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 Mullally</dc:creator>
  <cp:lastModifiedBy>Eamonn Deleastar</cp:lastModifiedBy>
  <cp:revision>17</cp:revision>
  <dcterms:modified xsi:type="dcterms:W3CDTF">2016-09-12T08:31:44Z</dcterms:modified>
</cp:coreProperties>
</file>