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6"/>
    <p:restoredTop sz="94565"/>
  </p:normalViewPr>
  <p:slideViewPr>
    <p:cSldViewPr>
      <p:cViewPr varScale="1">
        <p:scale>
          <a:sx n="165" d="100"/>
          <a:sy n="165" d="100"/>
        </p:scale>
        <p:origin x="6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wit.ie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228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2606355" y="4652367"/>
            <a:ext cx="3241477" cy="964406"/>
            <a:chOff x="0" y="0"/>
            <a:chExt cx="2904" cy="864"/>
          </a:xfrm>
        </p:grpSpPr>
        <p:sp>
          <p:nvSpPr>
            <p:cNvPr id="4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00" smtClean="0">
                  <a:solidFill>
                    <a:srgbClr val="102643"/>
                  </a:solidFill>
                  <a:latin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00" smtClean="0">
                  <a:solidFill>
                    <a:srgbClr val="102643"/>
                  </a:solidFill>
                  <a:latin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5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smtClean="0">
                  <a:latin typeface="Helvetica Neue" charset="0"/>
                  <a:sym typeface="Helvetica Neue" charset="0"/>
                  <a:hlinkClick r:id="rId2"/>
                </a:rPr>
                <a:t>http://www.wit.ie</a:t>
              </a:r>
              <a:endParaRPr lang="en-US" altLang="en-US" sz="900" smtClean="0">
                <a:latin typeface="Helvetica Neue" charset="0"/>
                <a:sym typeface="Helvetica Neue" charset="0"/>
              </a:endParaRPr>
            </a:p>
          </p:txBody>
        </p:sp>
        <p:sp>
          <p:nvSpPr>
            <p:cNvPr id="6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smtClean="0">
                  <a:latin typeface="Helvetica Neue" charset="0"/>
                  <a:sym typeface="Helvetica Neue" charset="0"/>
                  <a:hlinkClick r:id="rId2"/>
                </a:rPr>
                <a:t>http://elearning.wit.ie</a:t>
              </a:r>
              <a:endParaRPr lang="en-US" altLang="en-US" sz="900" smtClean="0">
                <a:latin typeface="Helvetica Neue" charset="0"/>
                <a:sym typeface="Helvetica Neue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7" y="6134695"/>
            <a:ext cx="2232422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36" y="928687"/>
            <a:ext cx="8340328" cy="20446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2153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2154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836" y="3527227"/>
            <a:ext cx="4116586" cy="223242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27227"/>
            <a:ext cx="4116586" cy="223242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776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140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723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6187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8692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0930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012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082" y="928687"/>
            <a:ext cx="2085082" cy="48309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836" y="928687"/>
            <a:ext cx="6148090" cy="48309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195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3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9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1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C11E-96C5-4290-86C3-6FD3D269B40F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0D03-879B-492E-A6AF-000AB1C2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2" algn="l" defTabSz="9143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0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836" y="3527227"/>
            <a:ext cx="8340328" cy="223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5414" y="3339703"/>
            <a:ext cx="8233172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1836" y="928687"/>
            <a:ext cx="8340328" cy="223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0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21424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42849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964274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285697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41068" indent="-241068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522314" indent="-200890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03561" indent="-160712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24987" indent="-160712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446410" indent="-160712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321424" algn="l" rtl="0" fontAlgn="base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642849" algn="l" rtl="0" fontAlgn="base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964274" algn="l" rtl="0" fontAlgn="base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285697" algn="l" rtl="0" fontAlgn="base">
        <a:spcBef>
          <a:spcPct val="0"/>
        </a:spcBef>
        <a:spcAft>
          <a:spcPct val="0"/>
        </a:spcAft>
        <a:defRPr sz="18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edleastar@wit.ie" TargetMode="External"/><Relationship Id="rId3" Type="http://schemas.openxmlformats.org/officeDocument/2006/relationships/hyperlink" Target="mailto:bmullally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/>
          </p:cNvSpPr>
          <p:nvPr/>
        </p:nvSpPr>
        <p:spPr bwMode="auto">
          <a:xfrm>
            <a:off x="629543" y="2169914"/>
            <a:ext cx="7893844" cy="91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1pPr>
            <a:lvl2pPr marL="742950" indent="-285750" algn="l" eaLnBrk="0" hangingPunct="0"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2pPr>
            <a:lvl3pPr marL="1143000" indent="-228600" algn="l" eaLnBrk="0" hangingPunct="0"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3pPr>
            <a:lvl4pPr marL="1600200" indent="-228600" algn="l" eaLnBrk="0" hangingPunct="0"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4pPr>
            <a:lvl5pPr marL="2057400" indent="-228600" algn="l" eaLnBrk="0" hangingPunct="0"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606060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Bsc Applied, Forensics, Entertainment Systems, IOT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34008" y="1076027"/>
            <a:ext cx="7893844" cy="723305"/>
          </a:xfrm>
        </p:spPr>
        <p:txBody>
          <a:bodyPr/>
          <a:lstStyle/>
          <a:p>
            <a:pPr eaLnBrk="1" hangingPunct="1"/>
            <a:r>
              <a:rPr lang="en-US" altLang="en-US" smtClean="0"/>
              <a:t>Web Development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20863" y="3375423"/>
            <a:ext cx="4684738" cy="1393031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 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75436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AA9B1-CB3D-4399-B7AB-B7EE896B2F2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526977"/>
            <a:ext cx="8340328" cy="4616648"/>
          </a:xfrm>
        </p:spPr>
        <p:txBody>
          <a:bodyPr/>
          <a:lstStyle/>
          <a:p>
            <a:pPr>
              <a:spcBef>
                <a:spcPts val="1055"/>
              </a:spcBef>
            </a:pPr>
            <a:r>
              <a:rPr lang="en-US" altLang="en-US" dirty="0" smtClean="0"/>
              <a:t>CSS</a:t>
            </a:r>
          </a:p>
          <a:p>
            <a:pPr marL="499993" lvl="1">
              <a:spcBef>
                <a:spcPts val="1055"/>
              </a:spcBef>
            </a:pPr>
            <a:r>
              <a:rPr lang="en-US" altLang="en-US" dirty="0" smtClean="0"/>
              <a:t>Combining Rules &amp; Selectors</a:t>
            </a:r>
          </a:p>
          <a:p>
            <a:pPr marL="499993" lvl="1">
              <a:spcBef>
                <a:spcPts val="1055"/>
              </a:spcBef>
            </a:pPr>
            <a:r>
              <a:rPr lang="en-US" altLang="en-US" dirty="0" smtClean="0"/>
              <a:t>Classes and class based styling</a:t>
            </a:r>
          </a:p>
          <a:p>
            <a:pPr marL="499993" lvl="1">
              <a:spcBef>
                <a:spcPts val="1055"/>
              </a:spcBef>
            </a:pPr>
            <a:r>
              <a:rPr lang="en-US" altLang="en-US" dirty="0" smtClean="0"/>
              <a:t>Selector rules and the “Cascade” in CSS</a:t>
            </a:r>
          </a:p>
        </p:txBody>
      </p:sp>
      <p:sp>
        <p:nvSpPr>
          <p:cNvPr id="49157" name="AutoShape 3"/>
          <p:cNvSpPr>
            <a:spLocks/>
          </p:cNvSpPr>
          <p:nvPr/>
        </p:nvSpPr>
        <p:spPr bwMode="auto">
          <a:xfrm>
            <a:off x="470085" y="2791496"/>
            <a:ext cx="6884789" cy="526852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8032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424EC-211C-46DF-88FE-ECBC48F8E74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4680" y="5027414"/>
            <a:ext cx="5491758" cy="125908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mtClean="0"/>
              <a:t>How to style these paragraphs differently?</a:t>
            </a:r>
          </a:p>
          <a:p>
            <a:pPr>
              <a:spcBef>
                <a:spcPts val="1828"/>
              </a:spcBef>
            </a:pPr>
            <a:r>
              <a:rPr lang="en-US" altLang="en-US" smtClean="0"/>
              <a:t>Just using p as the selector will set the style for them all.</a:t>
            </a:r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1115616" y="196454"/>
            <a:ext cx="7867650" cy="4491633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Fusce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Integer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sapien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rhoncus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cursus non,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commodo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felis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Nulla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convallis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ante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Maecenas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condimentum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hendrerit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turpis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</a:p>
        </p:txBody>
      </p:sp>
      <p:sp>
        <p:nvSpPr>
          <p:cNvPr id="33798" name="Rectangle 4"/>
          <p:cNvSpPr>
            <a:spLocks/>
          </p:cNvSpPr>
          <p:nvPr/>
        </p:nvSpPr>
        <p:spPr bwMode="auto">
          <a:xfrm>
            <a:off x="5940152" y="5096422"/>
            <a:ext cx="2857500" cy="1187648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3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black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teal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1336401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10337-DF76-4E40-9158-365E4DA3B32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of elements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class of elements for styling</a:t>
            </a:r>
          </a:p>
          <a:p>
            <a:pPr eaLnBrk="1" hangingPunct="1"/>
            <a:r>
              <a:rPr lang="en-US" altLang="en-US" smtClean="0"/>
              <a:t>You can then write a css rule to style any elements that belong to the class.</a:t>
            </a:r>
          </a:p>
          <a:p>
            <a:pPr eaLnBrk="1" hangingPunct="1"/>
            <a:r>
              <a:rPr lang="en-US" altLang="en-US" smtClean="0"/>
              <a:t>Elements can be in more than one class</a:t>
            </a:r>
          </a:p>
        </p:txBody>
      </p:sp>
    </p:spTree>
    <p:extLst>
      <p:ext uri="{BB962C8B-B14F-4D97-AF65-F5344CB8AC3E}">
        <p14:creationId xmlns:p14="http://schemas.microsoft.com/office/powerpoint/2010/main" val="239142344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E2C08-804D-4311-86E4-6B1FE66C3DA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829" y="4854674"/>
            <a:ext cx="7986588" cy="150167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To indicate that an element is a member of a class we use the class attribute. </a:t>
            </a:r>
          </a:p>
          <a:p>
            <a:pPr eaLnBrk="1" hangingPunct="1"/>
            <a:r>
              <a:rPr lang="en-US" altLang="en-US" dirty="0" smtClean="0"/>
              <a:t>While the name of an element specifies its </a:t>
            </a:r>
            <a:r>
              <a:rPr lang="en-US" altLang="en-US" i="1" dirty="0" smtClean="0"/>
              <a:t>type</a:t>
            </a:r>
            <a:r>
              <a:rPr lang="en-US" altLang="en-US" dirty="0" smtClean="0"/>
              <a:t>, the class attribute lets you assign to it one or more </a:t>
            </a:r>
            <a:r>
              <a:rPr lang="en-US" altLang="en-US" i="1" dirty="0" smtClean="0"/>
              <a:t>subtypes</a:t>
            </a:r>
            <a:r>
              <a:rPr lang="en-US" altLang="en-US" dirty="0" smtClean="0"/>
              <a:t>. </a:t>
            </a:r>
          </a:p>
        </p:txBody>
      </p:sp>
      <p:sp>
        <p:nvSpPr>
          <p:cNvPr id="51204" name="Slide Number Placeholder 3"/>
          <p:cNvSpPr txBox="1">
            <a:spLocks/>
          </p:cNvSpPr>
          <p:nvPr/>
        </p:nvSpPr>
        <p:spPr bwMode="auto">
          <a:xfrm>
            <a:off x="8626078" y="6465096"/>
            <a:ext cx="21877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4284" tIns="32142" rIns="64284" bIns="32142"/>
          <a:lstStyle>
            <a:lvl1pPr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1pPr>
            <a:lvl2pPr indent="-2667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2pPr>
            <a:lvl3pPr indent="-2667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3pPr>
            <a:lvl4pPr indent="-2667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4pPr>
            <a:lvl5pPr indent="-2667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5pPr>
            <a:lvl6pPr indent="-2667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6pPr>
            <a:lvl7pPr indent="-2667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7pPr>
            <a:lvl8pPr indent="-2667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8pPr>
            <a:lvl9pPr indent="-2667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C0FF187-7E5D-4CB1-B75B-A02E4F63413E}" type="slidenum">
              <a:rPr lang="en-US" altLang="en-US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82661" y="44624"/>
            <a:ext cx="8152805" cy="76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3" tIns="35713" rIns="35713" bIns="35713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smtClean="0"/>
              <a:t>Using </a:t>
            </a:r>
            <a:r>
              <a:rPr lang="en-US" altLang="en-US" b="1" kern="0" smtClean="0">
                <a:latin typeface="Helvetica Neue" charset="0"/>
                <a:sym typeface="Helvetica Neue" charset="0"/>
              </a:rPr>
              <a:t>class</a:t>
            </a:r>
            <a:r>
              <a:rPr lang="en-US" altLang="en-US" kern="0" smtClean="0"/>
              <a:t> to identify elements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582661" y="908720"/>
            <a:ext cx="7841908" cy="3600400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1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100" dirty="0">
                <a:solidFill>
                  <a:srgbClr val="2A00FF"/>
                </a:solidFill>
                <a:latin typeface="Monaco" charset="0"/>
                <a:sym typeface="Monaco" charset="0"/>
              </a:rPr>
              <a:t>"</a:t>
            </a:r>
            <a:r>
              <a:rPr lang="en-US" altLang="en-US" sz="1100" dirty="0" err="1">
                <a:solidFill>
                  <a:srgbClr val="2A00FF"/>
                </a:solidFill>
                <a:latin typeface="Monaco" charset="0"/>
                <a:sym typeface="Monaco" charset="0"/>
              </a:rPr>
              <a:t>withstyle</a:t>
            </a:r>
            <a:r>
              <a:rPr lang="en-US" altLang="en-US" sz="1100" dirty="0">
                <a:solidFill>
                  <a:srgbClr val="2A00FF"/>
                </a:solidFill>
                <a:latin typeface="Monaco" charset="0"/>
                <a:sym typeface="Monaco" charset="0"/>
              </a:rPr>
              <a:t>"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Fusce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Integer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sapien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rhoncus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cursus non,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commodo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felis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Nulla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convallis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ante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Maecenas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condimentum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hendrerit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turpis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100" dirty="0">
                <a:solidFill>
                  <a:srgbClr val="2A00FF"/>
                </a:solidFill>
                <a:latin typeface="Monaco" charset="0"/>
                <a:sym typeface="Monaco" charset="0"/>
              </a:rPr>
              <a:t>"warning"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1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100" dirty="0">
                <a:solidFill>
                  <a:srgbClr val="2A00FF"/>
                </a:solidFill>
                <a:latin typeface="Monaco" charset="0"/>
                <a:sym typeface="Monaco" charset="0"/>
              </a:rPr>
              <a:t>"warning"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 smtClean="0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1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 smtClean="0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acilisis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1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1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1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1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443536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963292" y="4343151"/>
            <a:ext cx="5872386" cy="227818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284" tIns="32142" rIns="64284" bIns="32142"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Helvetica Neue Light" charset="0"/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A4767-715D-43FB-BAC0-F094C62BB8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11560" y="642343"/>
            <a:ext cx="7984304" cy="3244652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b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0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0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000" dirty="0">
                <a:solidFill>
                  <a:srgbClr val="2A00FF"/>
                </a:solidFill>
                <a:latin typeface="Monaco" charset="0"/>
                <a:sym typeface="Monaco" charset="0"/>
              </a:rPr>
              <a:t>"</a:t>
            </a:r>
            <a:r>
              <a:rPr lang="en-US" altLang="en-US" sz="1000" dirty="0" err="1">
                <a:solidFill>
                  <a:srgbClr val="2A00FF"/>
                </a:solidFill>
                <a:latin typeface="Monaco" charset="0"/>
                <a:sym typeface="Monaco" charset="0"/>
              </a:rPr>
              <a:t>withstyle</a:t>
            </a:r>
            <a:r>
              <a:rPr lang="en-US" altLang="en-US" sz="1000" dirty="0">
                <a:solidFill>
                  <a:srgbClr val="2A00FF"/>
                </a:solidFill>
                <a:latin typeface="Monaco" charset="0"/>
                <a:sym typeface="Monaco" charset="0"/>
              </a:rPr>
              <a:t>"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0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Fusce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Integer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sapien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rhoncus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cursus non,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commodo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vitae,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felis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Nulla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convallis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ante sit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Maecenas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condimentum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hendrerit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turpis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000" dirty="0">
                <a:solidFill>
                  <a:srgbClr val="2A00FF"/>
                </a:solidFill>
                <a:latin typeface="Monaco" charset="0"/>
                <a:sym typeface="Monaco" charset="0"/>
              </a:rPr>
              <a:t>"warning"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0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facilisis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endParaRPr lang="en-US" altLang="en-US" sz="10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Lorem ipsum dolor sit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amet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>
                <a:solidFill>
                  <a:srgbClr val="7F007F"/>
                </a:solidFill>
                <a:latin typeface="Monaco" charset="0"/>
                <a:sym typeface="Monaco" charset="0"/>
              </a:rPr>
              <a:t>class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=</a:t>
            </a:r>
            <a:r>
              <a:rPr lang="en-US" altLang="en-US" sz="1000" dirty="0">
                <a:solidFill>
                  <a:srgbClr val="2A00FF"/>
                </a:solidFill>
                <a:latin typeface="Monaco" charset="0"/>
                <a:sym typeface="Monaco" charset="0"/>
              </a:rPr>
              <a:t>"warning"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consectetuer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adipiscing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elit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span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Cras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sollicitudin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nec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acilisis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vehicula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neque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urna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porta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risus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ut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sagittis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 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enim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velit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at </a:t>
            </a:r>
            <a:r>
              <a:rPr lang="en-US" altLang="en-US" sz="1000" dirty="0" err="1">
                <a:solidFill>
                  <a:schemeClr val="tx1"/>
                </a:solidFill>
                <a:latin typeface="Monaco" charset="0"/>
                <a:sym typeface="Monaco" charset="0"/>
              </a:rPr>
              <a:t>orci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.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  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  <a:r>
              <a:rPr lang="en-US" altLang="en-US" sz="10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</a:p>
          <a:p>
            <a:pPr algn="l" eaLnBrk="1" hangingPunct="1">
              <a:defRPr/>
            </a:pP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&lt;/</a:t>
            </a:r>
            <a:r>
              <a:rPr lang="en-US" altLang="en-US" sz="1000" dirty="0">
                <a:solidFill>
                  <a:srgbClr val="3F7F7F"/>
                </a:solidFill>
                <a:latin typeface="Monaco" charset="0"/>
                <a:sym typeface="Monaco" charset="0"/>
              </a:rPr>
              <a:t>body</a:t>
            </a:r>
            <a:r>
              <a:rPr lang="en-US" altLang="en-US" sz="1000" dirty="0">
                <a:solidFill>
                  <a:srgbClr val="008080"/>
                </a:solidFill>
                <a:latin typeface="Monaco" charset="0"/>
                <a:sym typeface="Monaco" charset="0"/>
              </a:rPr>
              <a:t>&gt;</a:t>
            </a:r>
          </a:p>
        </p:txBody>
      </p:sp>
      <p:pic>
        <p:nvPicPr>
          <p:cNvPr id="522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67" y="4542979"/>
            <a:ext cx="5605611" cy="151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64" y="6162602"/>
            <a:ext cx="5545336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7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42FB2-A6A2-4EC1-9E87-19A7AF1F741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429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Classes in CSS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7" y="1491259"/>
            <a:ext cx="5322094" cy="231278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names are referenced in CSS stylesheet as </a:t>
            </a:r>
          </a:p>
          <a:p>
            <a:pPr marL="499993" lvl="1">
              <a:spcBef>
                <a:spcPts val="1969"/>
              </a:spcBef>
            </a:pPr>
            <a:r>
              <a:rPr lang="en-US" altLang="en-US" dirty="0" err="1" smtClean="0"/>
              <a:t>element.classname</a:t>
            </a:r>
            <a:endParaRPr lang="en-US" altLang="en-US" dirty="0" smtClean="0"/>
          </a:p>
        </p:txBody>
      </p:sp>
      <p:pic>
        <p:nvPicPr>
          <p:cNvPr id="532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2" y="3877669"/>
            <a:ext cx="5605611" cy="151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3"/>
          <p:cNvSpPr>
            <a:spLocks/>
          </p:cNvSpPr>
          <p:nvPr/>
        </p:nvSpPr>
        <p:spPr bwMode="auto">
          <a:xfrm>
            <a:off x="5877100" y="2252186"/>
            <a:ext cx="3159396" cy="4201150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5309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3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white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black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times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  <a:p>
            <a:pPr algn="l" eaLnBrk="1" hangingPunct="1">
              <a:defRPr/>
            </a:pP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 err="1">
                <a:solidFill>
                  <a:srgbClr val="3F7F7F"/>
                </a:solidFill>
                <a:latin typeface="Monaco" charset="0"/>
                <a:sym typeface="Monaco" charset="0"/>
              </a:rPr>
              <a:t>p.withstyle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olive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navy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sans-serif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  <a:p>
            <a:pPr algn="l" eaLnBrk="1" hangingPunct="1">
              <a:defRPr/>
            </a:pP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 err="1" smtClean="0">
                <a:solidFill>
                  <a:srgbClr val="3F7F7F"/>
                </a:solidFill>
                <a:latin typeface="Monaco" charset="0"/>
                <a:sym typeface="Monaco" charset="0"/>
              </a:rPr>
              <a:t>p.warning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 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yellow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red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font-weight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bold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27091" y="3444579"/>
            <a:ext cx="5750010" cy="2379762"/>
          </a:xfrm>
          <a:prstGeom prst="round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284" tIns="32142" rIns="64284" bIns="32142"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700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958A7A-1A0C-4942-9649-6186BC8C6D6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>
          <a:xfrm>
            <a:off x="422985" y="3685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Classes Independent of Elements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8260" y="1419822"/>
            <a:ext cx="5527477" cy="198239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May not have an element name preceding the period:</a:t>
            </a:r>
          </a:p>
          <a:p>
            <a:pPr marL="624992" lvl="2" indent="0">
              <a:spcBef>
                <a:spcPts val="1969"/>
              </a:spcBef>
              <a:buNone/>
            </a:pPr>
            <a:r>
              <a:rPr lang="en-US" altLang="en-US" dirty="0" smtClean="0"/>
              <a:t>.</a:t>
            </a:r>
            <a:r>
              <a:rPr lang="en-US" altLang="en-US" dirty="0" err="1" smtClean="0"/>
              <a:t>classname</a:t>
            </a:r>
            <a:r>
              <a:rPr lang="en-US" altLang="en-US" dirty="0" smtClean="0"/>
              <a:t> </a:t>
            </a:r>
          </a:p>
          <a:p>
            <a:pPr>
              <a:spcBef>
                <a:spcPts val="1969"/>
              </a:spcBef>
            </a:pPr>
            <a:r>
              <a:rPr lang="en-US" altLang="en-US" dirty="0" smtClean="0"/>
              <a:t>Selector now matches </a:t>
            </a:r>
            <a:r>
              <a:rPr lang="en-US" altLang="en-US" i="1" dirty="0" smtClean="0"/>
              <a:t>any </a:t>
            </a:r>
            <a:r>
              <a:rPr lang="en-US" altLang="en-US" dirty="0" smtClean="0"/>
              <a:t>element of the given class</a:t>
            </a:r>
          </a:p>
        </p:txBody>
      </p:sp>
      <p:sp>
        <p:nvSpPr>
          <p:cNvPr id="43013" name="Rectangle 3"/>
          <p:cNvSpPr>
            <a:spLocks/>
          </p:cNvSpPr>
          <p:nvPr/>
        </p:nvSpPr>
        <p:spPr bwMode="auto">
          <a:xfrm>
            <a:off x="5940152" y="1179859"/>
            <a:ext cx="3070696" cy="5201468"/>
          </a:xfrm>
          <a:prstGeom prst="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3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white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black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times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  <a:p>
            <a:pPr algn="l" eaLnBrk="1" hangingPunct="1">
              <a:defRPr/>
            </a:pP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rgbClr val="3F7F7F"/>
                </a:solidFill>
                <a:latin typeface="Monaco" charset="0"/>
                <a:sym typeface="Monaco" charset="0"/>
              </a:rPr>
              <a:t>.</a:t>
            </a:r>
            <a:r>
              <a:rPr lang="en-US" altLang="en-US" sz="1300" dirty="0" err="1">
                <a:solidFill>
                  <a:srgbClr val="3F7F7F"/>
                </a:solidFill>
                <a:latin typeface="Monaco" charset="0"/>
                <a:sym typeface="Monaco" charset="0"/>
              </a:rPr>
              <a:t>withstyle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olive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navy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sans-serif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0.5em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  <a:p>
            <a:pPr algn="l" eaLnBrk="1" hangingPunct="1">
              <a:defRPr/>
            </a:pP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rgbClr val="3F7F7F"/>
                </a:solidFill>
                <a:latin typeface="Monaco" charset="0"/>
                <a:sym typeface="Monaco" charset="0"/>
              </a:rPr>
              <a:t>.warning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3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yellow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red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300" dirty="0">
                <a:solidFill>
                  <a:srgbClr val="7F007F"/>
                </a:solidFill>
                <a:latin typeface="Monaco" charset="0"/>
                <a:sym typeface="Monaco" charset="0"/>
              </a:rPr>
              <a:t>font-weight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300" dirty="0">
                <a:solidFill>
                  <a:srgbClr val="2A00E1"/>
                </a:solidFill>
                <a:latin typeface="Monaco" charset="0"/>
                <a:sym typeface="Monaco" charset="0"/>
              </a:rPr>
              <a:t>bold</a:t>
            </a: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300" dirty="0">
                <a:solidFill>
                  <a:schemeClr val="tx1"/>
                </a:solidFill>
                <a:latin typeface="Monaco" charset="0"/>
                <a:sym typeface="Monaco" charset="0"/>
              </a:rPr>
              <a:t>}</a:t>
            </a:r>
          </a:p>
        </p:txBody>
      </p:sp>
      <p:pic>
        <p:nvPicPr>
          <p:cNvPr id="542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3" y="3689080"/>
            <a:ext cx="5578822" cy="202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6144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ABEBFC-0908-4712-8703-81A8AF889DE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14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should now be able to:</a:t>
            </a:r>
          </a:p>
          <a:p>
            <a:pPr marL="499993" lvl="1"/>
            <a:r>
              <a:rPr lang="en-US" altLang="en-US" dirty="0" smtClean="0"/>
              <a:t>Understand the motivations for using CSS in web site development</a:t>
            </a:r>
          </a:p>
          <a:p>
            <a:pPr marL="499993" lvl="1"/>
            <a:r>
              <a:rPr lang="en-US" altLang="en-US" dirty="0" smtClean="0"/>
              <a:t>Be able to compose simple CSS rules and incorporate them into a separate CSS file for a site.</a:t>
            </a:r>
          </a:p>
        </p:txBody>
      </p:sp>
    </p:spTree>
    <p:extLst>
      <p:ext uri="{BB962C8B-B14F-4D97-AF65-F5344CB8AC3E}">
        <p14:creationId xmlns:p14="http://schemas.microsoft.com/office/powerpoint/2010/main" val="7889704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7AA3D-6D30-434F-8791-42A2410DB3B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6" y="1526977"/>
            <a:ext cx="8340328" cy="4616648"/>
          </a:xfrm>
        </p:spPr>
        <p:txBody>
          <a:bodyPr/>
          <a:lstStyle/>
          <a:p>
            <a:pPr>
              <a:spcBef>
                <a:spcPts val="1055"/>
              </a:spcBef>
            </a:pPr>
            <a:r>
              <a:rPr lang="en-US" altLang="en-US" dirty="0" smtClean="0"/>
              <a:t>CSS</a:t>
            </a:r>
          </a:p>
          <a:p>
            <a:pPr marL="214273" lvl="1" indent="0">
              <a:spcBef>
                <a:spcPts val="1055"/>
              </a:spcBef>
              <a:buNone/>
            </a:pPr>
            <a:endParaRPr lang="en-US" altLang="en-US" dirty="0" smtClean="0"/>
          </a:p>
          <a:p>
            <a:pPr marL="499993" lvl="1">
              <a:spcBef>
                <a:spcPts val="1055"/>
              </a:spcBef>
            </a:pPr>
            <a:r>
              <a:rPr lang="en-US" altLang="en-US" dirty="0" smtClean="0"/>
              <a:t>Combining Rules &amp; Selectors</a:t>
            </a:r>
          </a:p>
          <a:p>
            <a:pPr marL="499993" lvl="1">
              <a:spcBef>
                <a:spcPts val="1055"/>
              </a:spcBef>
            </a:pPr>
            <a:r>
              <a:rPr lang="en-US" altLang="en-US" dirty="0" smtClean="0"/>
              <a:t>Classes and class </a:t>
            </a:r>
            <a:r>
              <a:rPr lang="en-US" altLang="en-US" smtClean="0"/>
              <a:t>based </a:t>
            </a:r>
            <a:r>
              <a:rPr lang="en-US" altLang="en-US" smtClean="0"/>
              <a:t>styling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62075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0F37D-EC1E-4B39-9770-8D9CFE98145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Rules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4" y="1556792"/>
            <a:ext cx="883489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8403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81203"/>
            <a:ext cx="7384237" cy="2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19447-6869-4B80-94B1-5AED66BF792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-180528" y="346781"/>
            <a:ext cx="3393281" cy="9822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Combining Selectors (1)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7015" y="1634133"/>
            <a:ext cx="2230107" cy="33790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Rules can be combined if they are identical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89" y="210016"/>
            <a:ext cx="6225396" cy="30749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Rectangle 4"/>
          <p:cNvSpPr>
            <a:spLocks/>
          </p:cNvSpPr>
          <p:nvPr/>
        </p:nvSpPr>
        <p:spPr bwMode="auto">
          <a:xfrm>
            <a:off x="2991445" y="3750469"/>
            <a:ext cx="1205508" cy="1250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  <p:sp>
        <p:nvSpPr>
          <p:cNvPr id="43016" name="Rectangle 6"/>
          <p:cNvSpPr>
            <a:spLocks/>
          </p:cNvSpPr>
          <p:nvPr/>
        </p:nvSpPr>
        <p:spPr bwMode="auto">
          <a:xfrm>
            <a:off x="7331274" y="5339954"/>
            <a:ext cx="1759148" cy="8929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1pPr>
            <a:lvl2pPr marL="742950" indent="-28575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2pPr>
            <a:lvl3pPr marL="11430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3pPr>
            <a:lvl4pPr marL="16002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4pPr>
            <a:lvl5pPr marL="2057400" indent="-228600" algn="l" eaLnBrk="0" hangingPunct="0">
              <a:spcBef>
                <a:spcPts val="48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5pPr>
            <a:lvl6pPr marL="25146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6pPr>
            <a:lvl7pPr marL="29718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7pPr>
            <a:lvl8pPr marL="34290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8pPr>
            <a:lvl9pPr marL="3886200" indent="-228600" eaLnBrk="0" fontAlgn="base" hangingPunct="0">
              <a:spcBef>
                <a:spcPts val="4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•"/>
              <a:defRPr sz="2600">
                <a:solidFill>
                  <a:schemeClr val="tx1"/>
                </a:solidFill>
                <a:latin typeface="Helvetica Neue" charset="0"/>
                <a:ea typeface="ヒラギノ角ゴ ProN W3" charset="-128"/>
                <a:sym typeface="Helvetica Neue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000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137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35C53-B800-4D04-AD38-BB4C3F873B2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Border Styles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991444"/>
            <a:ext cx="8427839" cy="869603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Placing the above rule associated with h1 “selector”, will draw a line - 1 pixel wide - under the heading in our site (you did this in lab01)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92" y="314124"/>
            <a:ext cx="6285383" cy="20359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4" y="4094959"/>
            <a:ext cx="8036879" cy="161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313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1E672F-A231-4F8D-9BE1-C6FC0E1C6EF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Combining Selectors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830" y="5405340"/>
            <a:ext cx="8340328" cy="1902023"/>
          </a:xfrm>
        </p:spPr>
        <p:txBody>
          <a:bodyPr/>
          <a:lstStyle/>
          <a:p>
            <a:pPr eaLnBrk="1" hangingPunct="1"/>
            <a:r>
              <a:rPr lang="en-US" altLang="en-US" smtClean="0"/>
              <a:t>Both h1 and h2 share the font-family and color attributes, however only h1 is underlined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0" y="1291062"/>
            <a:ext cx="868007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8363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6AD39-D984-4E4C-9DFA-13F56F976C5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Rules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837" y="1634133"/>
            <a:ext cx="3911203" cy="461664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Rules can be combined. The following two sets of style rules would produce identical results</a:t>
            </a:r>
          </a:p>
          <a:p>
            <a:pPr eaLnBrk="1" hangingPunct="1"/>
            <a:r>
              <a:rPr lang="en-US" altLang="en-US" dirty="0" smtClean="0"/>
              <a:t>Rules can be listed separately:</a:t>
            </a:r>
          </a:p>
          <a:p>
            <a:pPr eaLnBrk="1" hangingPunct="1"/>
            <a:r>
              <a:rPr lang="en-US" altLang="en-US" dirty="0" smtClean="0"/>
              <a:t>Or, rules can be grouped. </a:t>
            </a:r>
            <a:r>
              <a:rPr lang="en-US" altLang="en-US" dirty="0" err="1" smtClean="0"/>
              <a:t>Property:Value</a:t>
            </a:r>
            <a:r>
              <a:rPr lang="en-US" altLang="en-US" dirty="0" smtClean="0"/>
              <a:t> pairs need to be separated by a semicolon.</a:t>
            </a:r>
          </a:p>
        </p:txBody>
      </p:sp>
      <p:sp>
        <p:nvSpPr>
          <p:cNvPr id="31749" name="Rectangle 3"/>
          <p:cNvSpPr>
            <a:spLocks/>
          </p:cNvSpPr>
          <p:nvPr/>
        </p:nvSpPr>
        <p:spPr bwMode="auto">
          <a:xfrm>
            <a:off x="4499993" y="1598416"/>
            <a:ext cx="4536504" cy="16865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</a:t>
            </a:r>
            <a:r>
              <a:rPr lang="en-US" altLang="en-US" sz="1400" dirty="0" smtClean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black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;}  </a:t>
            </a:r>
            <a:endParaRPr lang="en-US" altLang="en-US" sz="14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</a:t>
            </a:r>
            <a:r>
              <a:rPr lang="en-US" altLang="en-US" sz="1400" dirty="0" smtClean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teal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;}  </a:t>
            </a:r>
            <a:endParaRPr lang="en-US" altLang="en-US" sz="14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</a:t>
            </a:r>
            <a:r>
              <a:rPr lang="en-US" altLang="en-US" sz="1400" dirty="0" smtClean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1em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;}  </a:t>
            </a:r>
            <a:endParaRPr lang="en-US" altLang="en-US" sz="14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{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1em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;}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{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 err="1">
                <a:solidFill>
                  <a:srgbClr val="2A00E1"/>
                </a:solidFill>
                <a:latin typeface="Monaco" charset="0"/>
                <a:sym typeface="Monaco" charset="0"/>
              </a:rPr>
              <a:t>helvetica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,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sans-serif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;}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{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text-align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justify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;}</a:t>
            </a:r>
          </a:p>
        </p:txBody>
      </p:sp>
      <p:sp>
        <p:nvSpPr>
          <p:cNvPr id="31750" name="Rectangle 4"/>
          <p:cNvSpPr>
            <a:spLocks/>
          </p:cNvSpPr>
          <p:nvPr/>
        </p:nvSpPr>
        <p:spPr bwMode="auto">
          <a:xfrm>
            <a:off x="4499993" y="3696891"/>
            <a:ext cx="4536504" cy="20806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400" dirty="0">
                <a:solidFill>
                  <a:srgbClr val="3F7F7F"/>
                </a:solidFill>
                <a:latin typeface="Monaco" charset="0"/>
                <a:sym typeface="Monaco" charset="0"/>
              </a:rPr>
              <a:t>p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 smtClean="0">
                <a:solidFill>
                  <a:schemeClr val="tx1"/>
                </a:solidFill>
                <a:latin typeface="Monaco" charset="0"/>
                <a:sym typeface="Monaco" charset="0"/>
              </a:rPr>
              <a:t>{  </a:t>
            </a:r>
            <a:endParaRPr lang="en-US" altLang="en-US" sz="1400" dirty="0">
              <a:solidFill>
                <a:schemeClr val="tx1"/>
              </a:solidFill>
              <a:latin typeface="Monaco" charset="0"/>
              <a:sym typeface="Monaco" charset="0"/>
            </a:endParaRP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black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background-color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teal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padding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1em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margin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1em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font-family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 err="1">
                <a:solidFill>
                  <a:srgbClr val="2A00E1"/>
                </a:solidFill>
                <a:latin typeface="Monaco" charset="0"/>
                <a:sym typeface="Monaco" charset="0"/>
              </a:rPr>
              <a:t>helvetica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,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sans-serif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  </a:t>
            </a:r>
            <a:r>
              <a:rPr lang="en-US" altLang="en-US" sz="1400" dirty="0">
                <a:solidFill>
                  <a:srgbClr val="7F007F"/>
                </a:solidFill>
                <a:latin typeface="Monaco" charset="0"/>
                <a:sym typeface="Monaco" charset="0"/>
              </a:rPr>
              <a:t>text-align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400" dirty="0">
                <a:solidFill>
                  <a:srgbClr val="2A00E1"/>
                </a:solidFill>
                <a:latin typeface="Monaco" charset="0"/>
                <a:sym typeface="Monaco" charset="0"/>
              </a:rPr>
              <a:t>justify</a:t>
            </a: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;  </a:t>
            </a:r>
          </a:p>
          <a:p>
            <a:pPr algn="l"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Monaco" charset="0"/>
                <a:sym typeface="Monaco" charset="0"/>
              </a:rPr>
              <a:t>}  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 flipH="1">
            <a:off x="3402011" y="2826175"/>
            <a:ext cx="1097982" cy="639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 rot="10800000" flipV="1">
            <a:off x="3026451" y="4437112"/>
            <a:ext cx="1314007" cy="7200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2490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801750-B66F-4E90-AF8D-601C240CDA6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Selectors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620405"/>
            <a:ext cx="4242171" cy="47222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Selectors can be combined into comma-separated groups.</a:t>
            </a:r>
          </a:p>
          <a:p>
            <a:pPr eaLnBrk="1" hangingPunct="1"/>
            <a:r>
              <a:rPr lang="en-US" altLang="en-US" dirty="0" smtClean="0"/>
              <a:t>We combine the selectors so that a single declaration applies to multiple selectors.</a:t>
            </a:r>
          </a:p>
        </p:txBody>
      </p:sp>
      <p:sp>
        <p:nvSpPr>
          <p:cNvPr id="32773" name="Rectangle 3"/>
          <p:cNvSpPr>
            <a:spLocks/>
          </p:cNvSpPr>
          <p:nvPr/>
        </p:nvSpPr>
        <p:spPr bwMode="auto">
          <a:xfrm>
            <a:off x="5220072" y="1707222"/>
            <a:ext cx="3105471" cy="20683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h1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h2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h3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h4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h5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  <a:p>
            <a:pPr algn="l" eaLnBrk="1" hangingPunct="1">
              <a:defRPr/>
            </a:pPr>
            <a:r>
              <a:rPr lang="en-US" altLang="en-US" sz="1600" dirty="0">
                <a:solidFill>
                  <a:srgbClr val="3F7F7F"/>
                </a:solidFill>
                <a:latin typeface="Monaco" charset="0"/>
                <a:sym typeface="Monaco" charset="0"/>
              </a:rPr>
              <a:t>h6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 dirty="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 dirty="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 dirty="0">
                <a:solidFill>
                  <a:schemeClr val="tx1"/>
                </a:solidFill>
                <a:latin typeface="Monaco" charset="0"/>
                <a:sym typeface="Monaco" charset="0"/>
              </a:rPr>
              <a:t>; }</a:t>
            </a:r>
          </a:p>
        </p:txBody>
      </p:sp>
      <p:sp>
        <p:nvSpPr>
          <p:cNvPr id="32774" name="Rectangle 4"/>
          <p:cNvSpPr>
            <a:spLocks/>
          </p:cNvSpPr>
          <p:nvPr/>
        </p:nvSpPr>
        <p:spPr bwMode="auto">
          <a:xfrm>
            <a:off x="3708364" y="4581128"/>
            <a:ext cx="5400600" cy="422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5309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-128"/>
                <a:sym typeface="Helvetica Neue Light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h1,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h2,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h3,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h4,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h5,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</a:t>
            </a:r>
            <a:r>
              <a:rPr lang="en-US" altLang="en-US" sz="1600">
                <a:solidFill>
                  <a:srgbClr val="3F7F7F"/>
                </a:solidFill>
                <a:latin typeface="Monaco" charset="0"/>
                <a:sym typeface="Monaco" charset="0"/>
              </a:rPr>
              <a:t>h6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 { </a:t>
            </a:r>
            <a:r>
              <a:rPr lang="en-US" altLang="en-US" sz="1600">
                <a:solidFill>
                  <a:srgbClr val="7F007F"/>
                </a:solidFill>
                <a:latin typeface="Monaco" charset="0"/>
                <a:sym typeface="Monaco" charset="0"/>
              </a:rPr>
              <a:t>color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: </a:t>
            </a:r>
            <a:r>
              <a:rPr lang="en-US" altLang="en-US" sz="1600">
                <a:solidFill>
                  <a:srgbClr val="2A00E1"/>
                </a:solidFill>
                <a:latin typeface="Monaco" charset="0"/>
                <a:sym typeface="Monaco" charset="0"/>
              </a:rPr>
              <a:t>maroon</a:t>
            </a:r>
            <a:r>
              <a:rPr lang="en-US" altLang="en-US" sz="1600">
                <a:solidFill>
                  <a:schemeClr val="tx1"/>
                </a:solidFill>
                <a:latin typeface="Monaco" charset="0"/>
                <a:sym typeface="Monaco" charset="0"/>
              </a:rPr>
              <a:t>; }  </a:t>
            </a:r>
          </a:p>
        </p:txBody>
      </p:sp>
    </p:spTree>
    <p:extLst>
      <p:ext uri="{BB962C8B-B14F-4D97-AF65-F5344CB8AC3E}">
        <p14:creationId xmlns:p14="http://schemas.microsoft.com/office/powerpoint/2010/main" val="1253394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9672" y="-99392"/>
            <a:ext cx="6192688" cy="6768752"/>
            <a:chOff x="2627784" y="-326588"/>
            <a:chExt cx="6624736" cy="718458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-326588"/>
              <a:ext cx="6480720" cy="718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27784" y="-171400"/>
              <a:ext cx="374441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8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1255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Helvetica Neue</vt:lpstr>
      <vt:lpstr>Helvetica Neue Light</vt:lpstr>
      <vt:lpstr>Monaco</vt:lpstr>
      <vt:lpstr>ヒラギノ角ゴ ProN W3</vt:lpstr>
      <vt:lpstr>Arial</vt:lpstr>
      <vt:lpstr>Office Theme</vt:lpstr>
      <vt:lpstr>Title &amp; Subtitle</vt:lpstr>
      <vt:lpstr>Web Development</vt:lpstr>
      <vt:lpstr>Agenda</vt:lpstr>
      <vt:lpstr>Multiple Rules</vt:lpstr>
      <vt:lpstr>Combining Selectors (1)</vt:lpstr>
      <vt:lpstr>Border Styles</vt:lpstr>
      <vt:lpstr>Combining Selectors</vt:lpstr>
      <vt:lpstr>Combining Rules</vt:lpstr>
      <vt:lpstr>Combining Selectors</vt:lpstr>
      <vt:lpstr>PowerPoint Presentation</vt:lpstr>
      <vt:lpstr>Agenda</vt:lpstr>
      <vt:lpstr>Problem</vt:lpstr>
      <vt:lpstr>Class of elements</vt:lpstr>
      <vt:lpstr>PowerPoint Presentation</vt:lpstr>
      <vt:lpstr>PowerPoint Presentation</vt:lpstr>
      <vt:lpstr>Using Classes in CSS</vt:lpstr>
      <vt:lpstr>Classes Independent of Elements</vt:lpstr>
      <vt:lpstr>Learning Outcomes</vt:lpstr>
    </vt:vector>
  </TitlesOfParts>
  <Company>WITSCCM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Eamonn Deleastar</cp:lastModifiedBy>
  <cp:revision>15</cp:revision>
  <cp:lastPrinted>2016-09-21T07:18:13Z</cp:lastPrinted>
  <dcterms:created xsi:type="dcterms:W3CDTF">2015-09-16T08:42:02Z</dcterms:created>
  <dcterms:modified xsi:type="dcterms:W3CDTF">2016-09-21T07:18:15Z</dcterms:modified>
</cp:coreProperties>
</file>