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96" r:id="rId6"/>
    <p:sldId id="297" r:id="rId7"/>
    <p:sldId id="277" r:id="rId8"/>
    <p:sldId id="278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79" r:id="rId17"/>
    <p:sldId id="289" r:id="rId18"/>
    <p:sldId id="280" r:id="rId19"/>
    <p:sldId id="281" r:id="rId20"/>
    <p:sldId id="282" r:id="rId21"/>
    <p:sldId id="294" r:id="rId22"/>
    <p:sldId id="283" r:id="rId23"/>
    <p:sldId id="292" r:id="rId24"/>
    <p:sldId id="293" r:id="rId25"/>
    <p:sldId id="298" r:id="rId26"/>
    <p:sldId id="300" r:id="rId27"/>
    <p:sldId id="299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7D9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ED8"/>
          </a:solidFill>
        </a:fill>
      </a:tcStyle>
    </a:wholeTbl>
    <a:band2H>
      <a:tcTxStyle/>
      <a:tcStyle>
        <a:tcBdr/>
        <a:fill>
          <a:solidFill>
            <a:srgbClr val="F2EFED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6"/>
          </a:solidFill>
        </a:fill>
      </a:tcStyle>
    </a:wholeTbl>
    <a:band2H>
      <a:tcTxStyle/>
      <a:tcStyle>
        <a:tcBdr/>
        <a:fill>
          <a:solidFill>
            <a:srgbClr val="EAEAEC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8"/>
    <p:restoredTop sz="94576"/>
  </p:normalViewPr>
  <p:slideViewPr>
    <p:cSldViewPr snapToGrid="0">
      <p:cViewPr varScale="1">
        <p:scale>
          <a:sx n="116" d="100"/>
          <a:sy n="116" d="100"/>
        </p:scale>
        <p:origin x="88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9865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+mn-lt"/>
        <a:ea typeface="+mn-ea"/>
        <a:cs typeface="+mn-cs"/>
        <a:sym typeface="Lucida Grande"/>
      </a:defRPr>
    </a:lvl1pPr>
    <a:lvl2pPr indent="228600" defTabSz="584200" latinLnBrk="0">
      <a:defRPr sz="2200">
        <a:latin typeface="+mn-lt"/>
        <a:ea typeface="+mn-ea"/>
        <a:cs typeface="+mn-cs"/>
        <a:sym typeface="Lucida Grande"/>
      </a:defRPr>
    </a:lvl2pPr>
    <a:lvl3pPr indent="457200" defTabSz="584200" latinLnBrk="0">
      <a:defRPr sz="2200">
        <a:latin typeface="+mn-lt"/>
        <a:ea typeface="+mn-ea"/>
        <a:cs typeface="+mn-cs"/>
        <a:sym typeface="Lucida Grande"/>
      </a:defRPr>
    </a:lvl3pPr>
    <a:lvl4pPr indent="685800" defTabSz="584200" latinLnBrk="0">
      <a:defRPr sz="2200">
        <a:latin typeface="+mn-lt"/>
        <a:ea typeface="+mn-ea"/>
        <a:cs typeface="+mn-cs"/>
        <a:sym typeface="Lucida Grande"/>
      </a:defRPr>
    </a:lvl4pPr>
    <a:lvl5pPr indent="914400" defTabSz="584200" latinLnBrk="0">
      <a:defRPr sz="2200">
        <a:latin typeface="+mn-lt"/>
        <a:ea typeface="+mn-ea"/>
        <a:cs typeface="+mn-cs"/>
        <a:sym typeface="Lucida Grande"/>
      </a:defRPr>
    </a:lvl5pPr>
    <a:lvl6pPr indent="1143000" defTabSz="584200" latinLnBrk="0">
      <a:defRPr sz="2200">
        <a:latin typeface="+mn-lt"/>
        <a:ea typeface="+mn-ea"/>
        <a:cs typeface="+mn-cs"/>
        <a:sym typeface="Lucida Grande"/>
      </a:defRPr>
    </a:lvl6pPr>
    <a:lvl7pPr indent="1371600" defTabSz="584200" latinLnBrk="0">
      <a:defRPr sz="2200">
        <a:latin typeface="+mn-lt"/>
        <a:ea typeface="+mn-ea"/>
        <a:cs typeface="+mn-cs"/>
        <a:sym typeface="Lucida Grande"/>
      </a:defRPr>
    </a:lvl7pPr>
    <a:lvl8pPr indent="1600200" defTabSz="584200" latinLnBrk="0">
      <a:defRPr sz="2200">
        <a:latin typeface="+mn-lt"/>
        <a:ea typeface="+mn-ea"/>
        <a:cs typeface="+mn-cs"/>
        <a:sym typeface="Lucida Grande"/>
      </a:defRPr>
    </a:lvl8pPr>
    <a:lvl9pPr indent="1828800" defTabSz="584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ga-IE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24804A-AD85-48B8-BE72-74F1A958574D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2602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ga-IE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27DF8B-04F0-40A4-B3D1-F79C3AF3F8AE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3466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ga-IE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F40E6F-7A0D-4F4E-A776-0182ABB74E10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8945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1"/>
            <a:ext cx="11709421" cy="12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flipH="1">
            <a:off x="6489699" y="508000"/>
            <a:ext cx="1" cy="801373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>
            <a:off x="4444998" y="1777968"/>
            <a:ext cx="1" cy="506738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 flipH="1">
            <a:off x="8547098" y="1777968"/>
            <a:ext cx="1" cy="506738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6489698" y="520668"/>
            <a:ext cx="1" cy="7962964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489696" y="4476749"/>
            <a:ext cx="5994409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 flipH="1">
            <a:off x="9067798" y="520668"/>
            <a:ext cx="1" cy="7962964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9067796" y="3092449"/>
            <a:ext cx="3429023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9067796" y="5873749"/>
            <a:ext cx="3429023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34933" y="9054635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362207" y="9194800"/>
            <a:ext cx="218008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7543799" y="7975599"/>
            <a:ext cx="2" cy="14225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647699" y="4749799"/>
            <a:ext cx="488212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47699" y="1968499"/>
            <a:ext cx="4876869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1"/>
            <a:ext cx="11709400" cy="12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369800" y="9194800"/>
            <a:ext cx="210415" cy="198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66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711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155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600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044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489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933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378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822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s-tricks.com/snippets/css/a-guide-to-flexbox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ctrTitle"/>
          </p:nvPr>
        </p:nvSpPr>
        <p:spPr>
          <a:xfrm>
            <a:off x="368300" y="7239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rPr dirty="0"/>
              <a:t>CSS Layout Part </a:t>
            </a:r>
            <a:r>
              <a:rPr lang="en-IE" dirty="0" smtClean="0"/>
              <a:t>2</a:t>
            </a:r>
            <a:endParaRPr dirty="0"/>
          </a:p>
        </p:txBody>
      </p:sp>
      <p:sp>
        <p:nvSpPr>
          <p:cNvPr id="198" name="Shape 198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 Development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Mobile Web Limitations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74320" y="2324100"/>
            <a:ext cx="7991856" cy="6565900"/>
          </a:xfrm>
        </p:spPr>
        <p:txBody>
          <a:bodyPr numCol="2">
            <a:noAutofit/>
          </a:bodyPr>
          <a:lstStyle/>
          <a:p>
            <a:r>
              <a:rPr lang="en-US" sz="2400" dirty="0">
                <a:latin typeface="+mn-lt"/>
              </a:rPr>
              <a:t>Small Screen Size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Low bandwidth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Poor connectivity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No hover states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Slow error prone typing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Less context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Inaccurate clicks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Slow hardware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Awkward controls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Limited processor and memory</a:t>
            </a:r>
            <a:endParaRPr lang="ga-IE" sz="2400" dirty="0" smtClean="0">
              <a:latin typeface="+mn-lt"/>
            </a:endParaRPr>
          </a:p>
          <a:p>
            <a:pPr eaLnBrk="1" hangingPunct="1"/>
            <a:r>
              <a:rPr lang="ga-IE" sz="2400" dirty="0" smtClean="0">
                <a:latin typeface="+mn-lt"/>
              </a:rPr>
              <a:t>http://www.whitehouse.gov</a:t>
            </a:r>
          </a:p>
          <a:p>
            <a:pPr eaLnBrk="1" hangingPunct="1"/>
            <a:r>
              <a:rPr lang="ga-IE" sz="2400" dirty="0" smtClean="0">
                <a:latin typeface="+mn-lt"/>
              </a:rPr>
              <a:t>http://m.whitehouse.gov</a:t>
            </a:r>
            <a:endParaRPr lang="en-US" sz="2400" dirty="0" smtClean="0">
              <a:latin typeface="+mn-lt"/>
            </a:endParaRPr>
          </a:p>
          <a:p>
            <a:pPr marL="99341" indent="0">
              <a:buNone/>
            </a:pPr>
            <a:endParaRPr lang="en-US" sz="2400" dirty="0" smtClean="0">
              <a:latin typeface="+mn-lt"/>
            </a:endParaRPr>
          </a:p>
        </p:txBody>
      </p:sp>
      <p:pic>
        <p:nvPicPr>
          <p:cNvPr id="27652" name="Picture 5" descr="Fig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21" y="2167466"/>
            <a:ext cx="3776045" cy="626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961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700" dirty="0">
                <a:solidFill>
                  <a:schemeClr val="tx2">
                    <a:satMod val="130000"/>
                  </a:schemeClr>
                </a:solidFill>
              </a:rPr>
              <a:t>Approaches to mobile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2324100"/>
            <a:ext cx="12008715" cy="6565900"/>
          </a:xfrm>
        </p:spPr>
        <p:txBody>
          <a:bodyPr/>
          <a:lstStyle/>
          <a:p>
            <a:r>
              <a:rPr lang="en-GB" dirty="0" smtClean="0"/>
              <a:t>Make web sites that work well on a variety of screens (presentation)</a:t>
            </a:r>
          </a:p>
          <a:p>
            <a:r>
              <a:rPr lang="en-GB" dirty="0" smtClean="0"/>
              <a:t>Adjust your content for mobile users (content)</a:t>
            </a:r>
          </a:p>
          <a:p>
            <a:r>
              <a:rPr lang="en-GB" dirty="0" smtClean="0"/>
              <a:t>Give your users a smooth experience even on a slow connection (performance)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80829" y="9194800"/>
            <a:ext cx="99386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48" y="294414"/>
            <a:ext cx="11054080" cy="11921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Design Techniques for Mobile Web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2286677"/>
            <a:ext cx="9486054" cy="6502400"/>
          </a:xfrm>
        </p:spPr>
        <p:txBody>
          <a:bodyPr numCol="2">
            <a:normAutofit fontScale="92500"/>
          </a:bodyPr>
          <a:lstStyle/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Single column design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Avoid floats, tables, frames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Descriptive page title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Descriptive heading tags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Optimize images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Descriptive alt text for images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Eliminate unneeded images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Navigation in lists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 err="1"/>
              <a:t>Em</a:t>
            </a:r>
            <a:r>
              <a:rPr lang="en-US" sz="2400" dirty="0"/>
              <a:t> or percentage font size units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Common font typefaces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Good contrast between text and background colors 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Provide “Skip to Content” hyperlink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Provide “Back to Top” hyperlink</a:t>
            </a:r>
          </a:p>
          <a:p>
            <a:pPr marL="520184" indent="-403143">
              <a:buFont typeface="Wingdings 2"/>
              <a:buChar char=""/>
              <a:defRPr/>
            </a:pPr>
            <a:endParaRPr lang="en-US" sz="2400" dirty="0"/>
          </a:p>
        </p:txBody>
      </p:sp>
      <p:pic>
        <p:nvPicPr>
          <p:cNvPr id="26629" name="Picture 5" descr="Figure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03369" y="1192107"/>
            <a:ext cx="2334542" cy="39375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Figure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56426" y="5537877"/>
            <a:ext cx="2454205" cy="40820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22462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Design Techniques for Mobile Web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/>
              <a:t>Set most padding and margin to 0.</a:t>
            </a:r>
          </a:p>
          <a:p>
            <a:r>
              <a:rPr lang="ga-IE" dirty="0"/>
              <a:t>Background images may have to be adjusted so they have no-repeat and are positioned in the right top of the screen.</a:t>
            </a:r>
          </a:p>
          <a:p>
            <a:r>
              <a:rPr lang="ga-IE" dirty="0"/>
              <a:t>Logos may also need modifying.</a:t>
            </a:r>
          </a:p>
          <a:p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80829" y="9194800"/>
            <a:ext cx="99386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96" y="458216"/>
            <a:ext cx="11861800" cy="139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ga-IE" dirty="0">
                <a:solidFill>
                  <a:schemeClr val="tx2">
                    <a:satMod val="130000"/>
                  </a:schemeClr>
                </a:solidFill>
              </a:rPr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Responsive </a:t>
            </a:r>
            <a:r>
              <a:rPr lang="en-US" dirty="0"/>
              <a:t>design </a:t>
            </a:r>
            <a:r>
              <a:rPr lang="en-US" dirty="0" smtClean="0"/>
              <a:t>is the strategy of making a site that “responds” to the browser and device that it is being shown on so it is awesome no matter what.</a:t>
            </a:r>
          </a:p>
          <a:p>
            <a:r>
              <a:rPr lang="en-US" dirty="0" smtClean="0"/>
              <a:t>CSS3 media queries are the most powerful tool for doing this. </a:t>
            </a:r>
            <a:r>
              <a:rPr lang="en-IE" dirty="0" smtClean="0"/>
              <a:t>Al</a:t>
            </a:r>
            <a:r>
              <a:rPr lang="en-US" dirty="0" smtClean="0"/>
              <a:t>low </a:t>
            </a:r>
            <a:r>
              <a:rPr lang="en-US" dirty="0"/>
              <a:t>you to gather data about the site visitor and use it to conditionally apply CSS styles. </a:t>
            </a:r>
            <a:endParaRPr lang="en-US" dirty="0" smtClean="0"/>
          </a:p>
          <a:p>
            <a:r>
              <a:rPr lang="en-US" dirty="0" smtClean="0"/>
              <a:t>A simple technique would be to consider the min-width </a:t>
            </a:r>
            <a:r>
              <a:rPr lang="en-US" dirty="0"/>
              <a:t>media feature, which allows us to apply specific CSS styles if the browser window drops below a particular width that we can specify. </a:t>
            </a:r>
            <a:r>
              <a:rPr lang="en-US" dirty="0" smtClean="0"/>
              <a:t>Target these widths:</a:t>
            </a:r>
            <a:endParaRPr lang="en-US" dirty="0"/>
          </a:p>
          <a:p>
            <a:pPr lvl="1"/>
            <a:r>
              <a:rPr lang="en-US" dirty="0" smtClean="0"/>
              <a:t>320px</a:t>
            </a:r>
            <a:r>
              <a:rPr lang="ga-IE" dirty="0" smtClean="0"/>
              <a:t>, </a:t>
            </a:r>
            <a:r>
              <a:rPr lang="en-US" dirty="0" smtClean="0"/>
              <a:t>480px</a:t>
            </a:r>
            <a:r>
              <a:rPr lang="ga-IE" dirty="0" smtClean="0"/>
              <a:t>, </a:t>
            </a:r>
            <a:r>
              <a:rPr lang="en-US" dirty="0" smtClean="0"/>
              <a:t>600px</a:t>
            </a:r>
            <a:r>
              <a:rPr lang="ga-IE" dirty="0" smtClean="0"/>
              <a:t>, </a:t>
            </a:r>
            <a:r>
              <a:rPr lang="en-US" dirty="0" smtClean="0"/>
              <a:t>768px</a:t>
            </a:r>
            <a:r>
              <a:rPr lang="ga-IE" dirty="0" smtClean="0"/>
              <a:t>, </a:t>
            </a:r>
            <a:r>
              <a:rPr lang="en-US" dirty="0" smtClean="0"/>
              <a:t>900px</a:t>
            </a:r>
            <a:r>
              <a:rPr lang="ga-IE" dirty="0" smtClean="0"/>
              <a:t>, </a:t>
            </a:r>
            <a:r>
              <a:rPr lang="en-US" dirty="0" smtClean="0"/>
              <a:t>1200px</a:t>
            </a:r>
          </a:p>
          <a:p>
            <a:r>
              <a:rPr lang="en-US" dirty="0" smtClean="0"/>
              <a:t>These are sometimes called ’breakpoints’</a:t>
            </a:r>
            <a:endParaRPr lang="en-US" dirty="0"/>
          </a:p>
          <a:p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80829" y="9194800"/>
            <a:ext cx="99386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55" y="2022969"/>
            <a:ext cx="11780960" cy="7011303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sz="2400" dirty="0" smtClean="0"/>
              <a:t>Determines </a:t>
            </a:r>
            <a:r>
              <a:rPr lang="en-US" sz="2400" dirty="0"/>
              <a:t>the capability of the mobile device, such as screen resolution</a:t>
            </a:r>
          </a:p>
          <a:p>
            <a:pPr lvl="1">
              <a:defRPr/>
            </a:pPr>
            <a:r>
              <a:rPr lang="en-US" sz="2400" dirty="0"/>
              <a:t>Directs the browser to styles configured specifically for those capabilities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marL="99341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&lt;link href="lighthousemobile.css"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media="only screen and (max-device-width: 480px)"&gt;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2477623" y="9194800"/>
            <a:ext cx="102592" cy="246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6623" indent="-406394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25575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7580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603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19A314-9F38-4176-A618-FA58D10A5455}" type="slidenum">
              <a:rPr lang="en-US" sz="1600">
                <a:solidFill>
                  <a:srgbClr val="4D4D4D"/>
                </a:solidFill>
              </a:rPr>
              <a:pPr/>
              <a:t>15</a:t>
            </a:fld>
            <a:endParaRPr lang="en-US" sz="1600">
              <a:solidFill>
                <a:srgbClr val="4D4D4D"/>
              </a:solidFill>
            </a:endParaRPr>
          </a:p>
        </p:txBody>
      </p:sp>
      <p:pic>
        <p:nvPicPr>
          <p:cNvPr id="30725" name="Picture 2" descr="Fig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97" y="3487588"/>
            <a:ext cx="3377183" cy="561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49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media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" y="2005013"/>
            <a:ext cx="5600700" cy="494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5129213"/>
            <a:ext cx="7019925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00" y="2352675"/>
            <a:ext cx="2857500" cy="70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43" y="0"/>
            <a:ext cx="4067357" cy="3819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074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27" y="498518"/>
            <a:ext cx="11054080" cy="10092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Viewport Meta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20" y="3130635"/>
            <a:ext cx="10672040" cy="46718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Default action for most mobile devices</a:t>
            </a:r>
            <a:br>
              <a:rPr lang="en-US" dirty="0" smtClean="0"/>
            </a:br>
            <a:r>
              <a:rPr lang="en-US" dirty="0" smtClean="0"/>
              <a:t> is to zoom out and scale the web page</a:t>
            </a:r>
          </a:p>
          <a:p>
            <a:pPr>
              <a:defRPr/>
            </a:pPr>
            <a:r>
              <a:rPr lang="en-US" dirty="0" smtClean="0"/>
              <a:t>Viewport Meta Tag</a:t>
            </a:r>
            <a:endParaRPr lang="en-US" dirty="0"/>
          </a:p>
          <a:p>
            <a:pPr>
              <a:defRPr/>
            </a:pPr>
            <a:r>
              <a:rPr lang="en-US" dirty="0" smtClean="0"/>
              <a:t>Configures width and initial scale of browser viewport</a:t>
            </a:r>
          </a:p>
          <a:p>
            <a:pPr marL="99341" indent="0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meta name="viewport" content=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"width=device-width, initial-scale=1.0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2477623" y="9194800"/>
            <a:ext cx="102592" cy="246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6623" indent="-406394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25575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7580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603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54D4AC-EEA7-4C33-B79B-D0648179EFCB}" type="slidenum">
              <a:rPr lang="en-US" sz="1600">
                <a:solidFill>
                  <a:srgbClr val="4D4D4D"/>
                </a:solidFill>
              </a:rPr>
              <a:pPr/>
              <a:t>17</a:t>
            </a:fld>
            <a:endParaRPr lang="en-US" sz="1600">
              <a:solidFill>
                <a:srgbClr val="4D4D4D"/>
              </a:solidFill>
            </a:endParaRPr>
          </a:p>
        </p:txBody>
      </p:sp>
      <p:pic>
        <p:nvPicPr>
          <p:cNvPr id="29701" name="Picture 2" descr="Fig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853" y="150535"/>
            <a:ext cx="3157516" cy="524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3" descr="Fig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068" y="150535"/>
            <a:ext cx="3157516" cy="524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7106" y="8129294"/>
            <a:ext cx="127324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www.quirksmode.org</a:t>
            </a:r>
            <a:r>
              <a:rPr lang="en-US" dirty="0"/>
              <a:t>/mobile/</a:t>
            </a:r>
            <a:r>
              <a:rPr lang="en-US" dirty="0" err="1"/>
              <a:t>viewports.html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inline-block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7854"/>
            <a:ext cx="2898775" cy="3098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1428750"/>
            <a:ext cx="4352925" cy="800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3350"/>
            <a:ext cx="8029575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2" y="2322952"/>
            <a:ext cx="48067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Grid of boxes that </a:t>
            </a:r>
            <a:r>
              <a:rPr lang="en-IE" sz="2400" dirty="0" smtClean="0"/>
              <a:t>fills the browser width and wraps nicely. You can set a width and height.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6486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inline-block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4346575" cy="6565900"/>
          </a:xfrm>
        </p:spPr>
        <p:txBody>
          <a:bodyPr/>
          <a:lstStyle/>
          <a:p>
            <a:r>
              <a:rPr lang="en-GB" dirty="0" smtClean="0"/>
              <a:t>You can use inline-block for layouts. Remember to set the width and vertical-align to top.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55" y="4791584"/>
            <a:ext cx="4943388" cy="4357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350748"/>
            <a:ext cx="5676900" cy="505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17487"/>
            <a:ext cx="8086725" cy="301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9992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12" y="2219058"/>
            <a:ext cx="5821461" cy="5187586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438894" y="392165"/>
            <a:ext cx="11861800" cy="1397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dirty="0">
                <a:solidFill>
                  <a:schemeClr val="tx2">
                    <a:satMod val="130000"/>
                  </a:schemeClr>
                </a:solidFill>
              </a:rPr>
              <a:t>Lab 0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7</a:t>
            </a:r>
            <a:r>
              <a:rPr dirty="0">
                <a:solidFill>
                  <a:schemeClr val="tx2">
                    <a:satMod val="130000"/>
                  </a:schemeClr>
                </a:solidFill>
              </a:rPr>
              <a:t>: Learn CSS Layout Part 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2</a:t>
            </a:r>
            <a:endParaRPr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4294967295"/>
          </p:nvPr>
        </p:nvSpPr>
        <p:spPr>
          <a:xfrm>
            <a:off x="12453214" y="9194800"/>
            <a:ext cx="12700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1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633" y="6604992"/>
            <a:ext cx="6429376" cy="23622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15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69794" y="2247623"/>
            <a:ext cx="6429376" cy="3228976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16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8544" y="5596880"/>
            <a:ext cx="5000626" cy="29718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column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4370998" cy="6565900"/>
          </a:xfrm>
        </p:spPr>
        <p:txBody>
          <a:bodyPr/>
          <a:lstStyle/>
          <a:p>
            <a:r>
              <a:rPr lang="en-GB" dirty="0" err="1" smtClean="0"/>
              <a:t>css</a:t>
            </a:r>
            <a:r>
              <a:rPr lang="en-GB" dirty="0" smtClean="0"/>
              <a:t> columns are very new, so you need to use the prefixes and it won’t work in IE9 or Opera Mini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98" y="2149844"/>
            <a:ext cx="8010153" cy="1899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012" y="4840298"/>
            <a:ext cx="4095925" cy="294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" y="5393606"/>
            <a:ext cx="8641090" cy="3634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1936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flexbox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The new flexbox layout mode is poised to redefine how we do layouts in CSS. </a:t>
            </a:r>
            <a:endParaRPr lang="en-IE" sz="3200" dirty="0" smtClean="0"/>
          </a:p>
          <a:p>
            <a:r>
              <a:rPr lang="en-IE" sz="3200" dirty="0" smtClean="0"/>
              <a:t>The </a:t>
            </a:r>
            <a:r>
              <a:rPr lang="en-IE" sz="3200" dirty="0" smtClean="0"/>
              <a:t>following examples only work with some browsers that use the latest version of the standard.</a:t>
            </a:r>
          </a:p>
          <a:p>
            <a:endParaRPr lang="en-IE" sz="3200" dirty="0"/>
          </a:p>
          <a:p>
            <a:r>
              <a:rPr lang="en-IE" sz="3200" dirty="0">
                <a:hlinkClick r:id="rId2"/>
              </a:rPr>
              <a:t>https://css-tricks.com/snippets/css/a-guide-to-flexbox</a:t>
            </a:r>
            <a:r>
              <a:rPr lang="en-IE" sz="3200" dirty="0" smtClean="0">
                <a:hlinkClick r:id="rId2"/>
              </a:rPr>
              <a:t>/</a:t>
            </a:r>
            <a:endParaRPr lang="en-IE" sz="3200" dirty="0" smtClean="0"/>
          </a:p>
          <a:p>
            <a:endParaRPr lang="en-IE" sz="3200" dirty="0" smtClean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112892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flexbox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633"/>
          <a:stretch/>
        </p:blipFill>
        <p:spPr>
          <a:xfrm>
            <a:off x="110169" y="5199961"/>
            <a:ext cx="6246521" cy="4286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49213"/>
            <a:ext cx="8784316" cy="439215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4157254" cy="65659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simple layout.</a:t>
            </a:r>
            <a:endParaRPr lang="en-GB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422" y="4836884"/>
            <a:ext cx="3943077" cy="40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09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flexbox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87" y="7636018"/>
            <a:ext cx="11839778" cy="1201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872720"/>
            <a:ext cx="3161211" cy="539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090" y="522514"/>
            <a:ext cx="9103709" cy="2767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0377" y="3481984"/>
            <a:ext cx="7782923" cy="3782446"/>
          </a:xfrm>
        </p:spPr>
        <p:txBody>
          <a:bodyPr>
            <a:normAutofit/>
          </a:bodyPr>
          <a:lstStyle/>
          <a:p>
            <a:r>
              <a:rPr lang="en-IE" sz="3600" dirty="0" smtClean="0"/>
              <a:t>more complex layout, one flex container with several </a:t>
            </a:r>
            <a:r>
              <a:rPr lang="en-IE" sz="3600" dirty="0" err="1" smtClean="0"/>
              <a:t>div’s</a:t>
            </a:r>
            <a:r>
              <a:rPr lang="en-IE" sz="3600" dirty="0" smtClean="0"/>
              <a:t> each with its own properties set for sizing.</a:t>
            </a: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3321151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51" y="-113350"/>
            <a:ext cx="11861800" cy="139700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flexbox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05" b="1"/>
          <a:stretch/>
        </p:blipFill>
        <p:spPr>
          <a:xfrm>
            <a:off x="366251" y="1608463"/>
            <a:ext cx="7601966" cy="3484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17" y="653143"/>
            <a:ext cx="4931673" cy="271707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950" y="4023360"/>
            <a:ext cx="3837940" cy="4866640"/>
          </a:xfrm>
        </p:spPr>
        <p:txBody>
          <a:bodyPr>
            <a:normAutofit/>
          </a:bodyPr>
          <a:lstStyle/>
          <a:p>
            <a:r>
              <a:rPr lang="en-IE" sz="2800" dirty="0" err="1" smtClean="0"/>
              <a:t>Centering</a:t>
            </a:r>
            <a:r>
              <a:rPr lang="en-IE" sz="2800" dirty="0" smtClean="0"/>
              <a:t> using Flexbox makes the process a lot easier and exact than alternative methods.</a:t>
            </a:r>
            <a:endParaRPr lang="en-IE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92971"/>
            <a:ext cx="8801938" cy="41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404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0" y="62468"/>
            <a:ext cx="11366500" cy="932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2910" y="9014936"/>
            <a:ext cx="10255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 smtClean="0"/>
              <a:t>learnlayout.com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906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2" y="231354"/>
            <a:ext cx="10351174" cy="93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71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7" y="577621"/>
            <a:ext cx="11753043" cy="81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582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dirty="0">
                <a:solidFill>
                  <a:schemeClr val="tx2">
                    <a:satMod val="130000"/>
                  </a:schemeClr>
                </a:solidFill>
              </a:rPr>
              <a:t>CSS Layout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 Part 2</a:t>
            </a:r>
            <a:endParaRPr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1012175" y="2140484"/>
            <a:ext cx="7327594" cy="715040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8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sz="3200" dirty="0" smtClean="0"/>
              <a:t>The </a:t>
            </a:r>
            <a:r>
              <a:rPr lang="en-IE" sz="3200" dirty="0" err="1" smtClean="0"/>
              <a:t>clearfix</a:t>
            </a:r>
            <a:r>
              <a:rPr lang="en-IE" sz="3200" dirty="0" smtClean="0"/>
              <a:t> hack</a:t>
            </a:r>
          </a:p>
          <a:p>
            <a:pPr>
              <a:spcBef>
                <a:spcPts val="18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sz="3200" dirty="0" smtClean="0"/>
              <a:t>Float layout example</a:t>
            </a:r>
          </a:p>
          <a:p>
            <a:pPr>
              <a:spcBef>
                <a:spcPts val="18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sz="3200" dirty="0" smtClean="0"/>
              <a:t>Percent </a:t>
            </a:r>
            <a:r>
              <a:rPr lang="en-IE" sz="3200" dirty="0" smtClean="0"/>
              <a:t>width</a:t>
            </a:r>
          </a:p>
          <a:p>
            <a:pPr>
              <a:spcBef>
                <a:spcPts val="18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sz="3200" dirty="0" smtClean="0"/>
              <a:t>Mobile </a:t>
            </a:r>
            <a:r>
              <a:rPr lang="en-IE" sz="3200" dirty="0"/>
              <a:t>Site </a:t>
            </a:r>
            <a:r>
              <a:rPr lang="en-IE" sz="3200" dirty="0" smtClean="0"/>
              <a:t>Design</a:t>
            </a:r>
            <a:endParaRPr lang="en-IE" sz="3200" dirty="0" smtClean="0"/>
          </a:p>
          <a:p>
            <a:pPr>
              <a:spcBef>
                <a:spcPts val="18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sz="3200" dirty="0" smtClean="0"/>
              <a:t>Media </a:t>
            </a:r>
            <a:r>
              <a:rPr lang="en-IE" sz="3200" dirty="0" smtClean="0"/>
              <a:t>queries Inline-block</a:t>
            </a:r>
          </a:p>
          <a:p>
            <a:pPr>
              <a:spcBef>
                <a:spcPts val="18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sz="3200" dirty="0" smtClean="0"/>
              <a:t>Viewport Meta Tag</a:t>
            </a:r>
            <a:endParaRPr lang="en-IE" sz="3200" dirty="0" smtClean="0"/>
          </a:p>
          <a:p>
            <a:pPr>
              <a:spcBef>
                <a:spcPts val="18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sz="3200" dirty="0" smtClean="0"/>
              <a:t>Inline-block layout</a:t>
            </a:r>
          </a:p>
          <a:p>
            <a:pPr>
              <a:spcBef>
                <a:spcPts val="18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sz="3200" dirty="0" smtClean="0"/>
              <a:t>Column</a:t>
            </a:r>
          </a:p>
          <a:p>
            <a:pPr>
              <a:spcBef>
                <a:spcPts val="18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sz="3200" dirty="0" smtClean="0"/>
              <a:t>Flexbox</a:t>
            </a:r>
            <a:endParaRPr lang="en-IE" sz="3200" dirty="0"/>
          </a:p>
          <a:p>
            <a:pPr>
              <a:spcBef>
                <a:spcPts val="18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sz="3200" dirty="0" smtClean="0"/>
              <a:t>Further Reading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IE" dirty="0" err="1">
                <a:solidFill>
                  <a:schemeClr val="tx2">
                    <a:satMod val="130000"/>
                  </a:schemeClr>
                </a:solidFill>
              </a:rPr>
              <a:t>Clearfix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 hack</a:t>
            </a:r>
            <a:endParaRPr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214367" y="6368058"/>
            <a:ext cx="6218933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IE" dirty="0" smtClean="0"/>
              <a:t>Bad things can sometimes happen when using floats:</a:t>
            </a:r>
          </a:p>
          <a:p>
            <a:r>
              <a:rPr lang="en-IE" dirty="0" smtClean="0"/>
              <a:t>In this case an image overflows the container, we used float right for the image within the &lt;p&gt;, however because it is taller than the text it overflows.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51"/>
          <a:stretch/>
        </p:blipFill>
        <p:spPr>
          <a:xfrm>
            <a:off x="1156592" y="2721166"/>
            <a:ext cx="10115550" cy="3028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26" y="7106561"/>
            <a:ext cx="3525339" cy="1224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56451"/>
          <a:stretch/>
        </p:blipFill>
        <p:spPr>
          <a:xfrm>
            <a:off x="324282" y="374565"/>
            <a:ext cx="12356235" cy="1651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Property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overflow property specifies what happens if content overflows an element's box.</a:t>
            </a:r>
          </a:p>
          <a:p>
            <a:r>
              <a:rPr lang="en-US" dirty="0"/>
              <a:t>This property specifies whether to clip content or to add scrollbars when an element's content is too big to fit in a specified area.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859357"/>
            <a:ext cx="8890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IE" dirty="0" err="1">
                <a:solidFill>
                  <a:schemeClr val="tx2">
                    <a:satMod val="130000"/>
                  </a:schemeClr>
                </a:solidFill>
              </a:rPr>
              <a:t>Clearfix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 hack</a:t>
            </a:r>
            <a:endParaRPr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687920"/>
            <a:ext cx="3525339" cy="1224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7936016"/>
            <a:ext cx="3525339" cy="1357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50109"/>
          <a:stretch/>
        </p:blipFill>
        <p:spPr>
          <a:xfrm>
            <a:off x="545417" y="545428"/>
            <a:ext cx="12112269" cy="1854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" y="2864288"/>
            <a:ext cx="13004800" cy="36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Float </a:t>
            </a:r>
            <a:r>
              <a:rPr lang="en-IE" dirty="0" smtClean="0">
                <a:solidFill>
                  <a:schemeClr val="tx2">
                    <a:satMod val="130000"/>
                  </a:schemeClr>
                </a:solidFill>
              </a:rPr>
              <a:t>layout</a:t>
            </a:r>
            <a:br>
              <a:rPr lang="en-IE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IE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852161"/>
            <a:ext cx="11116808" cy="323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05" y="275701"/>
            <a:ext cx="8453999" cy="4636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861" y="5317795"/>
            <a:ext cx="2479543" cy="312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3216729" cy="6565900"/>
          </a:xfrm>
        </p:spPr>
        <p:txBody>
          <a:bodyPr/>
          <a:lstStyle/>
          <a:p>
            <a:r>
              <a:rPr lang="en-IE" dirty="0" smtClean="0"/>
              <a:t>It is common to do entire layouts using float. Here is the same layout we did with position last week, but using float instead.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7592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046"/>
            <a:ext cx="11861800" cy="139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percent 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213" y="2235965"/>
            <a:ext cx="1697975" cy="2855403"/>
          </a:xfrm>
        </p:spPr>
        <p:txBody>
          <a:bodyPr/>
          <a:lstStyle/>
          <a:p>
            <a:r>
              <a:rPr lang="en-GB" dirty="0" smtClean="0"/>
              <a:t>Percent relative to the containing block.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188" y="1687458"/>
            <a:ext cx="3028797" cy="3873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782978"/>
            <a:ext cx="12262232" cy="3805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346593"/>
            <a:ext cx="7981950" cy="596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49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Mobile Web Design Best Practices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633199" y="2081127"/>
            <a:ext cx="9238827" cy="6827520"/>
          </a:xfrm>
        </p:spPr>
        <p:txBody>
          <a:bodyPr>
            <a:normAutofit/>
          </a:bodyPr>
          <a:lstStyle/>
          <a:p>
            <a:pPr marL="519281" indent="-401878">
              <a:buFont typeface="Wingdings 2" panose="05020102010507070707" pitchFamily="18" charset="2"/>
              <a:buChar char=""/>
            </a:pPr>
            <a:r>
              <a:rPr lang="en-US" sz="4000" dirty="0" smtClean="0"/>
              <a:t>Three </a:t>
            </a:r>
            <a:r>
              <a:rPr lang="en-US" sz="4000" dirty="0"/>
              <a:t>Approaches to Mobile Web: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r>
              <a:rPr lang="en-US" sz="2800" dirty="0"/>
              <a:t>Create a separate website hosted within your current domain targeted for mobile users e.g. m.itworld.com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r>
              <a:rPr lang="en-US" sz="2800" dirty="0"/>
              <a:t>Use CSS to configure your current website for display on both mobile and desktop devices.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r>
              <a:rPr lang="en-US" sz="2800" dirty="0"/>
              <a:t>Develop a mobile app which resides on the device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endParaRPr lang="en-US" dirty="0" smtClean="0"/>
          </a:p>
        </p:txBody>
      </p:sp>
      <p:pic>
        <p:nvPicPr>
          <p:cNvPr id="26628" name="Picture 5" descr="Fig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08" y="2495770"/>
            <a:ext cx="3920193" cy="650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3872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708</Words>
  <Application>Microsoft Macintosh PowerPoint</Application>
  <PresentationFormat>Custom</PresentationFormat>
  <Paragraphs>110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Helvetica Neue</vt:lpstr>
      <vt:lpstr>Helvetica Neue Light</vt:lpstr>
      <vt:lpstr>Lucida Grande</vt:lpstr>
      <vt:lpstr>Times New Roman</vt:lpstr>
      <vt:lpstr>Verdana</vt:lpstr>
      <vt:lpstr>Wingdings 2</vt:lpstr>
      <vt:lpstr>ModernPortfolio</vt:lpstr>
      <vt:lpstr>CSS Layout Part 2</vt:lpstr>
      <vt:lpstr>Lab 07: Learn CSS Layout Part 2</vt:lpstr>
      <vt:lpstr>CSS Layout Part 2</vt:lpstr>
      <vt:lpstr>Clearfix hack</vt:lpstr>
      <vt:lpstr>overflow Property</vt:lpstr>
      <vt:lpstr>Clearfix hack</vt:lpstr>
      <vt:lpstr>Float layout  example</vt:lpstr>
      <vt:lpstr>percent width</vt:lpstr>
      <vt:lpstr>Mobile Web Design Best Practices</vt:lpstr>
      <vt:lpstr>Mobile Web Limitations</vt:lpstr>
      <vt:lpstr>Approaches to mobile web</vt:lpstr>
      <vt:lpstr>Design Techniques for Mobile Web</vt:lpstr>
      <vt:lpstr>Design Techniques for Mobile Web</vt:lpstr>
      <vt:lpstr>Media queries</vt:lpstr>
      <vt:lpstr>Media Queries</vt:lpstr>
      <vt:lpstr>media queries</vt:lpstr>
      <vt:lpstr>Viewport Meta Tag</vt:lpstr>
      <vt:lpstr>inline-block</vt:lpstr>
      <vt:lpstr>inline-block layout</vt:lpstr>
      <vt:lpstr>column</vt:lpstr>
      <vt:lpstr>flexbox</vt:lpstr>
      <vt:lpstr>flexbox</vt:lpstr>
      <vt:lpstr>flexbox</vt:lpstr>
      <vt:lpstr>flexbox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Layout Part I</dc:title>
  <dc:creator>Brenda</dc:creator>
  <cp:lastModifiedBy>Eamonn Deleastar</cp:lastModifiedBy>
  <cp:revision>35</cp:revision>
  <dcterms:modified xsi:type="dcterms:W3CDTF">2016-10-24T07:25:54Z</dcterms:modified>
</cp:coreProperties>
</file>