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61" r:id="rId4"/>
    <p:sldId id="262" r:id="rId5"/>
    <p:sldId id="277" r:id="rId6"/>
    <p:sldId id="278" r:id="rId7"/>
    <p:sldId id="284" r:id="rId8"/>
    <p:sldId id="285" r:id="rId9"/>
    <p:sldId id="286" r:id="rId10"/>
    <p:sldId id="287" r:id="rId11"/>
    <p:sldId id="288" r:id="rId12"/>
    <p:sldId id="290" r:id="rId13"/>
    <p:sldId id="291" r:id="rId14"/>
    <p:sldId id="279" r:id="rId15"/>
    <p:sldId id="289" r:id="rId16"/>
    <p:sldId id="280" r:id="rId17"/>
    <p:sldId id="281" r:id="rId18"/>
    <p:sldId id="282" r:id="rId19"/>
    <p:sldId id="294" r:id="rId20"/>
    <p:sldId id="283" r:id="rId21"/>
    <p:sldId id="292" r:id="rId22"/>
    <p:sldId id="293" r:id="rId23"/>
    <p:sldId id="276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7D9"/>
          </a:solidFill>
        </a:fill>
      </a:tcStyle>
    </a:wholeTbl>
    <a:band2H>
      <a:tcTxStyle/>
      <a:tcStyle>
        <a:tcBdr/>
        <a:fill>
          <a:solidFill>
            <a:srgbClr val="E9ECED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ED8"/>
          </a:solidFill>
        </a:fill>
      </a:tcStyle>
    </a:wholeTbl>
    <a:band2H>
      <a:tcTxStyle/>
      <a:tcStyle>
        <a:tcBdr/>
        <a:fill>
          <a:solidFill>
            <a:srgbClr val="F2EFED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2D6"/>
          </a:solidFill>
        </a:fill>
      </a:tcStyle>
    </a:wholeTbl>
    <a:band2H>
      <a:tcTxStyle/>
      <a:tcStyle>
        <a:tcBdr/>
        <a:fill>
          <a:solidFill>
            <a:srgbClr val="EAEAEC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044" y="7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5" name="Shape 19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98653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200">
        <a:latin typeface="+mn-lt"/>
        <a:ea typeface="+mn-ea"/>
        <a:cs typeface="+mn-cs"/>
        <a:sym typeface="Lucida Grande"/>
      </a:defRPr>
    </a:lvl1pPr>
    <a:lvl2pPr indent="228600" defTabSz="584200" latinLnBrk="0">
      <a:defRPr sz="2200">
        <a:latin typeface="+mn-lt"/>
        <a:ea typeface="+mn-ea"/>
        <a:cs typeface="+mn-cs"/>
        <a:sym typeface="Lucida Grande"/>
      </a:defRPr>
    </a:lvl2pPr>
    <a:lvl3pPr indent="457200" defTabSz="584200" latinLnBrk="0">
      <a:defRPr sz="2200">
        <a:latin typeface="+mn-lt"/>
        <a:ea typeface="+mn-ea"/>
        <a:cs typeface="+mn-cs"/>
        <a:sym typeface="Lucida Grande"/>
      </a:defRPr>
    </a:lvl3pPr>
    <a:lvl4pPr indent="685800" defTabSz="584200" latinLnBrk="0">
      <a:defRPr sz="2200">
        <a:latin typeface="+mn-lt"/>
        <a:ea typeface="+mn-ea"/>
        <a:cs typeface="+mn-cs"/>
        <a:sym typeface="Lucida Grande"/>
      </a:defRPr>
    </a:lvl4pPr>
    <a:lvl5pPr indent="914400" defTabSz="584200" latinLnBrk="0">
      <a:defRPr sz="2200">
        <a:latin typeface="+mn-lt"/>
        <a:ea typeface="+mn-ea"/>
        <a:cs typeface="+mn-cs"/>
        <a:sym typeface="Lucida Grande"/>
      </a:defRPr>
    </a:lvl5pPr>
    <a:lvl6pPr indent="1143000" defTabSz="584200" latinLnBrk="0">
      <a:defRPr sz="2200">
        <a:latin typeface="+mn-lt"/>
        <a:ea typeface="+mn-ea"/>
        <a:cs typeface="+mn-cs"/>
        <a:sym typeface="Lucida Grande"/>
      </a:defRPr>
    </a:lvl6pPr>
    <a:lvl7pPr indent="1371600" defTabSz="584200" latinLnBrk="0">
      <a:defRPr sz="2200">
        <a:latin typeface="+mn-lt"/>
        <a:ea typeface="+mn-ea"/>
        <a:cs typeface="+mn-cs"/>
        <a:sym typeface="Lucida Grande"/>
      </a:defRPr>
    </a:lvl7pPr>
    <a:lvl8pPr indent="1600200" defTabSz="584200" latinLnBrk="0">
      <a:defRPr sz="2200">
        <a:latin typeface="+mn-lt"/>
        <a:ea typeface="+mn-ea"/>
        <a:cs typeface="+mn-cs"/>
        <a:sym typeface="Lucida Grande"/>
      </a:defRPr>
    </a:lvl8pPr>
    <a:lvl9pPr indent="1828800" defTabSz="584200" latinLnBrk="0">
      <a:defRPr sz="2200">
        <a:latin typeface="+mn-lt"/>
        <a:ea typeface="+mn-ea"/>
        <a:cs typeface="+mn-cs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endParaRPr lang="ga-IE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24804A-AD85-48B8-BE72-74F1A958574D}" type="slidenum">
              <a:rPr lang="en-US" sz="1200"/>
              <a:pPr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2602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endParaRPr lang="ga-IE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727DF8B-04F0-40A4-B3D1-F79C3AF3F8AE}" type="slidenum">
              <a:rPr lang="en-US" sz="1200"/>
              <a:pPr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3466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endParaRPr lang="ga-IE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F40E6F-7A0D-4F4E-A776-0182ABB74E10}" type="slidenum">
              <a:rPr lang="en-US" sz="1200"/>
              <a:pPr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8945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647700" y="4749801"/>
            <a:ext cx="11709421" cy="125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half" idx="1"/>
          </p:nvPr>
        </p:nvSpPr>
        <p:spPr>
          <a:xfrm>
            <a:off x="571500" y="50165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 flipH="1">
            <a:off x="6502399" y="1803400"/>
            <a:ext cx="1" cy="43180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02" name="Shape 102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 flipH="1">
            <a:off x="4432299" y="1778000"/>
            <a:ext cx="1" cy="5054600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 flipH="1">
            <a:off x="6489699" y="508000"/>
            <a:ext cx="1" cy="8013732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0" name="Shape 12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1" name="Shape 121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flipH="1">
            <a:off x="4444998" y="1777968"/>
            <a:ext cx="1" cy="5067382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9" name="Shape 129"/>
          <p:cNvSpPr/>
          <p:nvPr/>
        </p:nvSpPr>
        <p:spPr>
          <a:xfrm flipH="1">
            <a:off x="8547098" y="1777968"/>
            <a:ext cx="1" cy="5067382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Shape 131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9" name="Shape 139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/>
        </p:nvSpPr>
        <p:spPr>
          <a:xfrm flipH="1">
            <a:off x="6489698" y="520668"/>
            <a:ext cx="1" cy="7962964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489696" y="4476749"/>
            <a:ext cx="5994409" cy="129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Shape 149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 flipH="1">
            <a:off x="9067798" y="520668"/>
            <a:ext cx="1" cy="7962964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9067796" y="3092449"/>
            <a:ext cx="3429023" cy="129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9067796" y="5873749"/>
            <a:ext cx="3429023" cy="129"/>
          </a:xfrm>
          <a:prstGeom prst="line">
            <a:avLst/>
          </a:prstGeom>
          <a:ln w="12700">
            <a:solidFill>
              <a:srgbClr val="ABABAB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4318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0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Shape 160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8" name="Shape 168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hape 169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hape 178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34933" y="9054635"/>
            <a:ext cx="4118187" cy="519289"/>
          </a:xfrm>
          <a:prstGeom prst="rect">
            <a:avLst/>
          </a:prstGeom>
        </p:spPr>
        <p:txBody>
          <a:bodyPr lIns="130046" tIns="65023" rIns="130046" bIns="65023"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362207" y="9194800"/>
            <a:ext cx="218008" cy="215444"/>
          </a:xfrm>
        </p:spPr>
        <p:txBody>
          <a:bodyPr/>
          <a:lstStyle/>
          <a:p>
            <a:fld id="{D8398C30-C104-41D7-9C80-07F0F518F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ster #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219700" cy="65659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>
                <a:solidFill>
                  <a:srgbClr val="747474"/>
                </a:solidFill>
              </a:defRPr>
            </a:lvl2pPr>
            <a:lvl3pPr>
              <a:spcBef>
                <a:spcPts val="7200"/>
              </a:spcBef>
              <a:defRPr>
                <a:solidFill>
                  <a:srgbClr val="747474"/>
                </a:solidFill>
              </a:defRPr>
            </a:lvl3pPr>
            <a:lvl4pPr>
              <a:spcBef>
                <a:spcPts val="7200"/>
              </a:spcBef>
              <a:defRPr>
                <a:solidFill>
                  <a:srgbClr val="747474"/>
                </a:solidFill>
              </a:defRPr>
            </a:lvl4pPr>
            <a:lvl5pPr>
              <a:spcBef>
                <a:spcPts val="7200"/>
              </a:spcBef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>
            <a:off x="7543799" y="7975599"/>
            <a:ext cx="2" cy="1422530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lIns="50800" tIns="50800" rIns="50800" bIns="50800"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/>
        </p:nvSpPr>
        <p:spPr>
          <a:xfrm>
            <a:off x="647699" y="4749799"/>
            <a:ext cx="4882124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571500" y="1320800"/>
            <a:ext cx="50800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571500" y="5016500"/>
            <a:ext cx="50800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647699" y="1968499"/>
            <a:ext cx="4876869" cy="1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571500" y="330200"/>
            <a:ext cx="50800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sz="half" idx="1"/>
          </p:nvPr>
        </p:nvSpPr>
        <p:spPr>
          <a:xfrm>
            <a:off x="571500" y="2324100"/>
            <a:ext cx="5080000" cy="6565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47474"/>
                </a:solidFill>
              </a:defRPr>
            </a:lvl1pPr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xfrm>
            <a:off x="6285652" y="9040141"/>
            <a:ext cx="3034455" cy="520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647700" y="1968501"/>
            <a:ext cx="11709400" cy="125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12369800" y="9194800"/>
            <a:ext cx="210415" cy="198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 sz="14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ransition spd="med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66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7112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155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6002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044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4892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933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3782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3822700" marR="0" indent="-266700" algn="l" defTabSz="584200" rtl="0" latinLnBrk="0">
        <a:lnSpc>
          <a:spcPct val="100000"/>
        </a:lnSpc>
        <a:spcBef>
          <a:spcPts val="4800"/>
        </a:spcBef>
        <a:spcAft>
          <a:spcPts val="0"/>
        </a:spcAft>
        <a:buClrTx/>
        <a:buSzPct val="100000"/>
        <a:buFontTx/>
        <a:buChar char="•"/>
        <a:tabLst/>
        <a:defRPr sz="26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creativecommons.org/licenses/by-nc/3.0/" TargetMode="Externa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ctrTitle"/>
          </p:nvPr>
        </p:nvSpPr>
        <p:spPr>
          <a:xfrm>
            <a:off x="368300" y="7239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rPr dirty="0"/>
              <a:t>CSS Layout Part </a:t>
            </a:r>
            <a:r>
              <a:rPr lang="en-IE" dirty="0" smtClean="0"/>
              <a:t>2</a:t>
            </a:r>
            <a:endParaRPr dirty="0"/>
          </a:p>
        </p:txBody>
      </p:sp>
      <p:sp>
        <p:nvSpPr>
          <p:cNvPr id="198" name="Shape 198"/>
          <p:cNvSpPr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Web Development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448" y="294414"/>
            <a:ext cx="11054080" cy="119210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Design Techniques for Mobile Web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667" y="2286677"/>
            <a:ext cx="9486054" cy="6502400"/>
          </a:xfrm>
        </p:spPr>
        <p:txBody>
          <a:bodyPr numCol="2">
            <a:normAutofit fontScale="92500"/>
          </a:bodyPr>
          <a:lstStyle/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Single column design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Avoid floats, tables, frames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Descriptive page title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Descriptive heading tags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Optimize images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Descriptive alt text for images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Eliminate unneeded images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Navigation in lists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 err="1"/>
              <a:t>Em</a:t>
            </a:r>
            <a:r>
              <a:rPr lang="en-US" sz="2400" dirty="0"/>
              <a:t> or percentage font size units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Common font typefaces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Good contrast between text and background colors 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Provide “Skip to Content” hyperlink</a:t>
            </a:r>
          </a:p>
          <a:p>
            <a:pPr marL="520184" indent="-403143">
              <a:buFont typeface="Wingdings 2"/>
              <a:buChar char=""/>
              <a:defRPr/>
            </a:pPr>
            <a:r>
              <a:rPr lang="en-US" sz="2400" dirty="0"/>
              <a:t>Provide “Back to Top” hyperlink</a:t>
            </a:r>
          </a:p>
          <a:p>
            <a:pPr marL="520184" indent="-403143">
              <a:buFont typeface="Wingdings 2"/>
              <a:buChar char=""/>
              <a:defRPr/>
            </a:pPr>
            <a:endParaRPr lang="en-US" sz="2400" dirty="0"/>
          </a:p>
        </p:txBody>
      </p:sp>
      <p:pic>
        <p:nvPicPr>
          <p:cNvPr id="26629" name="Picture 5" descr="Figure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03369" y="1192107"/>
            <a:ext cx="2334542" cy="39375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 descr="Figure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56426" y="5537877"/>
            <a:ext cx="2454205" cy="408206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5224623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Design Techniques for Mobile Web</a:t>
            </a:r>
            <a:endParaRPr lang="ga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ga-IE" dirty="0"/>
              <a:t>Set most padding and margin to 0.</a:t>
            </a:r>
          </a:p>
          <a:p>
            <a:r>
              <a:rPr lang="ga-IE" dirty="0"/>
              <a:t>Background images may have to be adjusted so they have no-repeat and are positioned in the right top of the screen.</a:t>
            </a:r>
          </a:p>
          <a:p>
            <a:r>
              <a:rPr lang="ga-IE" dirty="0"/>
              <a:t>Logos may also need modifying.</a:t>
            </a:r>
          </a:p>
          <a:p>
            <a:endParaRPr lang="ga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480829" y="9194800"/>
            <a:ext cx="99386" cy="215444"/>
          </a:xfrm>
        </p:spPr>
        <p:txBody>
          <a:bodyPr/>
          <a:lstStyle/>
          <a:p>
            <a:fld id="{D8398C30-C104-41D7-9C80-07F0F518FD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6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96" y="458216"/>
            <a:ext cx="11861800" cy="1397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ga-IE" dirty="0">
                <a:solidFill>
                  <a:schemeClr val="tx2">
                    <a:satMod val="130000"/>
                  </a:schemeClr>
                </a:solidFill>
              </a:rPr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Responsive </a:t>
            </a:r>
            <a:r>
              <a:rPr lang="en-US" dirty="0"/>
              <a:t>design </a:t>
            </a:r>
            <a:r>
              <a:rPr lang="en-US" dirty="0" smtClean="0"/>
              <a:t>is the strategy of making a site that “responds” to the browser and device that it is being shown on so it is awesome no matter what.</a:t>
            </a:r>
          </a:p>
          <a:p>
            <a:r>
              <a:rPr lang="en-US" dirty="0" smtClean="0"/>
              <a:t>CSS3 media queries are the most powerful tool for doing this. They </a:t>
            </a:r>
            <a:r>
              <a:rPr lang="en-US" dirty="0"/>
              <a:t>currently enjoy decent support across many modern browsers. </a:t>
            </a:r>
            <a:r>
              <a:rPr lang="ga-IE" dirty="0" smtClean="0"/>
              <a:t>T</a:t>
            </a:r>
            <a:r>
              <a:rPr lang="en-US" dirty="0" smtClean="0"/>
              <a:t>hey </a:t>
            </a:r>
            <a:r>
              <a:rPr lang="en-US" dirty="0"/>
              <a:t>basically allow you to gather data about the site visitor and use it to conditionally apply CSS styles. For our purposes, we’re primarily interested in the min-width media feature, which allows us to apply specific CSS styles if the browser window drops below a particular width that we can specify. </a:t>
            </a:r>
            <a:endParaRPr lang="ga-IE" dirty="0" smtClean="0"/>
          </a:p>
          <a:p>
            <a:r>
              <a:rPr lang="en-US" dirty="0"/>
              <a:t>The set of pixel widths </a:t>
            </a:r>
            <a:r>
              <a:rPr lang="en-US" dirty="0" smtClean="0"/>
              <a:t>you can target are </a:t>
            </a:r>
            <a:r>
              <a:rPr lang="en-US" dirty="0"/>
              <a:t>as follows:</a:t>
            </a:r>
          </a:p>
          <a:p>
            <a:r>
              <a:rPr lang="en-US" dirty="0" smtClean="0"/>
              <a:t>320px</a:t>
            </a:r>
            <a:r>
              <a:rPr lang="ga-IE" dirty="0" smtClean="0"/>
              <a:t>, </a:t>
            </a:r>
            <a:r>
              <a:rPr lang="en-US" dirty="0" smtClean="0"/>
              <a:t>480px</a:t>
            </a:r>
            <a:r>
              <a:rPr lang="ga-IE" dirty="0" smtClean="0"/>
              <a:t>, </a:t>
            </a:r>
            <a:r>
              <a:rPr lang="en-US" dirty="0" smtClean="0"/>
              <a:t>600px</a:t>
            </a:r>
            <a:r>
              <a:rPr lang="ga-IE" dirty="0" smtClean="0"/>
              <a:t>, </a:t>
            </a:r>
            <a:r>
              <a:rPr lang="en-US" dirty="0" smtClean="0"/>
              <a:t>768px</a:t>
            </a:r>
            <a:r>
              <a:rPr lang="ga-IE" dirty="0" smtClean="0"/>
              <a:t>, </a:t>
            </a:r>
            <a:r>
              <a:rPr lang="en-US" dirty="0" smtClean="0"/>
              <a:t>900px</a:t>
            </a:r>
            <a:r>
              <a:rPr lang="ga-IE" dirty="0" smtClean="0"/>
              <a:t>, </a:t>
            </a:r>
            <a:r>
              <a:rPr lang="en-US" dirty="0" smtClean="0"/>
              <a:t>1200px</a:t>
            </a:r>
            <a:endParaRPr lang="en-US" dirty="0"/>
          </a:p>
          <a:p>
            <a:endParaRPr lang="ga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480829" y="9194800"/>
            <a:ext cx="99386" cy="215444"/>
          </a:xfrm>
        </p:spPr>
        <p:txBody>
          <a:bodyPr/>
          <a:lstStyle/>
          <a:p>
            <a:fld id="{D8398C30-C104-41D7-9C80-07F0F518FD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8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Media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255" y="2022969"/>
            <a:ext cx="11780960" cy="7011303"/>
          </a:xfrm>
        </p:spPr>
        <p:txBody>
          <a:bodyPr>
            <a:normAutofit/>
          </a:bodyPr>
          <a:lstStyle/>
          <a:p>
            <a:pPr lvl="1">
              <a:defRPr/>
            </a:pPr>
            <a:r>
              <a:rPr lang="en-US" sz="2400" dirty="0" smtClean="0"/>
              <a:t>Determines </a:t>
            </a:r>
            <a:r>
              <a:rPr lang="en-US" sz="2400" dirty="0"/>
              <a:t>the capability of the mobile device, such as screen resolution</a:t>
            </a:r>
          </a:p>
          <a:p>
            <a:pPr lvl="1">
              <a:defRPr/>
            </a:pPr>
            <a:r>
              <a:rPr lang="en-US" sz="2400" dirty="0"/>
              <a:t>Directs the browser to styles configured specifically for those capabilities</a:t>
            </a:r>
            <a:r>
              <a:rPr lang="en-US" sz="3400" dirty="0"/>
              <a:t/>
            </a:r>
            <a:br>
              <a:rPr lang="en-US" sz="3400" dirty="0"/>
            </a:br>
            <a:endParaRPr lang="en-US" sz="3400" dirty="0"/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 marL="99341" indent="0">
              <a:buNone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&lt;link href="lighthousemobile.css"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="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     media="only screen and (max-device-width: 480px)"&gt;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2477623" y="9194800"/>
            <a:ext cx="102592" cy="2462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6623" indent="-406394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25575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75804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6034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19A314-9F38-4176-A618-FA58D10A5455}" type="slidenum">
              <a:rPr lang="en-US" sz="1600">
                <a:solidFill>
                  <a:srgbClr val="4D4D4D"/>
                </a:solidFill>
              </a:rPr>
              <a:pPr/>
              <a:t>13</a:t>
            </a:fld>
            <a:endParaRPr lang="en-US" sz="1600">
              <a:solidFill>
                <a:srgbClr val="4D4D4D"/>
              </a:solidFill>
            </a:endParaRPr>
          </a:p>
        </p:txBody>
      </p:sp>
      <p:pic>
        <p:nvPicPr>
          <p:cNvPr id="30725" name="Picture 2" descr="Figur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2897" y="3487588"/>
            <a:ext cx="3377183" cy="5617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49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media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" y="2005013"/>
            <a:ext cx="5600700" cy="4943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5129213"/>
            <a:ext cx="7019925" cy="4124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100" y="2352675"/>
            <a:ext cx="2857500" cy="7067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9743" y="0"/>
            <a:ext cx="4067357" cy="3819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0745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627" y="498518"/>
            <a:ext cx="11054080" cy="10092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Viewport Meta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79" y="3130635"/>
            <a:ext cx="10865781" cy="55270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Default action for most mobile devices</a:t>
            </a:r>
            <a:br>
              <a:rPr lang="en-US" dirty="0" smtClean="0"/>
            </a:br>
            <a:r>
              <a:rPr lang="en-US" dirty="0" smtClean="0"/>
              <a:t> is to zoom out and scale the web page</a:t>
            </a:r>
          </a:p>
          <a:p>
            <a:pPr>
              <a:defRPr/>
            </a:pPr>
            <a:r>
              <a:rPr lang="en-US" dirty="0" smtClean="0"/>
              <a:t>Viewport Meta Tag</a:t>
            </a:r>
            <a:endParaRPr lang="en-US" dirty="0"/>
          </a:p>
          <a:p>
            <a:pPr>
              <a:defRPr/>
            </a:pPr>
            <a:r>
              <a:rPr lang="en-US" dirty="0" smtClean="0"/>
              <a:t>Configures width and initial scale of browser viewport</a:t>
            </a:r>
          </a:p>
          <a:p>
            <a:pPr marL="99341" indent="0"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meta name="viewport" content=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"width=device-width, initial-scale=1.0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"&gt;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2477623" y="9194800"/>
            <a:ext cx="102592" cy="2462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1056623" indent="-406394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625575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275804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926034" indent="-325115"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57626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422649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487672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5526954" indent="-325115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54D4AC-EEA7-4C33-B79B-D0648179EFCB}" type="slidenum">
              <a:rPr lang="en-US" sz="1600">
                <a:solidFill>
                  <a:srgbClr val="4D4D4D"/>
                </a:solidFill>
              </a:rPr>
              <a:pPr/>
              <a:t>15</a:t>
            </a:fld>
            <a:endParaRPr lang="en-US" sz="1600">
              <a:solidFill>
                <a:srgbClr val="4D4D4D"/>
              </a:solidFill>
            </a:endParaRPr>
          </a:p>
        </p:txBody>
      </p:sp>
      <p:pic>
        <p:nvPicPr>
          <p:cNvPr id="29701" name="Picture 2" descr="Figure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50535"/>
            <a:ext cx="3157516" cy="524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3" descr="Figur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2068" y="150535"/>
            <a:ext cx="3157516" cy="5249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3868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inline-block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7854"/>
            <a:ext cx="2898775" cy="3098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113" y="1428750"/>
            <a:ext cx="4352925" cy="800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3350"/>
            <a:ext cx="8029575" cy="548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092" y="2322952"/>
            <a:ext cx="4806769" cy="1210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E" sz="2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Grid of boxes that </a:t>
            </a:r>
            <a:r>
              <a:rPr lang="en-IE" sz="2400" dirty="0" smtClean="0"/>
              <a:t>fills the browser width and wraps nicely. You can set a width and height.</a:t>
            </a:r>
            <a:endParaRPr kumimoji="0" lang="en-IE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64866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inline-block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4346575" cy="6565900"/>
          </a:xfrm>
        </p:spPr>
        <p:txBody>
          <a:bodyPr/>
          <a:lstStyle/>
          <a:p>
            <a:r>
              <a:rPr lang="en-GB" dirty="0" smtClean="0"/>
              <a:t>You can use inline-block for layouts. Remember to set the width and vertical-align to top.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55" y="4791584"/>
            <a:ext cx="4943388" cy="4357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4350748"/>
            <a:ext cx="5676900" cy="5057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217487"/>
            <a:ext cx="8086725" cy="3019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9992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column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4370998" cy="6565900"/>
          </a:xfrm>
        </p:spPr>
        <p:txBody>
          <a:bodyPr/>
          <a:lstStyle/>
          <a:p>
            <a:r>
              <a:rPr lang="en-GB" dirty="0" err="1" smtClean="0"/>
              <a:t>css</a:t>
            </a:r>
            <a:r>
              <a:rPr lang="en-GB" dirty="0" smtClean="0"/>
              <a:t> columns are very new, so you need to use the prefixes and it won’t work in IE9 or Opera Mini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98" y="2149844"/>
            <a:ext cx="8010153" cy="1899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012" y="4840298"/>
            <a:ext cx="4095925" cy="2945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6" y="5393606"/>
            <a:ext cx="8641090" cy="3634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0193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flexbox</a:t>
            </a:r>
            <a:endParaRPr lang="en-IE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sz="3200" dirty="0" smtClean="0"/>
              <a:t>The new flexbox layout mode is poised to redefine how we do layouts in CSS. Unfortunately the specification has changed a lot recently, so it is implemented differently in different browsers. </a:t>
            </a:r>
          </a:p>
          <a:p>
            <a:r>
              <a:rPr lang="en-IE" sz="3200" dirty="0" smtClean="0"/>
              <a:t>The following examples only work with some browsers that use the latest version of the standard.</a:t>
            </a:r>
          </a:p>
          <a:p>
            <a:endParaRPr lang="en-IE" sz="3200" dirty="0"/>
          </a:p>
          <a:p>
            <a:r>
              <a:rPr lang="en-IE" sz="3200" dirty="0">
                <a:hlinkClick r:id="rId2"/>
              </a:rPr>
              <a:t>https://css-tricks.com/snippets/css/a-guide-to-flexbox</a:t>
            </a:r>
            <a:r>
              <a:rPr lang="en-IE" sz="3200" dirty="0" smtClean="0">
                <a:hlinkClick r:id="rId2"/>
              </a:rPr>
              <a:t>/</a:t>
            </a:r>
            <a:endParaRPr lang="en-IE" sz="3200" dirty="0" smtClean="0"/>
          </a:p>
          <a:p>
            <a:endParaRPr lang="en-IE" sz="3200" dirty="0" smtClean="0"/>
          </a:p>
          <a:p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1128924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712" y="2219058"/>
            <a:ext cx="5821461" cy="5187586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xfrm>
            <a:off x="438894" y="392165"/>
            <a:ext cx="11861800" cy="13970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dirty="0">
                <a:solidFill>
                  <a:schemeClr val="tx2">
                    <a:satMod val="130000"/>
                  </a:schemeClr>
                </a:solidFill>
              </a:rPr>
              <a:t>Lab 0</a:t>
            </a: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7</a:t>
            </a:r>
            <a:r>
              <a:rPr dirty="0">
                <a:solidFill>
                  <a:schemeClr val="tx2">
                    <a:satMod val="130000"/>
                  </a:schemeClr>
                </a:solidFill>
              </a:rPr>
              <a:t>: Learn CSS Layout Part </a:t>
            </a: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2</a:t>
            </a:r>
            <a:endParaRPr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3" name="Shape 213"/>
          <p:cNvSpPr>
            <a:spLocks noGrp="1"/>
          </p:cNvSpPr>
          <p:nvPr>
            <p:ph type="sldNum" sz="quarter" idx="4294967295"/>
          </p:nvPr>
        </p:nvSpPr>
        <p:spPr>
          <a:xfrm>
            <a:off x="12453214" y="9194800"/>
            <a:ext cx="127001" cy="198222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214" name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7633" y="6604992"/>
            <a:ext cx="6429376" cy="236220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15" name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369794" y="2247623"/>
            <a:ext cx="6429376" cy="3228976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pic>
        <p:nvPicPr>
          <p:cNvPr id="216" name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798544" y="5596880"/>
            <a:ext cx="5000626" cy="2971801"/>
          </a:xfrm>
          <a:prstGeom prst="rect">
            <a:avLst/>
          </a:prstGeom>
          <a:ln w="12700">
            <a:miter lim="400000"/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flexbox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4971"/>
            <a:ext cx="6246521" cy="44486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0" y="49213"/>
            <a:ext cx="8784316" cy="439215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4157254" cy="6565900"/>
          </a:xfrm>
        </p:spPr>
        <p:txBody>
          <a:bodyPr>
            <a:normAutofit/>
          </a:bodyPr>
          <a:lstStyle/>
          <a:p>
            <a:r>
              <a:rPr lang="en-GB" sz="3600" dirty="0" smtClean="0"/>
              <a:t>simple layout.</a:t>
            </a:r>
            <a:endParaRPr lang="en-GB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422" y="4836884"/>
            <a:ext cx="3943077" cy="405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3097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flexbox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87" y="7636018"/>
            <a:ext cx="11839778" cy="1201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872720"/>
            <a:ext cx="3161211" cy="53917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090" y="522514"/>
            <a:ext cx="9103709" cy="27671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0377" y="3481984"/>
            <a:ext cx="7782923" cy="3782446"/>
          </a:xfrm>
        </p:spPr>
        <p:txBody>
          <a:bodyPr>
            <a:normAutofit/>
          </a:bodyPr>
          <a:lstStyle/>
          <a:p>
            <a:r>
              <a:rPr lang="en-IE" sz="3600" dirty="0" smtClean="0"/>
              <a:t>more complex layout, one flex container with several </a:t>
            </a:r>
            <a:r>
              <a:rPr lang="en-IE" sz="3600" dirty="0" err="1" smtClean="0"/>
              <a:t>div’s</a:t>
            </a:r>
            <a:r>
              <a:rPr lang="en-IE" sz="3600" dirty="0" smtClean="0"/>
              <a:t> each with its own properties set for sizing.</a:t>
            </a:r>
            <a:endParaRPr lang="en-IE" sz="3600" dirty="0"/>
          </a:p>
        </p:txBody>
      </p:sp>
    </p:spTree>
    <p:extLst>
      <p:ext uri="{BB962C8B-B14F-4D97-AF65-F5344CB8AC3E}">
        <p14:creationId xmlns:p14="http://schemas.microsoft.com/office/powerpoint/2010/main" val="33211516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251" y="-113350"/>
            <a:ext cx="11861800" cy="1397000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flexbox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51" y="1529895"/>
            <a:ext cx="7601966" cy="35630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17" y="653143"/>
            <a:ext cx="4931673" cy="271707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1950" y="4023360"/>
            <a:ext cx="3837940" cy="4866640"/>
          </a:xfrm>
        </p:spPr>
        <p:txBody>
          <a:bodyPr>
            <a:normAutofit/>
          </a:bodyPr>
          <a:lstStyle/>
          <a:p>
            <a:r>
              <a:rPr lang="en-IE" sz="2800" dirty="0" err="1" smtClean="0"/>
              <a:t>Centering</a:t>
            </a:r>
            <a:r>
              <a:rPr lang="en-IE" sz="2800" dirty="0" smtClean="0"/>
              <a:t> using Flexbox makes the process a lot easier and exact than alternative methods.</a:t>
            </a:r>
            <a:endParaRPr lang="en-IE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92971"/>
            <a:ext cx="8801938" cy="410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4404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image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8724900"/>
            <a:ext cx="3175000" cy="660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9" name="image30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98100" y="8826500"/>
            <a:ext cx="1879600" cy="444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2" name="Group 302"/>
          <p:cNvGrpSpPr/>
          <p:nvPr/>
        </p:nvGrpSpPr>
        <p:grpSpPr>
          <a:xfrm>
            <a:off x="4419600" y="3209758"/>
            <a:ext cx="4267200" cy="2842454"/>
            <a:chOff x="0" y="0"/>
            <a:chExt cx="4267200" cy="2842452"/>
          </a:xfrm>
        </p:grpSpPr>
        <p:pic>
          <p:nvPicPr>
            <p:cNvPr id="300" name="image31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799" y="0"/>
              <a:ext cx="2959101" cy="10353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01" name="Shape 301"/>
            <p:cNvSpPr/>
            <p:nvPr/>
          </p:nvSpPr>
          <p:spPr>
            <a:xfrm>
              <a:off x="0" y="1253631"/>
              <a:ext cx="4267200" cy="1588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Except where otherwise noted, this content is licensed under a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5"/>
                </a:rPr>
                <a:t>Creative Commons Attribution-NonCommercial 3.0 License</a:t>
              </a:r>
              <a:r>
                <a:t>. </a:t>
              </a:r>
              <a:endParaRPr sz="1800"/>
            </a:p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 sz="1800"/>
            </a:p>
            <a:p>
              <a:pPr algn="l">
                <a:lnSpc>
                  <a:spcPct val="120000"/>
                </a:lnSpc>
                <a:defRPr sz="1600"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r>
                <a:t>For more information, please see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5"/>
                </a:rPr>
                <a:t>http://creativecommons.org/licenses/by-nc/3.0/</a:t>
              </a:r>
            </a:p>
          </p:txBody>
        </p:sp>
      </p:grp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dirty="0">
                <a:solidFill>
                  <a:schemeClr val="tx2">
                    <a:satMod val="130000"/>
                  </a:schemeClr>
                </a:solidFill>
              </a:rPr>
              <a:t>CSS Layout</a:t>
            </a: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 Part 2</a:t>
            </a:r>
            <a:endParaRPr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19" name="Shape 2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The </a:t>
            </a:r>
            <a:r>
              <a:rPr lang="en-IE" dirty="0" err="1" smtClean="0"/>
              <a:t>clearfix</a:t>
            </a:r>
            <a:r>
              <a:rPr lang="en-IE" dirty="0" smtClean="0"/>
              <a:t> hack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Float layout example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Percent width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Media queries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Inline-block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Inline-block layout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Column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rPr lang="en-IE" dirty="0" smtClean="0"/>
              <a:t>Flexbox</a:t>
            </a:r>
          </a:p>
          <a:p>
            <a:pPr>
              <a:spcBef>
                <a:spcPts val="600"/>
              </a:spcBef>
              <a:defRPr sz="28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IE" dirty="0" err="1">
                <a:solidFill>
                  <a:schemeClr val="tx2">
                    <a:satMod val="130000"/>
                  </a:schemeClr>
                </a:solidFill>
              </a:rPr>
              <a:t>Clearfix</a:t>
            </a: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 hack</a:t>
            </a:r>
            <a:endParaRPr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22" name="Shape 222"/>
          <p:cNvSpPr>
            <a:spLocks noGrp="1"/>
          </p:cNvSpPr>
          <p:nvPr>
            <p:ph type="body" sz="quarter" idx="1"/>
          </p:nvPr>
        </p:nvSpPr>
        <p:spPr>
          <a:xfrm>
            <a:off x="571500" y="2324100"/>
            <a:ext cx="11861800" cy="2048644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24" name="Shape 224"/>
          <p:cNvSpPr/>
          <p:nvPr/>
        </p:nvSpPr>
        <p:spPr>
          <a:xfrm>
            <a:off x="6214367" y="6368058"/>
            <a:ext cx="6218933" cy="311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/>
            </a:lvl1pPr>
          </a:lstStyle>
          <a:p>
            <a:r>
              <a:rPr lang="en-IE" dirty="0" smtClean="0"/>
              <a:t>Bad things can sometimes happen when using floats:</a:t>
            </a:r>
          </a:p>
          <a:p>
            <a:r>
              <a:rPr lang="en-IE" dirty="0" smtClean="0"/>
              <a:t>In this case an image overflows the container, we used float right for the image within the &lt;p&gt;, however because it is taller than the text it overflows.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832280"/>
            <a:ext cx="10115550" cy="3495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6687920"/>
            <a:ext cx="3525339" cy="12243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7936016"/>
            <a:ext cx="3525339" cy="1357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551" y="313048"/>
            <a:ext cx="8210449" cy="25192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Float </a:t>
            </a:r>
            <a:r>
              <a:rPr lang="en-IE" dirty="0" smtClean="0">
                <a:solidFill>
                  <a:schemeClr val="tx2">
                    <a:satMod val="130000"/>
                  </a:schemeClr>
                </a:solidFill>
              </a:rPr>
              <a:t>layout</a:t>
            </a:r>
            <a:br>
              <a:rPr lang="en-IE" dirty="0" smtClean="0">
                <a:solidFill>
                  <a:schemeClr val="tx2">
                    <a:satMod val="130000"/>
                  </a:schemeClr>
                </a:solidFill>
              </a:rPr>
            </a:br>
            <a:r>
              <a:rPr lang="en-IE" dirty="0" smtClean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IE" dirty="0">
                <a:solidFill>
                  <a:schemeClr val="tx2">
                    <a:satMod val="130000"/>
                  </a:schemeClr>
                </a:solidFill>
              </a:rPr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852161"/>
            <a:ext cx="11116808" cy="3237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405" y="275701"/>
            <a:ext cx="8453999" cy="4636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861" y="5317795"/>
            <a:ext cx="2479543" cy="3126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3216729" cy="6565900"/>
          </a:xfrm>
        </p:spPr>
        <p:txBody>
          <a:bodyPr/>
          <a:lstStyle/>
          <a:p>
            <a:r>
              <a:rPr lang="en-IE" dirty="0" smtClean="0"/>
              <a:t>It is common to do entire layouts using float. Here is the same layout we did with position last week, but using float instead.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3759230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68046"/>
            <a:ext cx="11861800" cy="1397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solidFill>
                  <a:schemeClr val="tx2">
                    <a:satMod val="130000"/>
                  </a:schemeClr>
                </a:solidFill>
              </a:rPr>
              <a:t>percent width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2324100"/>
            <a:ext cx="1827010" cy="6565900"/>
          </a:xfrm>
        </p:spPr>
        <p:txBody>
          <a:bodyPr/>
          <a:lstStyle/>
          <a:p>
            <a:r>
              <a:rPr lang="en-GB" dirty="0" smtClean="0"/>
              <a:t>Percent relative to the containing block.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509" y="1801813"/>
            <a:ext cx="2303935" cy="2946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68" y="5607050"/>
            <a:ext cx="12262232" cy="3805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850" y="346593"/>
            <a:ext cx="7981950" cy="5962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4649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</a:rPr>
              <a:t>Mobile Web Design Best Practices</a:t>
            </a: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3467946" y="2059093"/>
            <a:ext cx="9238827" cy="6827520"/>
          </a:xfrm>
        </p:spPr>
        <p:txBody>
          <a:bodyPr>
            <a:normAutofit/>
          </a:bodyPr>
          <a:lstStyle/>
          <a:p>
            <a:pPr marL="519281" indent="-401878">
              <a:buFont typeface="Wingdings 2" panose="05020102010507070707" pitchFamily="18" charset="2"/>
              <a:buChar char=""/>
            </a:pPr>
            <a:r>
              <a:rPr lang="en-US" sz="4000" dirty="0" smtClean="0"/>
              <a:t>Three </a:t>
            </a:r>
            <a:r>
              <a:rPr lang="en-US" sz="4000" dirty="0"/>
              <a:t>Approaches to Mobile Web:</a:t>
            </a:r>
          </a:p>
          <a:p>
            <a:pPr marL="909871" lvl="1" indent="-336404">
              <a:buFont typeface="Verdana" panose="020B0604030504040204" pitchFamily="34" charset="0"/>
              <a:buChar char="◦"/>
            </a:pPr>
            <a:r>
              <a:rPr lang="en-US" sz="2800" dirty="0"/>
              <a:t>Create a separate website hosted within your current domain targeted for mobile users e.g. m.itworld.com</a:t>
            </a:r>
          </a:p>
          <a:p>
            <a:pPr marL="909871" lvl="1" indent="-336404">
              <a:buFont typeface="Verdana" panose="020B0604030504040204" pitchFamily="34" charset="0"/>
              <a:buChar char="◦"/>
            </a:pPr>
            <a:r>
              <a:rPr lang="en-US" sz="2800" dirty="0"/>
              <a:t>Use CSS to configure your current website for display on both mobile and desktop devices.</a:t>
            </a:r>
          </a:p>
          <a:p>
            <a:pPr marL="909871" lvl="1" indent="-336404">
              <a:buFont typeface="Verdana" panose="020B0604030504040204" pitchFamily="34" charset="0"/>
              <a:buChar char="◦"/>
            </a:pPr>
            <a:r>
              <a:rPr lang="en-US" sz="2800" dirty="0"/>
              <a:t>Develop a mobile app which resides on the device</a:t>
            </a:r>
          </a:p>
          <a:p>
            <a:pPr marL="909871" lvl="1" indent="-336404">
              <a:buFont typeface="Verdana" panose="020B0604030504040204" pitchFamily="34" charset="0"/>
              <a:buChar char="◦"/>
            </a:pPr>
            <a:endParaRPr lang="en-US" dirty="0" smtClean="0"/>
          </a:p>
        </p:txBody>
      </p:sp>
      <p:pic>
        <p:nvPicPr>
          <p:cNvPr id="26628" name="Picture 5" descr="Figur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1" y="2716107"/>
            <a:ext cx="3920193" cy="650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23872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chemeClr val="tx2">
                    <a:satMod val="130000"/>
                  </a:schemeClr>
                </a:solidFill>
              </a:rPr>
              <a:t>Mobile Web Limitations</a:t>
            </a: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74320" y="2324100"/>
            <a:ext cx="7991856" cy="6565900"/>
          </a:xfrm>
        </p:spPr>
        <p:txBody>
          <a:bodyPr numCol="2">
            <a:noAutofit/>
          </a:bodyPr>
          <a:lstStyle/>
          <a:p>
            <a:r>
              <a:rPr lang="en-US" sz="2400" dirty="0">
                <a:latin typeface="+mn-lt"/>
              </a:rPr>
              <a:t>Small Screen Size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Low bandwidth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Poor connectivity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No hover states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Slow error prone typing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Less context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Inaccurate clicks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Slow hardware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Awkward controls</a:t>
            </a:r>
          </a:p>
          <a:p>
            <a:pPr eaLnBrk="1" hangingPunct="1"/>
            <a:r>
              <a:rPr lang="en-US" sz="2400" dirty="0" smtClean="0">
                <a:latin typeface="+mn-lt"/>
              </a:rPr>
              <a:t>Limited processor and memory</a:t>
            </a:r>
            <a:endParaRPr lang="ga-IE" sz="2400" dirty="0" smtClean="0">
              <a:latin typeface="+mn-lt"/>
            </a:endParaRPr>
          </a:p>
          <a:p>
            <a:pPr eaLnBrk="1" hangingPunct="1"/>
            <a:r>
              <a:rPr lang="ga-IE" sz="2400" dirty="0" smtClean="0">
                <a:latin typeface="+mn-lt"/>
              </a:rPr>
              <a:t>http://www.whitehouse.gov</a:t>
            </a:r>
          </a:p>
          <a:p>
            <a:pPr eaLnBrk="1" hangingPunct="1"/>
            <a:r>
              <a:rPr lang="ga-IE" sz="2400" dirty="0" smtClean="0">
                <a:latin typeface="+mn-lt"/>
              </a:rPr>
              <a:t>http://m.whitehouse.gov</a:t>
            </a:r>
            <a:endParaRPr lang="en-US" sz="2400" dirty="0" smtClean="0">
              <a:latin typeface="+mn-lt"/>
            </a:endParaRPr>
          </a:p>
          <a:p>
            <a:pPr marL="99341" indent="0">
              <a:buNone/>
            </a:pPr>
            <a:endParaRPr lang="en-US" sz="2400" dirty="0" smtClean="0">
              <a:latin typeface="+mn-lt"/>
            </a:endParaRPr>
          </a:p>
        </p:txBody>
      </p:sp>
      <p:pic>
        <p:nvPicPr>
          <p:cNvPr id="27652" name="Picture 5" descr="Figure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121" y="2167466"/>
            <a:ext cx="3776045" cy="626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096163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700" dirty="0">
                <a:solidFill>
                  <a:schemeClr val="tx2">
                    <a:satMod val="130000"/>
                  </a:schemeClr>
                </a:solidFill>
              </a:rPr>
              <a:t>Approaches to mobile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Make web sites that work well on a variety of screens (presentation)</a:t>
            </a:r>
          </a:p>
          <a:p>
            <a:r>
              <a:rPr lang="en-GB" dirty="0" smtClean="0"/>
              <a:t>Adjust your content for mobile users (content)</a:t>
            </a:r>
          </a:p>
          <a:p>
            <a:r>
              <a:rPr lang="en-GB" dirty="0" smtClean="0"/>
              <a:t>Give your users a smooth experience even on a slow connection (performance)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480829" y="9194800"/>
            <a:ext cx="99386" cy="215444"/>
          </a:xfrm>
        </p:spPr>
        <p:txBody>
          <a:bodyPr/>
          <a:lstStyle/>
          <a:p>
            <a:fld id="{D8398C30-C104-41D7-9C80-07F0F518FD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15775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"/>
        <a:ea typeface="Helvetica"/>
        <a:cs typeface="Helvetica"/>
      </a:majorFont>
      <a:minorFont>
        <a:latin typeface="Lucida Grande"/>
        <a:ea typeface="Lucida Grande"/>
        <a:cs typeface="Lucida Grand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712</Words>
  <Application>Microsoft Office PowerPoint</Application>
  <PresentationFormat>Custom</PresentationFormat>
  <Paragraphs>104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Helvetica Neue</vt:lpstr>
      <vt:lpstr>Helvetica Neue Light</vt:lpstr>
      <vt:lpstr>Lucida Grande</vt:lpstr>
      <vt:lpstr>Times New Roman</vt:lpstr>
      <vt:lpstr>Verdana</vt:lpstr>
      <vt:lpstr>Wingdings 2</vt:lpstr>
      <vt:lpstr>ModernPortfolio</vt:lpstr>
      <vt:lpstr>CSS Layout Part 2</vt:lpstr>
      <vt:lpstr>Lab 07: Learn CSS Layout Part 2</vt:lpstr>
      <vt:lpstr>CSS Layout Part 2</vt:lpstr>
      <vt:lpstr>Clearfix hack</vt:lpstr>
      <vt:lpstr>Float layout  example</vt:lpstr>
      <vt:lpstr>percent width</vt:lpstr>
      <vt:lpstr>Mobile Web Design Best Practices</vt:lpstr>
      <vt:lpstr>Mobile Web Limitations</vt:lpstr>
      <vt:lpstr>Approaches to mobile web</vt:lpstr>
      <vt:lpstr>Design Techniques for Mobile Web</vt:lpstr>
      <vt:lpstr>Design Techniques for Mobile Web</vt:lpstr>
      <vt:lpstr>Media queries</vt:lpstr>
      <vt:lpstr>Media Queries</vt:lpstr>
      <vt:lpstr>media queries</vt:lpstr>
      <vt:lpstr>Viewport Meta Tag</vt:lpstr>
      <vt:lpstr>inline-block</vt:lpstr>
      <vt:lpstr>inline-block layout</vt:lpstr>
      <vt:lpstr>column</vt:lpstr>
      <vt:lpstr>flexbox</vt:lpstr>
      <vt:lpstr>flexbox</vt:lpstr>
      <vt:lpstr>flexbox</vt:lpstr>
      <vt:lpstr>flexbox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Layout Part I</dc:title>
  <dc:creator>Brenda</dc:creator>
  <cp:lastModifiedBy>Brenda Mullally</cp:lastModifiedBy>
  <cp:revision>27</cp:revision>
  <dcterms:modified xsi:type="dcterms:W3CDTF">2015-11-01T20:16:09Z</dcterms:modified>
</cp:coreProperties>
</file>