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60" r:id="rId11"/>
    <p:sldId id="261" r:id="rId12"/>
    <p:sldId id="262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92" r:id="rId21"/>
    <p:sldId id="293" r:id="rId22"/>
    <p:sldId id="276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7D9"/>
          </a:solidFill>
        </a:fill>
      </a:tcStyle>
    </a:wholeTbl>
    <a:band2H>
      <a:tcTxStyle/>
      <a:tcStyle>
        <a:tcBdr/>
        <a:fill>
          <a:solidFill>
            <a:srgbClr val="E9ECED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ED8"/>
          </a:solidFill>
        </a:fill>
      </a:tcStyle>
    </a:wholeTbl>
    <a:band2H>
      <a:tcTxStyle/>
      <a:tcStyle>
        <a:tcBdr/>
        <a:fill>
          <a:solidFill>
            <a:srgbClr val="F2EFED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2D6"/>
          </a:solidFill>
        </a:fill>
      </a:tcStyle>
    </a:wholeTbl>
    <a:band2H>
      <a:tcTxStyle/>
      <a:tcStyle>
        <a:tcBdr/>
        <a:fill>
          <a:solidFill>
            <a:srgbClr val="EAEAEC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54" y="54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98653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+mn-lt"/>
        <a:ea typeface="+mn-ea"/>
        <a:cs typeface="+mn-cs"/>
        <a:sym typeface="Lucida Grande"/>
      </a:defRPr>
    </a:lvl1pPr>
    <a:lvl2pPr indent="228600" defTabSz="584200" latinLnBrk="0">
      <a:defRPr sz="2200">
        <a:latin typeface="+mn-lt"/>
        <a:ea typeface="+mn-ea"/>
        <a:cs typeface="+mn-cs"/>
        <a:sym typeface="Lucida Grande"/>
      </a:defRPr>
    </a:lvl2pPr>
    <a:lvl3pPr indent="457200" defTabSz="584200" latinLnBrk="0">
      <a:defRPr sz="2200">
        <a:latin typeface="+mn-lt"/>
        <a:ea typeface="+mn-ea"/>
        <a:cs typeface="+mn-cs"/>
        <a:sym typeface="Lucida Grande"/>
      </a:defRPr>
    </a:lvl3pPr>
    <a:lvl4pPr indent="685800" defTabSz="584200" latinLnBrk="0">
      <a:defRPr sz="2200">
        <a:latin typeface="+mn-lt"/>
        <a:ea typeface="+mn-ea"/>
        <a:cs typeface="+mn-cs"/>
        <a:sym typeface="Lucida Grande"/>
      </a:defRPr>
    </a:lvl4pPr>
    <a:lvl5pPr indent="914400" defTabSz="584200" latinLnBrk="0">
      <a:defRPr sz="2200">
        <a:latin typeface="+mn-lt"/>
        <a:ea typeface="+mn-ea"/>
        <a:cs typeface="+mn-cs"/>
        <a:sym typeface="Lucida Grande"/>
      </a:defRPr>
    </a:lvl5pPr>
    <a:lvl6pPr indent="1143000" defTabSz="584200" latinLnBrk="0">
      <a:defRPr sz="2200">
        <a:latin typeface="+mn-lt"/>
        <a:ea typeface="+mn-ea"/>
        <a:cs typeface="+mn-cs"/>
        <a:sym typeface="Lucida Grande"/>
      </a:defRPr>
    </a:lvl6pPr>
    <a:lvl7pPr indent="1371600" defTabSz="584200" latinLnBrk="0">
      <a:defRPr sz="2200">
        <a:latin typeface="+mn-lt"/>
        <a:ea typeface="+mn-ea"/>
        <a:cs typeface="+mn-cs"/>
        <a:sym typeface="Lucida Grande"/>
      </a:defRPr>
    </a:lvl7pPr>
    <a:lvl8pPr indent="1600200" defTabSz="584200" latinLnBrk="0">
      <a:defRPr sz="2200">
        <a:latin typeface="+mn-lt"/>
        <a:ea typeface="+mn-ea"/>
        <a:cs typeface="+mn-cs"/>
        <a:sym typeface="Lucida Grande"/>
      </a:defRPr>
    </a:lvl8pPr>
    <a:lvl9pPr indent="1828800" defTabSz="584200" latinLnBrk="0">
      <a:defRPr sz="2200">
        <a:latin typeface="+mn-lt"/>
        <a:ea typeface="+mn-ea"/>
        <a:cs typeface="+mn-cs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endParaRPr lang="ga-IE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24804A-AD85-48B8-BE72-74F1A958574D}" type="slidenum">
              <a:rPr lang="en-US" sz="1200"/>
              <a:pPr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26024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endParaRPr lang="ga-IE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27DF8B-04F0-40A4-B3D1-F79C3AF3F8AE}" type="slidenum">
              <a:rPr lang="en-US" sz="1200"/>
              <a:pPr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34669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endParaRPr lang="ga-IE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F40E6F-7A0D-4F4E-A776-0182ABB74E10}" type="slidenum">
              <a:rPr lang="en-US" sz="1200"/>
              <a:pPr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8945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647700" y="4749801"/>
            <a:ext cx="11709421" cy="125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half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 flipH="1">
            <a:off x="6489699" y="508000"/>
            <a:ext cx="1" cy="8013732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flipH="1">
            <a:off x="4444998" y="1777968"/>
            <a:ext cx="1" cy="5067382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9" name="Shape 129"/>
          <p:cNvSpPr/>
          <p:nvPr/>
        </p:nvSpPr>
        <p:spPr>
          <a:xfrm flipH="1">
            <a:off x="8547098" y="1777968"/>
            <a:ext cx="1" cy="5067382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 flipH="1">
            <a:off x="6489698" y="520668"/>
            <a:ext cx="1" cy="7962964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6489696" y="4476749"/>
            <a:ext cx="5994409" cy="129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 flipH="1">
            <a:off x="9067798" y="520668"/>
            <a:ext cx="1" cy="7962964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9067796" y="3092449"/>
            <a:ext cx="3429023" cy="129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9067796" y="5873749"/>
            <a:ext cx="3429023" cy="129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362207" y="9194800"/>
            <a:ext cx="218008" cy="215444"/>
          </a:xfrm>
        </p:spPr>
        <p:txBody>
          <a:bodyPr/>
          <a:lstStyle/>
          <a:p>
            <a:fld id="{D8398C30-C104-41D7-9C80-07F0F518FD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0" y="9428480"/>
            <a:ext cx="8453120" cy="37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>
                <a:solidFill>
                  <a:srgbClr val="10253F"/>
                </a:solidFill>
                <a:latin typeface="Gill Sans MT" panose="020B0502020104020203" pitchFamily="34" charset="0"/>
              </a:rPr>
              <a:t>Copyright © Terry Felke-Morris</a:t>
            </a:r>
          </a:p>
        </p:txBody>
      </p:sp>
    </p:spTree>
    <p:extLst>
      <p:ext uri="{BB962C8B-B14F-4D97-AF65-F5344CB8AC3E}">
        <p14:creationId xmlns:p14="http://schemas.microsoft.com/office/powerpoint/2010/main" val="51302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219700" cy="65659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>
                <a:solidFill>
                  <a:srgbClr val="747474"/>
                </a:solidFill>
              </a:defRPr>
            </a:lvl2pPr>
            <a:lvl3pPr>
              <a:spcBef>
                <a:spcPts val="7200"/>
              </a:spcBef>
              <a:defRPr>
                <a:solidFill>
                  <a:srgbClr val="747474"/>
                </a:solidFill>
              </a:defRPr>
            </a:lvl3pPr>
            <a:lvl4pPr>
              <a:spcBef>
                <a:spcPts val="7200"/>
              </a:spcBef>
              <a:defRPr>
                <a:solidFill>
                  <a:srgbClr val="747474"/>
                </a:solidFill>
              </a:defRPr>
            </a:lvl4pPr>
            <a:lvl5pPr>
              <a:spcBef>
                <a:spcPts val="7200"/>
              </a:spcBef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7543799" y="7975599"/>
            <a:ext cx="2" cy="14225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lIns="50800" tIns="50800" rIns="50800" bIns="50800"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647699" y="4749799"/>
            <a:ext cx="488212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647699" y="1968499"/>
            <a:ext cx="4876869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1"/>
            <a:ext cx="11709400" cy="125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369800" y="9194800"/>
            <a:ext cx="210415" cy="198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667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7112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1557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6002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0447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4892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29337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3782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38227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netsociety.org/sites/default/files/Global_Internet_Report_2014_0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ctrTitle"/>
          </p:nvPr>
        </p:nvSpPr>
        <p:spPr>
          <a:xfrm>
            <a:off x="368300" y="7239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rPr dirty="0"/>
              <a:t>CSS Layout Part </a:t>
            </a:r>
            <a:r>
              <a:rPr lang="en-IE" dirty="0" smtClean="0"/>
              <a:t>2</a:t>
            </a:r>
            <a:endParaRPr dirty="0"/>
          </a:p>
        </p:txBody>
      </p:sp>
      <p:sp>
        <p:nvSpPr>
          <p:cNvPr id="198" name="Shape 198"/>
          <p:cNvSpPr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 Development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712" y="2219058"/>
            <a:ext cx="5821461" cy="5187586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Lab </a:t>
            </a:r>
            <a:r>
              <a:rPr dirty="0" smtClean="0"/>
              <a:t>0</a:t>
            </a:r>
            <a:r>
              <a:rPr lang="en-IE" dirty="0" smtClean="0"/>
              <a:t>7</a:t>
            </a:r>
            <a:r>
              <a:rPr dirty="0" smtClean="0"/>
              <a:t>: </a:t>
            </a:r>
            <a:r>
              <a:rPr dirty="0"/>
              <a:t>Learn CSS Layout Part </a:t>
            </a:r>
            <a:r>
              <a:rPr lang="en-IE" dirty="0" smtClean="0"/>
              <a:t>2</a:t>
            </a:r>
            <a:endParaRPr dirty="0"/>
          </a:p>
        </p:txBody>
      </p:sp>
      <p:sp>
        <p:nvSpPr>
          <p:cNvPr id="213" name="Shape 213"/>
          <p:cNvSpPr>
            <a:spLocks noGrp="1"/>
          </p:cNvSpPr>
          <p:nvPr>
            <p:ph type="sldNum" sz="quarter" idx="4294967295"/>
          </p:nvPr>
        </p:nvSpPr>
        <p:spPr>
          <a:xfrm>
            <a:off x="12453214" y="9194800"/>
            <a:ext cx="127001" cy="19822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14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7633" y="6604992"/>
            <a:ext cx="6429376" cy="236220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15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69794" y="2247623"/>
            <a:ext cx="6429376" cy="3228976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16" name="image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98544" y="5596880"/>
            <a:ext cx="5000626" cy="297180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CSS </a:t>
            </a:r>
            <a:r>
              <a:rPr dirty="0" smtClean="0"/>
              <a:t>Layout</a:t>
            </a:r>
            <a:r>
              <a:rPr lang="en-IE" dirty="0" smtClean="0"/>
              <a:t> Part 2</a:t>
            </a:r>
            <a:endParaRPr dirty="0"/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dirty="0" smtClean="0"/>
              <a:t>The </a:t>
            </a:r>
            <a:r>
              <a:rPr lang="en-IE" dirty="0" err="1" smtClean="0"/>
              <a:t>clearfix</a:t>
            </a:r>
            <a:r>
              <a:rPr lang="en-IE" dirty="0" smtClean="0"/>
              <a:t> hack</a:t>
            </a:r>
          </a:p>
          <a:p>
            <a:pPr>
              <a:spcBef>
                <a:spcPts val="6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dirty="0" smtClean="0"/>
              <a:t>Float layout example</a:t>
            </a:r>
          </a:p>
          <a:p>
            <a:pPr>
              <a:spcBef>
                <a:spcPts val="6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dirty="0" smtClean="0"/>
              <a:t>Percent width</a:t>
            </a:r>
          </a:p>
          <a:p>
            <a:pPr>
              <a:spcBef>
                <a:spcPts val="6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dirty="0" smtClean="0"/>
              <a:t>Media queries</a:t>
            </a:r>
          </a:p>
          <a:p>
            <a:pPr>
              <a:spcBef>
                <a:spcPts val="6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dirty="0" smtClean="0"/>
              <a:t>Inline-block</a:t>
            </a:r>
          </a:p>
          <a:p>
            <a:pPr>
              <a:spcBef>
                <a:spcPts val="6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dirty="0" smtClean="0"/>
              <a:t>Inline-block layout</a:t>
            </a:r>
          </a:p>
          <a:p>
            <a:pPr>
              <a:spcBef>
                <a:spcPts val="6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dirty="0" smtClean="0"/>
              <a:t>Column</a:t>
            </a:r>
          </a:p>
          <a:p>
            <a:pPr>
              <a:spcBef>
                <a:spcPts val="6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dirty="0" smtClean="0"/>
              <a:t>Flexbox</a:t>
            </a:r>
            <a:endParaRPr lang="en-IE" dirty="0" smtClean="0"/>
          </a:p>
          <a:p>
            <a:pPr>
              <a:spcBef>
                <a:spcPts val="6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 err="1" smtClean="0"/>
              <a:t>Clearfix</a:t>
            </a:r>
            <a:r>
              <a:rPr lang="en-IE" dirty="0" smtClean="0"/>
              <a:t> hack</a:t>
            </a:r>
            <a:endParaRPr dirty="0"/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"/>
          </p:nvPr>
        </p:nvSpPr>
        <p:spPr>
          <a:xfrm>
            <a:off x="571500" y="2324100"/>
            <a:ext cx="11861800" cy="2048644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24" name="Shape 224"/>
          <p:cNvSpPr/>
          <p:nvPr/>
        </p:nvSpPr>
        <p:spPr>
          <a:xfrm>
            <a:off x="6214367" y="6798945"/>
            <a:ext cx="6218933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lang="en-IE" dirty="0" smtClean="0"/>
              <a:t>In this case an image overflows the container, we used float right for the image within the &lt;p&gt;, however because it is taller than the text it overflows.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39" y="2534996"/>
            <a:ext cx="10115550" cy="3495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6687921"/>
            <a:ext cx="2841401" cy="9868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7674756"/>
            <a:ext cx="2841401" cy="1094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551" y="412124"/>
            <a:ext cx="8079749" cy="2479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Float layout example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78" y="6564546"/>
            <a:ext cx="10106025" cy="2943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724" y="1828800"/>
            <a:ext cx="8453999" cy="4636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3570" y="1612446"/>
            <a:ext cx="2479543" cy="312697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9152049" cy="6565900"/>
          </a:xfrm>
        </p:spPr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375923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percent width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58" y="1764944"/>
            <a:ext cx="2152650" cy="275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14" y="5245456"/>
            <a:ext cx="12262232" cy="3805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50" y="346593"/>
            <a:ext cx="7981950" cy="596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649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queries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" y="2005013"/>
            <a:ext cx="5600700" cy="4943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5129213"/>
            <a:ext cx="7019925" cy="4124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100" y="2352675"/>
            <a:ext cx="2857500" cy="706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743" y="0"/>
            <a:ext cx="4067357" cy="3819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074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inline-block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24" y="290593"/>
            <a:ext cx="2898775" cy="3098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438150"/>
            <a:ext cx="4352925" cy="800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43350"/>
            <a:ext cx="8029575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4866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inline-block layout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513" y="6429375"/>
            <a:ext cx="2009775" cy="1771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3452813"/>
            <a:ext cx="5676900" cy="505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657225"/>
            <a:ext cx="8086725" cy="3019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99924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column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78" y="2258158"/>
            <a:ext cx="72294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600" y="3115408"/>
            <a:ext cx="3192961" cy="229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78" y="4263536"/>
            <a:ext cx="8133607" cy="342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1936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flexbox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76" y="4441370"/>
            <a:ext cx="6246521" cy="4448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148" y="2960687"/>
            <a:ext cx="7905750" cy="395287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036" y="330199"/>
            <a:ext cx="3564924" cy="366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0975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Mobile Web Design Best Practices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467946" y="2059093"/>
            <a:ext cx="9238827" cy="6827520"/>
          </a:xfrm>
        </p:spPr>
        <p:txBody>
          <a:bodyPr>
            <a:normAutofit fontScale="85000" lnSpcReduction="10000"/>
          </a:bodyPr>
          <a:lstStyle/>
          <a:p>
            <a:pPr marL="519281" indent="-401878">
              <a:buFont typeface="Wingdings 2" panose="05020102010507070707" pitchFamily="18" charset="2"/>
              <a:buChar char=""/>
            </a:pPr>
            <a:r>
              <a:rPr lang="en-US" sz="4000" dirty="0"/>
              <a:t>The global internet report by internetsociety.org states there are almost 2 billion mobile Internet users Dec 2013 </a:t>
            </a:r>
            <a:r>
              <a:rPr lang="en-US" dirty="0">
                <a:hlinkClick r:id="rId3"/>
              </a:rPr>
              <a:t>http://www.internetsociety.org/sites/default/files/Global_Internet_Report_2014_0.pdf</a:t>
            </a:r>
            <a:endParaRPr lang="en-US" dirty="0"/>
          </a:p>
          <a:p>
            <a:pPr marL="519281" indent="-401878">
              <a:buFont typeface="Wingdings 2" panose="05020102010507070707" pitchFamily="18" charset="2"/>
              <a:buChar char=""/>
            </a:pPr>
            <a:r>
              <a:rPr lang="en-US" sz="4000" dirty="0"/>
              <a:t>Three Approaches to Mobile Web:</a:t>
            </a:r>
          </a:p>
          <a:p>
            <a:pPr marL="909871" lvl="1" indent="-336404">
              <a:buFont typeface="Verdana" panose="020B0604030504040204" pitchFamily="34" charset="0"/>
              <a:buChar char="◦"/>
            </a:pPr>
            <a:r>
              <a:rPr lang="en-US" sz="2800" dirty="0"/>
              <a:t>Create a separate website hosted within your current domain targeted for mobile users e.g. m.itworld.com</a:t>
            </a:r>
          </a:p>
          <a:p>
            <a:pPr marL="909871" lvl="1" indent="-336404">
              <a:buFont typeface="Verdana" panose="020B0604030504040204" pitchFamily="34" charset="0"/>
              <a:buChar char="◦"/>
            </a:pPr>
            <a:r>
              <a:rPr lang="en-US" sz="2800" dirty="0"/>
              <a:t>Use CSS to configure your current website for display on both mobile and desktop devices.</a:t>
            </a:r>
          </a:p>
          <a:p>
            <a:pPr marL="909871" lvl="1" indent="-336404">
              <a:buFont typeface="Verdana" panose="020B0604030504040204" pitchFamily="34" charset="0"/>
              <a:buChar char="◦"/>
            </a:pPr>
            <a:r>
              <a:rPr lang="en-US" sz="2800" dirty="0"/>
              <a:t>Develop a mobile app which resides on the device</a:t>
            </a:r>
          </a:p>
          <a:p>
            <a:pPr marL="909871" lvl="1" indent="-336404">
              <a:buFont typeface="Verdana" panose="020B0604030504040204" pitchFamily="34" charset="0"/>
              <a:buChar char="◦"/>
            </a:pPr>
            <a:endParaRPr lang="en-US" dirty="0" smtClean="0"/>
          </a:p>
        </p:txBody>
      </p:sp>
      <p:pic>
        <p:nvPicPr>
          <p:cNvPr id="26628" name="Picture 5" descr="Figure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1" y="2384214"/>
            <a:ext cx="2454205" cy="4070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387230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flexbox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6897189"/>
            <a:ext cx="11839778" cy="1201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857" y="1028699"/>
            <a:ext cx="3370217" cy="57481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2978331"/>
            <a:ext cx="7458075" cy="22669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2115168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flexbox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5607050"/>
            <a:ext cx="7601966" cy="3563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577" y="336549"/>
            <a:ext cx="5506313" cy="303366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35" y="1853382"/>
            <a:ext cx="6441352" cy="30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4404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image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image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2" name="Group 302"/>
          <p:cNvGrpSpPr/>
          <p:nvPr/>
        </p:nvGrpSpPr>
        <p:grpSpPr>
          <a:xfrm>
            <a:off x="4419600" y="3209758"/>
            <a:ext cx="4267200" cy="2842454"/>
            <a:chOff x="0" y="0"/>
            <a:chExt cx="4267200" cy="2842452"/>
          </a:xfrm>
        </p:grpSpPr>
        <p:pic>
          <p:nvPicPr>
            <p:cNvPr id="300" name="image31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0799" y="0"/>
              <a:ext cx="2959101" cy="10353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1" name="Shape 301"/>
            <p:cNvSpPr/>
            <p:nvPr/>
          </p:nvSpPr>
          <p:spPr>
            <a:xfrm>
              <a:off x="0" y="1253631"/>
              <a:ext cx="4267200" cy="1588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l">
                <a:lnSpc>
                  <a:spcPct val="120000"/>
                </a:lnSpc>
                <a:defRPr sz="1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Except where otherwise noted, this content is licensed under a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5"/>
                </a:rPr>
                <a:t>Creative Commons Attribution-NonCommercial 3.0 License</a:t>
              </a:r>
              <a:r>
                <a:t>. </a:t>
              </a:r>
              <a:endParaRPr sz="1800"/>
            </a:p>
            <a:p>
              <a:pPr algn="l">
                <a:lnSpc>
                  <a:spcPct val="120000"/>
                </a:lnSpc>
                <a:defRPr sz="1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1800"/>
            </a:p>
            <a:p>
              <a:pPr algn="l">
                <a:lnSpc>
                  <a:spcPct val="120000"/>
                </a:lnSpc>
                <a:defRPr sz="1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For more information, please see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5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Mobile Web Limitations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eaLnBrk="1" hangingPunct="1"/>
            <a:r>
              <a:rPr lang="en-US" dirty="0" smtClean="0"/>
              <a:t>Small Screen Size</a:t>
            </a:r>
          </a:p>
          <a:p>
            <a:pPr eaLnBrk="1" hangingPunct="1"/>
            <a:r>
              <a:rPr lang="en-US" dirty="0" smtClean="0"/>
              <a:t>Low bandwidth</a:t>
            </a:r>
          </a:p>
          <a:p>
            <a:pPr eaLnBrk="1" hangingPunct="1"/>
            <a:r>
              <a:rPr lang="en-US" dirty="0" smtClean="0"/>
              <a:t>Poor connectivity</a:t>
            </a:r>
          </a:p>
          <a:p>
            <a:pPr eaLnBrk="1" hangingPunct="1"/>
            <a:r>
              <a:rPr lang="en-US" dirty="0" smtClean="0"/>
              <a:t>No hover states</a:t>
            </a:r>
          </a:p>
          <a:p>
            <a:pPr eaLnBrk="1" hangingPunct="1"/>
            <a:r>
              <a:rPr lang="en-US" dirty="0" smtClean="0"/>
              <a:t>Slow error prone typing</a:t>
            </a:r>
          </a:p>
          <a:p>
            <a:pPr eaLnBrk="1" hangingPunct="1"/>
            <a:r>
              <a:rPr lang="en-US" dirty="0" smtClean="0"/>
              <a:t>Less context</a:t>
            </a:r>
          </a:p>
          <a:p>
            <a:pPr eaLnBrk="1" hangingPunct="1"/>
            <a:r>
              <a:rPr lang="en-US" dirty="0" smtClean="0"/>
              <a:t>Inaccurate clicks</a:t>
            </a:r>
          </a:p>
          <a:p>
            <a:pPr eaLnBrk="1" hangingPunct="1"/>
            <a:r>
              <a:rPr lang="en-US" dirty="0" smtClean="0"/>
              <a:t>Slow hardware</a:t>
            </a:r>
          </a:p>
          <a:p>
            <a:pPr eaLnBrk="1" hangingPunct="1"/>
            <a:r>
              <a:rPr lang="en-US" dirty="0" smtClean="0"/>
              <a:t>Awkward controls</a:t>
            </a:r>
          </a:p>
          <a:p>
            <a:pPr eaLnBrk="1" hangingPunct="1"/>
            <a:r>
              <a:rPr lang="en-US" dirty="0" smtClean="0"/>
              <a:t>Limited processor and memory</a:t>
            </a:r>
            <a:endParaRPr lang="ga-IE" dirty="0" smtClean="0"/>
          </a:p>
          <a:p>
            <a:pPr eaLnBrk="1" hangingPunct="1"/>
            <a:endParaRPr lang="ga-IE" dirty="0"/>
          </a:p>
          <a:p>
            <a:pPr eaLnBrk="1" hangingPunct="1"/>
            <a:r>
              <a:rPr lang="ga-IE" dirty="0" smtClean="0"/>
              <a:t>http://www.whitehouse.gov</a:t>
            </a:r>
          </a:p>
          <a:p>
            <a:pPr eaLnBrk="1" hangingPunct="1"/>
            <a:r>
              <a:rPr lang="ga-IE" dirty="0" smtClean="0"/>
              <a:t>http://m.whitehouse.gov</a:t>
            </a:r>
            <a:endParaRPr lang="en-US" dirty="0" smtClean="0"/>
          </a:p>
          <a:p>
            <a:pPr marL="99341" indent="0">
              <a:buNone/>
            </a:pPr>
            <a:endParaRPr lang="en-US" dirty="0" smtClean="0"/>
          </a:p>
        </p:txBody>
      </p:sp>
      <p:pic>
        <p:nvPicPr>
          <p:cNvPr id="27652" name="Picture 5" descr="Figure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121" y="2167467"/>
            <a:ext cx="2454205" cy="4070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96163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700" dirty="0">
                <a:solidFill>
                  <a:schemeClr val="tx2">
                    <a:satMod val="130000"/>
                  </a:schemeClr>
                </a:solidFill>
              </a:rPr>
              <a:t>Approaches to mobile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Make web sites that work well on a variety of screens (presentation)</a:t>
            </a:r>
          </a:p>
          <a:p>
            <a:r>
              <a:rPr lang="en-GB" dirty="0" smtClean="0"/>
              <a:t>Adjust your content for mobile users (content)</a:t>
            </a:r>
          </a:p>
          <a:p>
            <a:r>
              <a:rPr lang="en-GB" dirty="0" smtClean="0"/>
              <a:t>Give your users a smooth experience even on a slow connection (performance)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480829" y="9194800"/>
            <a:ext cx="99386" cy="215444"/>
          </a:xfrm>
        </p:spPr>
        <p:txBody>
          <a:bodyPr/>
          <a:lstStyle/>
          <a:p>
            <a:fld id="{D8398C30-C104-41D7-9C80-07F0F518FD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1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551" y="0"/>
            <a:ext cx="11054080" cy="1192107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Design Techniques for Mobile Web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987" y="1408853"/>
            <a:ext cx="11054080" cy="6502400"/>
          </a:xfrm>
        </p:spPr>
        <p:txBody>
          <a:bodyPr>
            <a:normAutofit fontScale="25000" lnSpcReduction="20000"/>
          </a:bodyPr>
          <a:lstStyle/>
          <a:p>
            <a:pPr marL="520184" indent="-403143">
              <a:buFont typeface="Wingdings 2"/>
              <a:buChar char=""/>
              <a:defRPr/>
            </a:pPr>
            <a:r>
              <a:rPr lang="en-US" sz="3700" dirty="0"/>
              <a:t>Single column design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3700" dirty="0"/>
              <a:t>Avoid floats, tables, frames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3700" dirty="0"/>
              <a:t>Descriptive page title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3700" dirty="0"/>
              <a:t>Descriptive heading tags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3700" dirty="0"/>
              <a:t>Optimize images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3700" dirty="0"/>
              <a:t>Descriptive alt text for images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3700" dirty="0"/>
              <a:t>Eliminate unneeded images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3700" dirty="0"/>
              <a:t>Navigation in lists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3700" dirty="0" err="1"/>
              <a:t>Em</a:t>
            </a:r>
            <a:r>
              <a:rPr lang="en-US" sz="3700" dirty="0"/>
              <a:t> or percentage font size units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3700" dirty="0"/>
              <a:t>Common font typefaces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3700" dirty="0"/>
              <a:t>Good contrast between text and background colors 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3700" dirty="0"/>
              <a:t>Provide “Skip to Content” hyperlink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3700" dirty="0"/>
              <a:t>Provide “Back to Top” hyperlink</a:t>
            </a:r>
          </a:p>
          <a:p>
            <a:pPr marL="520184" indent="-403143">
              <a:buFont typeface="Wingdings 2"/>
              <a:buChar char=""/>
              <a:defRPr/>
            </a:pPr>
            <a:endParaRPr lang="en-US" dirty="0"/>
          </a:p>
        </p:txBody>
      </p:sp>
      <p:pic>
        <p:nvPicPr>
          <p:cNvPr id="26629" name="Picture 5" descr="Figure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3592" y="1733974"/>
            <a:ext cx="2334542" cy="393756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 descr="Figure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78721" y="1589476"/>
            <a:ext cx="2454205" cy="40820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22462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Design Techniques for Mobile Web</a:t>
            </a:r>
            <a:endParaRPr lang="ga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ga-IE" dirty="0"/>
              <a:t>Set most padding and margin to 0.</a:t>
            </a:r>
          </a:p>
          <a:p>
            <a:r>
              <a:rPr lang="ga-IE" dirty="0"/>
              <a:t>Background images may have to be adjusted so they have no-repeat and are positioned in the right top of the screen.</a:t>
            </a:r>
          </a:p>
          <a:p>
            <a:r>
              <a:rPr lang="ga-IE" dirty="0"/>
              <a:t>Logos may also need modifying.</a:t>
            </a:r>
          </a:p>
          <a:p>
            <a:endParaRPr lang="ga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480829" y="9194800"/>
            <a:ext cx="99386" cy="215444"/>
          </a:xfrm>
        </p:spPr>
        <p:txBody>
          <a:bodyPr/>
          <a:lstStyle/>
          <a:p>
            <a:fld id="{D8398C30-C104-41D7-9C80-07F0F518FD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0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650" y="-33866"/>
            <a:ext cx="11054080" cy="1009227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en-US" dirty="0" smtClean="0"/>
              <a:t>Viewport Meta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747" y="1192107"/>
            <a:ext cx="11595947" cy="552704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Default action for most mobile devices</a:t>
            </a:r>
            <a:br>
              <a:rPr lang="en-US" dirty="0" smtClean="0"/>
            </a:br>
            <a:r>
              <a:rPr lang="en-US" dirty="0" smtClean="0"/>
              <a:t> is to zoom out and scale the web page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Viewport Meta Tag</a:t>
            </a:r>
            <a:endParaRPr lang="en-US" dirty="0"/>
          </a:p>
          <a:p>
            <a:pPr>
              <a:defRPr/>
            </a:pPr>
            <a:r>
              <a:rPr lang="en-US" dirty="0" smtClean="0"/>
              <a:t>Created as an Apple extension to configure </a:t>
            </a:r>
            <a:br>
              <a:rPr lang="en-US" dirty="0" smtClean="0"/>
            </a:br>
            <a:r>
              <a:rPr lang="en-US" dirty="0" smtClean="0"/>
              <a:t>display on mobile devices </a:t>
            </a:r>
          </a:p>
          <a:p>
            <a:pPr>
              <a:defRPr/>
            </a:pPr>
            <a:r>
              <a:rPr lang="en-US" dirty="0" smtClean="0"/>
              <a:t>Configures width and initial scale of browser viewport</a:t>
            </a:r>
          </a:p>
          <a:p>
            <a:pPr marL="99341" indent="0"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meta name="viewport" content=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"width=device-width, initial-scale=1.0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"&gt;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2477623" y="9194800"/>
            <a:ext cx="102592" cy="2462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56623" indent="-406394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25575" indent="-325115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75804" indent="-325115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6034" indent="-325115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54D4AC-EEA7-4C33-B79B-D0648179EFCB}" type="slidenum">
              <a:rPr lang="en-US" sz="1600">
                <a:solidFill>
                  <a:srgbClr val="4D4D4D"/>
                </a:solidFill>
              </a:rPr>
              <a:pPr/>
              <a:t>7</a:t>
            </a:fld>
            <a:endParaRPr lang="en-US" sz="1600">
              <a:solidFill>
                <a:srgbClr val="4D4D4D"/>
              </a:solidFill>
            </a:endParaRPr>
          </a:p>
        </p:txBody>
      </p:sp>
      <p:pic>
        <p:nvPicPr>
          <p:cNvPr id="29701" name="Picture 2" descr="Figur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107" y="866987"/>
            <a:ext cx="1873956" cy="311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3" descr="Figure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6177280"/>
            <a:ext cx="1873956" cy="311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868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Media queries</a:t>
            </a:r>
            <a:endParaRPr lang="ga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second part of responsive design is CSS3 media queries, which currently enjoy decent support across many modern browsers. </a:t>
            </a:r>
            <a:r>
              <a:rPr lang="ga-IE" dirty="0" smtClean="0"/>
              <a:t>T</a:t>
            </a:r>
            <a:r>
              <a:rPr lang="en-US" dirty="0" smtClean="0"/>
              <a:t>hey </a:t>
            </a:r>
            <a:r>
              <a:rPr lang="en-US" dirty="0"/>
              <a:t>basically allow you to gather data about the site visitor and use it to conditionally apply CSS styles. For our purposes, we’re primarily interested in the min-width media feature, which allows us to apply specific CSS styles if the browser window drops below a particular width that we can specify. </a:t>
            </a:r>
            <a:endParaRPr lang="ga-IE" dirty="0" smtClean="0"/>
          </a:p>
          <a:p>
            <a:r>
              <a:rPr lang="en-US" dirty="0"/>
              <a:t>The set of pixel widths I recommend targeting are as follows:</a:t>
            </a:r>
          </a:p>
          <a:p>
            <a:r>
              <a:rPr lang="en-US" dirty="0" smtClean="0"/>
              <a:t>320px</a:t>
            </a:r>
            <a:r>
              <a:rPr lang="ga-IE" dirty="0" smtClean="0"/>
              <a:t>, </a:t>
            </a:r>
            <a:r>
              <a:rPr lang="en-US" dirty="0" smtClean="0"/>
              <a:t>480px</a:t>
            </a:r>
            <a:r>
              <a:rPr lang="ga-IE" dirty="0" smtClean="0"/>
              <a:t>, </a:t>
            </a:r>
            <a:r>
              <a:rPr lang="en-US" dirty="0" smtClean="0"/>
              <a:t>600px</a:t>
            </a:r>
            <a:r>
              <a:rPr lang="ga-IE" dirty="0" smtClean="0"/>
              <a:t>, </a:t>
            </a:r>
            <a:r>
              <a:rPr lang="en-US" dirty="0" smtClean="0"/>
              <a:t>768px</a:t>
            </a:r>
            <a:r>
              <a:rPr lang="ga-IE" dirty="0" smtClean="0"/>
              <a:t>, </a:t>
            </a:r>
            <a:r>
              <a:rPr lang="en-US" dirty="0" smtClean="0"/>
              <a:t>900px</a:t>
            </a:r>
            <a:r>
              <a:rPr lang="ga-IE" dirty="0" smtClean="0"/>
              <a:t>, </a:t>
            </a:r>
            <a:r>
              <a:rPr lang="en-US" dirty="0" smtClean="0"/>
              <a:t>1200px</a:t>
            </a:r>
            <a:endParaRPr lang="en-US" dirty="0"/>
          </a:p>
          <a:p>
            <a:endParaRPr lang="ga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480829" y="9194800"/>
            <a:ext cx="99386" cy="215444"/>
          </a:xfrm>
        </p:spPr>
        <p:txBody>
          <a:bodyPr/>
          <a:lstStyle/>
          <a:p>
            <a:fld id="{D8398C30-C104-41D7-9C80-07F0F518FD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 smtClean="0"/>
              <a:t>CSS3 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254" y="2022969"/>
            <a:ext cx="8954347" cy="531029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4600" b="1" dirty="0"/>
              <a:t>Media Query</a:t>
            </a:r>
            <a:r>
              <a:rPr lang="en-US" sz="4600" dirty="0"/>
              <a:t> </a:t>
            </a:r>
          </a:p>
          <a:p>
            <a:pPr lvl="1">
              <a:defRPr/>
            </a:pPr>
            <a:r>
              <a:rPr lang="en-US" sz="3400" dirty="0"/>
              <a:t>Determines the capability of the mobile device, such as screen resolution</a:t>
            </a:r>
          </a:p>
          <a:p>
            <a:pPr lvl="1">
              <a:defRPr/>
            </a:pPr>
            <a:r>
              <a:rPr lang="en-US" sz="3400" dirty="0"/>
              <a:t>Directs the browser to styles configured specifically for those capabilities</a:t>
            </a:r>
            <a:br>
              <a:rPr lang="en-US" sz="3400" dirty="0"/>
            </a:br>
            <a:endParaRPr lang="en-US" sz="3400" dirty="0"/>
          </a:p>
          <a:p>
            <a:pPr>
              <a:defRPr/>
            </a:pPr>
            <a:r>
              <a:rPr lang="en-US" dirty="0" smtClean="0"/>
              <a:t>Example:</a:t>
            </a:r>
          </a:p>
          <a:p>
            <a:pPr marL="99341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&lt;link href="lighthousemobile.css"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 media="only screen and (max-device-width: 480px)"&gt;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2477623" y="9194800"/>
            <a:ext cx="102592" cy="2462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56623" indent="-406394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25575" indent="-325115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75804" indent="-325115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6034" indent="-325115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19A314-9F38-4176-A618-FA58D10A5455}" type="slidenum">
              <a:rPr lang="en-US" sz="1600">
                <a:solidFill>
                  <a:srgbClr val="4D4D4D"/>
                </a:solidFill>
              </a:rPr>
              <a:pPr/>
              <a:t>9</a:t>
            </a:fld>
            <a:endParaRPr lang="en-US" sz="1600">
              <a:solidFill>
                <a:srgbClr val="4D4D4D"/>
              </a:solidFill>
            </a:endParaRPr>
          </a:p>
        </p:txBody>
      </p:sp>
      <p:pic>
        <p:nvPicPr>
          <p:cNvPr id="30725" name="Picture 2" descr="Figur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1" y="2275840"/>
            <a:ext cx="2454205" cy="408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496411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508</Words>
  <Application>Microsoft Office PowerPoint</Application>
  <PresentationFormat>Custom</PresentationFormat>
  <Paragraphs>94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Gill Sans MT</vt:lpstr>
      <vt:lpstr>Helvetica Neue</vt:lpstr>
      <vt:lpstr>Helvetica Neue Light</vt:lpstr>
      <vt:lpstr>Lucida Grande</vt:lpstr>
      <vt:lpstr>Times New Roman</vt:lpstr>
      <vt:lpstr>Verdana</vt:lpstr>
      <vt:lpstr>Wingdings 2</vt:lpstr>
      <vt:lpstr>ModernPortfolio</vt:lpstr>
      <vt:lpstr>CSS Layout Part 2</vt:lpstr>
      <vt:lpstr>Mobile Web Design Best Practices</vt:lpstr>
      <vt:lpstr>Mobile Web Limitations</vt:lpstr>
      <vt:lpstr>Approaches to mobile web</vt:lpstr>
      <vt:lpstr>Design Techniques for Mobile Web</vt:lpstr>
      <vt:lpstr>Design Techniques for Mobile Web</vt:lpstr>
      <vt:lpstr>Viewport Meta Tag</vt:lpstr>
      <vt:lpstr>Media queries</vt:lpstr>
      <vt:lpstr>CSS3 Media Queries</vt:lpstr>
      <vt:lpstr>Lab 07: Learn CSS Layout Part 2</vt:lpstr>
      <vt:lpstr>CSS Layout Part 2</vt:lpstr>
      <vt:lpstr>Clearfix hack</vt:lpstr>
      <vt:lpstr>Float layout example</vt:lpstr>
      <vt:lpstr>percent width</vt:lpstr>
      <vt:lpstr>media queries</vt:lpstr>
      <vt:lpstr>inline-block</vt:lpstr>
      <vt:lpstr>inline-block layout</vt:lpstr>
      <vt:lpstr>column</vt:lpstr>
      <vt:lpstr>flexbox</vt:lpstr>
      <vt:lpstr>flexbox</vt:lpstr>
      <vt:lpstr>flexbox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Layout Part I</dc:title>
  <dc:creator>Brenda</dc:creator>
  <cp:lastModifiedBy>Brenda Mullally</cp:lastModifiedBy>
  <cp:revision>17</cp:revision>
  <dcterms:modified xsi:type="dcterms:W3CDTF">2015-10-27T21:28:48Z</dcterms:modified>
</cp:coreProperties>
</file>