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3004800" cy="9753600"/>
  <p:notesSz cx="6858000" cy="9144000"/>
  <p:defaultTextStyle>
    <a:lvl1pPr algn="ctr">
      <a:defRPr sz="4200">
        <a:latin typeface="Helvetica Neue"/>
        <a:ea typeface="Helvetica Neue"/>
        <a:cs typeface="Helvetica Neue"/>
        <a:sym typeface="Helvetica Neue"/>
      </a:defRPr>
    </a:lvl1pPr>
    <a:lvl2pPr indent="457200" algn="ctr">
      <a:defRPr sz="4200">
        <a:latin typeface="Helvetica Neue"/>
        <a:ea typeface="Helvetica Neue"/>
        <a:cs typeface="Helvetica Neue"/>
        <a:sym typeface="Helvetica Neue"/>
      </a:defRPr>
    </a:lvl2pPr>
    <a:lvl3pPr indent="914400" algn="ctr">
      <a:defRPr sz="4200">
        <a:latin typeface="Helvetica Neue"/>
        <a:ea typeface="Helvetica Neue"/>
        <a:cs typeface="Helvetica Neue"/>
        <a:sym typeface="Helvetica Neue"/>
      </a:defRPr>
    </a:lvl3pPr>
    <a:lvl4pPr indent="1371600" algn="ctr">
      <a:defRPr sz="4200">
        <a:latin typeface="Helvetica Neue"/>
        <a:ea typeface="Helvetica Neue"/>
        <a:cs typeface="Helvetica Neue"/>
        <a:sym typeface="Helvetica Neue"/>
      </a:defRPr>
    </a:lvl4pPr>
    <a:lvl5pPr indent="1828800" algn="ctr">
      <a:defRPr sz="4200">
        <a:latin typeface="Helvetica Neue"/>
        <a:ea typeface="Helvetica Neue"/>
        <a:cs typeface="Helvetica Neue"/>
        <a:sym typeface="Helvetica Neue"/>
      </a:defRPr>
    </a:lvl5pPr>
    <a:lvl6pPr algn="ctr">
      <a:defRPr sz="4200">
        <a:latin typeface="Helvetica Neue"/>
        <a:ea typeface="Helvetica Neue"/>
        <a:cs typeface="Helvetica Neue"/>
        <a:sym typeface="Helvetica Neue"/>
      </a:defRPr>
    </a:lvl6pPr>
    <a:lvl7pPr algn="ctr">
      <a:defRPr sz="4200">
        <a:latin typeface="Helvetica Neue"/>
        <a:ea typeface="Helvetica Neue"/>
        <a:cs typeface="Helvetica Neue"/>
        <a:sym typeface="Helvetica Neue"/>
      </a:defRPr>
    </a:lvl7pPr>
    <a:lvl8pPr algn="ctr">
      <a:defRPr sz="4200">
        <a:latin typeface="Helvetica Neue"/>
        <a:ea typeface="Helvetica Neue"/>
        <a:cs typeface="Helvetica Neue"/>
        <a:sym typeface="Helvetica Neue"/>
      </a:defRPr>
    </a:lvl8pPr>
    <a:lvl9pPr algn="ctr">
      <a:defRPr sz="4200">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E8E8"/>
          </a:solidFill>
        </a:fill>
      </a:tcStyle>
    </a:wholeTbl>
    <a:band2H>
      <a:tcTxStyle b="def" i="def"/>
      <a:tcStyle>
        <a:tcBdr/>
        <a:fill>
          <a:solidFill>
            <a:srgbClr val="F4F4F4"/>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Row>
  </a:tblStyle>
  <a:tblStyle styleId="{C7B018BB-80A7-4F77-B60F-C8B233D01FF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b="def" i="def"/>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b="def" i="def"/>
      <a:tcStyle>
        <a:tcBdr/>
        <a:fill>
          <a:solidFill>
            <a:srgbClr val="E7E7ED"/>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FBFBF"/>
          </a:solidFill>
        </a:fill>
      </a:tcStyle>
    </a:firstCol>
    <a:lastRow>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FBFBF"/>
          </a:solidFill>
        </a:fill>
      </a:tcStyle>
    </a:firstRow>
  </a:tblStyle>
  <a:tblStyle styleId="{33BA23B1-9221-436E-865A-0063620EA4FD}"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ph type="sldImg"/>
          </p:nvPr>
        </p:nvSpPr>
        <p:spPr>
          <a:xfrm>
            <a:off x="1143000" y="685800"/>
            <a:ext cx="4572000" cy="3429000"/>
          </a:xfrm>
          <a:prstGeom prst="rect">
            <a:avLst/>
          </a:prstGeom>
        </p:spPr>
        <p:txBody>
          <a:bodyPr/>
          <a:lstStyle/>
          <a:p>
            <a:pPr lvl="0"/>
          </a:p>
        </p:txBody>
      </p:sp>
      <p:sp>
        <p:nvSpPr>
          <p:cNvPr id="64" name="Shape 64"/>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Book"/>
      </a:defRPr>
    </a:lvl1pPr>
    <a:lvl2pPr indent="228600" defTabSz="457200">
      <a:lnSpc>
        <a:spcPct val="125000"/>
      </a:lnSpc>
      <a:defRPr sz="2400">
        <a:latin typeface="+mn-lt"/>
        <a:ea typeface="+mn-ea"/>
        <a:cs typeface="+mn-cs"/>
        <a:sym typeface="Avenir Book"/>
      </a:defRPr>
    </a:lvl2pPr>
    <a:lvl3pPr indent="457200" defTabSz="457200">
      <a:lnSpc>
        <a:spcPct val="125000"/>
      </a:lnSpc>
      <a:defRPr sz="2400">
        <a:latin typeface="+mn-lt"/>
        <a:ea typeface="+mn-ea"/>
        <a:cs typeface="+mn-cs"/>
        <a:sym typeface="Avenir Book"/>
      </a:defRPr>
    </a:lvl3pPr>
    <a:lvl4pPr indent="685800" defTabSz="457200">
      <a:lnSpc>
        <a:spcPct val="125000"/>
      </a:lnSpc>
      <a:defRPr sz="2400">
        <a:latin typeface="+mn-lt"/>
        <a:ea typeface="+mn-ea"/>
        <a:cs typeface="+mn-cs"/>
        <a:sym typeface="Avenir Book"/>
      </a:defRPr>
    </a:lvl4pPr>
    <a:lvl5pPr indent="914400" defTabSz="457200">
      <a:lnSpc>
        <a:spcPct val="125000"/>
      </a:lnSpc>
      <a:defRPr sz="2400">
        <a:latin typeface="+mn-lt"/>
        <a:ea typeface="+mn-ea"/>
        <a:cs typeface="+mn-cs"/>
        <a:sym typeface="Avenir Book"/>
      </a:defRPr>
    </a:lvl5pPr>
    <a:lvl6pPr indent="1143000" defTabSz="457200">
      <a:lnSpc>
        <a:spcPct val="125000"/>
      </a:lnSpc>
      <a:defRPr sz="2400">
        <a:latin typeface="+mn-lt"/>
        <a:ea typeface="+mn-ea"/>
        <a:cs typeface="+mn-cs"/>
        <a:sym typeface="Avenir Book"/>
      </a:defRPr>
    </a:lvl6pPr>
    <a:lvl7pPr indent="1371600" defTabSz="457200">
      <a:lnSpc>
        <a:spcPct val="125000"/>
      </a:lnSpc>
      <a:defRPr sz="2400">
        <a:latin typeface="+mn-lt"/>
        <a:ea typeface="+mn-ea"/>
        <a:cs typeface="+mn-cs"/>
        <a:sym typeface="Avenir Book"/>
      </a:defRPr>
    </a:lvl7pPr>
    <a:lvl8pPr indent="1600200" defTabSz="457200">
      <a:lnSpc>
        <a:spcPct val="125000"/>
      </a:lnSpc>
      <a:defRPr sz="2400">
        <a:latin typeface="+mn-lt"/>
        <a:ea typeface="+mn-ea"/>
        <a:cs typeface="+mn-cs"/>
        <a:sym typeface="Avenir Book"/>
      </a:defRPr>
    </a:lvl8pPr>
    <a:lvl9pPr indent="1828800" defTabSz="457200">
      <a:lnSpc>
        <a:spcPct val="125000"/>
      </a:lnSpc>
      <a:defRPr sz="2400">
        <a:latin typeface="+mn-lt"/>
        <a:ea typeface="+mn-ea"/>
        <a:cs typeface="+mn-cs"/>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7" name="Shape 7"/>
          <p:cNvSpPr/>
          <p:nvPr/>
        </p:nvSpPr>
        <p:spPr>
          <a:xfrm>
            <a:off x="647700" y="4749800"/>
            <a:ext cx="11709400" cy="0"/>
          </a:xfrm>
          <a:prstGeom prst="line">
            <a:avLst/>
          </a:prstGeom>
          <a:ln w="12700">
            <a:solidFill>
              <a:srgbClr val="888888"/>
            </a:solidFill>
            <a:miter/>
          </a:ln>
        </p:spPr>
        <p:txBody>
          <a:bodyPr lIns="0" tIns="0" rIns="0" bIns="0"/>
          <a:lstStyle/>
          <a:p>
            <a:pPr lvl="0" algn="l" defTabSz="457200">
              <a:defRPr sz="1200">
                <a:latin typeface="+mj-lt"/>
                <a:ea typeface="+mj-ea"/>
                <a:cs typeface="+mj-cs"/>
                <a:sym typeface="Helvetica"/>
              </a:defRPr>
            </a:pP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35" name="Shape 35"/>
          <p:cNvSpPr/>
          <p:nvPr/>
        </p:nvSpPr>
        <p:spPr>
          <a:xfrm flipH="1">
            <a:off x="6488112" y="519112"/>
            <a:ext cx="1588" cy="7964488"/>
          </a:xfrm>
          <a:prstGeom prst="line">
            <a:avLst/>
          </a:prstGeom>
          <a:ln w="12700">
            <a:solidFill>
              <a:srgbClr val="9A9A9A"/>
            </a:solidFill>
            <a:miter/>
          </a:ln>
        </p:spPr>
        <p:txBody>
          <a:bodyPr lIns="0" tIns="0" rIns="0" bIns="0"/>
          <a:lstStyle/>
          <a:p>
            <a:pPr lvl="0" algn="l" defTabSz="457200">
              <a:defRPr sz="1200">
                <a:latin typeface="+mj-lt"/>
                <a:ea typeface="+mj-ea"/>
                <a:cs typeface="+mj-cs"/>
                <a:sym typeface="Helvetica"/>
              </a:defRPr>
            </a:pPr>
          </a:p>
        </p:txBody>
      </p:sp>
      <p:sp>
        <p:nvSpPr>
          <p:cNvPr id="36" name="Shape 36"/>
          <p:cNvSpPr/>
          <p:nvPr/>
        </p:nvSpPr>
        <p:spPr>
          <a:xfrm>
            <a:off x="6488112" y="4476750"/>
            <a:ext cx="5995989" cy="0"/>
          </a:xfrm>
          <a:prstGeom prst="line">
            <a:avLst/>
          </a:prstGeom>
          <a:ln w="12700">
            <a:solidFill>
              <a:srgbClr val="9A9A9A"/>
            </a:solidFill>
            <a:miter/>
          </a:ln>
        </p:spPr>
        <p:txBody>
          <a:bodyPr lIns="0" tIns="0" rIns="0" bIns="0"/>
          <a:lstStyle/>
          <a:p>
            <a:pPr lvl="0" algn="l" defTabSz="457200">
              <a:defRPr sz="1200">
                <a:latin typeface="+mj-lt"/>
                <a:ea typeface="+mj-ea"/>
                <a:cs typeface="+mj-cs"/>
                <a:sym typeface="Helvetica"/>
              </a:defRPr>
            </a:pPr>
          </a:p>
        </p:txBody>
      </p:sp>
      <p:sp>
        <p:nvSpPr>
          <p:cNvPr id="37" name="Shape 37"/>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200"/>
              <a:t>Title Text</a:t>
            </a:r>
          </a:p>
        </p:txBody>
      </p:sp>
      <p:sp>
        <p:nvSpPr>
          <p:cNvPr id="40" name="Shape 40"/>
          <p:cNvSpPr/>
          <p:nvPr>
            <p:ph type="body" idx="1"/>
          </p:nvPr>
        </p:nvSpPr>
        <p:spPr>
          <a:prstGeom prst="rect">
            <a:avLst/>
          </a:prstGeom>
        </p:spPr>
        <p:txBody>
          <a:bodyPr/>
          <a:lstStyle/>
          <a:p>
            <a:pPr lvl="0">
              <a:defRPr sz="1800"/>
            </a:pPr>
            <a:r>
              <a:rPr sz="2600"/>
              <a:t>Body Level One</a:t>
            </a:r>
            <a:endParaRPr sz="2600"/>
          </a:p>
          <a:p>
            <a:pPr lvl="1">
              <a:defRPr sz="1800"/>
            </a:pPr>
            <a:r>
              <a:rPr sz="2600"/>
              <a:t>Body Level Two</a:t>
            </a:r>
            <a:endParaRPr sz="2600"/>
          </a:p>
          <a:p>
            <a:pPr lvl="2">
              <a:defRPr sz="1800"/>
            </a:pPr>
            <a:r>
              <a:rPr sz="2600"/>
              <a:t>Body Level Three</a:t>
            </a:r>
            <a:endParaRPr sz="2600"/>
          </a:p>
          <a:p>
            <a:pPr lvl="3">
              <a:defRPr sz="1800"/>
            </a:pPr>
            <a:r>
              <a:rPr sz="2600"/>
              <a:t>Body Level Four</a:t>
            </a:r>
            <a:endParaRPr sz="2600"/>
          </a:p>
          <a:p>
            <a:pPr lvl="4">
              <a:defRPr sz="1800"/>
            </a:pPr>
            <a:r>
              <a:rPr sz="2600"/>
              <a:t>Body Level Five</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3" name="Shape 43"/>
          <p:cNvSpPr/>
          <p:nvPr>
            <p:ph type="body" idx="1"/>
          </p:nvPr>
        </p:nvSpPr>
        <p:spPr>
          <a:xfrm>
            <a:off x="571500" y="2324100"/>
            <a:ext cx="5080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
        <p:nvSpPr>
          <p:cNvPr id="44" name="Shape 44"/>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6" name="Shape 46"/>
          <p:cNvSpPr/>
          <p:nvPr>
            <p:ph type="body" idx="1"/>
          </p:nvPr>
        </p:nvSpPr>
        <p:spPr>
          <a:xfrm>
            <a:off x="8369300" y="2324100"/>
            <a:ext cx="4064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
        <p:nvSpPr>
          <p:cNvPr id="47" name="Shape 47"/>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49" name="Shape 49"/>
          <p:cNvSpPr/>
          <p:nvPr>
            <p:ph type="body" idx="1"/>
          </p:nvPr>
        </p:nvSpPr>
        <p:spPr>
          <a:xfrm>
            <a:off x="571500" y="863600"/>
            <a:ext cx="11861800" cy="8026400"/>
          </a:xfrm>
          <a:prstGeom prst="rect">
            <a:avLst/>
          </a:prstGeom>
        </p:spPr>
        <p:txBody>
          <a:bodyPr/>
          <a:lstStyle>
            <a:lvl1pPr>
              <a:spcBef>
                <a:spcPts val="7200"/>
              </a:spcBef>
              <a:buClr>
                <a:srgbClr val="606060"/>
              </a:buClr>
              <a:defRPr>
                <a:solidFill>
                  <a:srgbClr val="606060"/>
                </a:solidFill>
              </a:defRPr>
            </a:lvl1pPr>
            <a:lvl2pPr>
              <a:spcBef>
                <a:spcPts val="7200"/>
              </a:spcBef>
              <a:buClr>
                <a:srgbClr val="606060"/>
              </a:buClr>
              <a:defRPr>
                <a:solidFill>
                  <a:srgbClr val="606060"/>
                </a:solidFill>
              </a:defRPr>
            </a:lvl2pPr>
            <a:lvl3pPr>
              <a:spcBef>
                <a:spcPts val="7200"/>
              </a:spcBef>
              <a:buClr>
                <a:srgbClr val="606060"/>
              </a:buClr>
              <a:defRPr>
                <a:solidFill>
                  <a:srgbClr val="606060"/>
                </a:solidFill>
              </a:defRPr>
            </a:lvl3pPr>
            <a:lvl4pPr>
              <a:spcBef>
                <a:spcPts val="7200"/>
              </a:spcBef>
              <a:buClr>
                <a:srgbClr val="606060"/>
              </a:buClr>
              <a:defRPr>
                <a:solidFill>
                  <a:srgbClr val="606060"/>
                </a:solidFill>
              </a:defRPr>
            </a:lvl4pPr>
            <a:lvl5pPr>
              <a:spcBef>
                <a:spcPts val="7200"/>
              </a:spcBef>
              <a:buClr>
                <a:srgbClr val="606060"/>
              </a:buClr>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51" name="Shape 51"/>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54" name="Shape 54"/>
          <p:cNvSpPr/>
          <p:nvPr/>
        </p:nvSpPr>
        <p:spPr>
          <a:xfrm>
            <a:off x="647700" y="4749800"/>
            <a:ext cx="4881563" cy="0"/>
          </a:xfrm>
          <a:prstGeom prst="line">
            <a:avLst/>
          </a:prstGeom>
          <a:ln w="12700">
            <a:solidFill>
              <a:srgbClr val="888888"/>
            </a:solidFill>
            <a:miter/>
          </a:ln>
        </p:spPr>
        <p:txBody>
          <a:bodyPr lIns="0" tIns="0" rIns="0" bIns="0"/>
          <a:lstStyle/>
          <a:p>
            <a:pPr lvl="0" algn="l" defTabSz="457200">
              <a:defRPr sz="1200">
                <a:latin typeface="+mj-lt"/>
                <a:ea typeface="+mj-ea"/>
                <a:cs typeface="+mj-cs"/>
                <a:sym typeface="Helvetica"/>
              </a:defRPr>
            </a:pPr>
          </a:p>
        </p:txBody>
      </p:sp>
      <p:sp>
        <p:nvSpPr>
          <p:cNvPr id="55" name="Shape 55"/>
          <p:cNvSpPr/>
          <p:nvPr>
            <p:ph type="body" idx="1"/>
          </p:nvPr>
        </p:nvSpPr>
        <p:spPr>
          <a:xfrm>
            <a:off x="571500" y="5016500"/>
            <a:ext cx="5080000" cy="4737100"/>
          </a:xfrm>
          <a:prstGeom prst="rect">
            <a:avLst/>
          </a:prstGeom>
        </p:spPr>
        <p:txBody>
          <a:bodyPr/>
          <a:lstStyle>
            <a:lvl1pPr marL="342900" indent="-342900">
              <a:spcBef>
                <a:spcPts val="0"/>
              </a:spcBef>
              <a:buClrTx/>
              <a:buSzTx/>
              <a:buFontTx/>
              <a:buNone/>
              <a:defRPr>
                <a:solidFill>
                  <a:srgbClr val="606060"/>
                </a:solidFill>
              </a:defRPr>
            </a:lvl1pPr>
            <a:lvl2pPr marL="342900" indent="114300">
              <a:spcBef>
                <a:spcPts val="0"/>
              </a:spcBef>
              <a:buClrTx/>
              <a:buSzTx/>
              <a:buFontTx/>
              <a:buNone/>
              <a:defRPr>
                <a:solidFill>
                  <a:srgbClr val="606060"/>
                </a:solidFill>
              </a:defRPr>
            </a:lvl2pPr>
            <a:lvl3pPr marL="342900" indent="571500">
              <a:spcBef>
                <a:spcPts val="0"/>
              </a:spcBef>
              <a:buClrTx/>
              <a:buSzTx/>
              <a:buFontTx/>
              <a:buNone/>
              <a:defRPr>
                <a:solidFill>
                  <a:srgbClr val="606060"/>
                </a:solidFill>
              </a:defRPr>
            </a:lvl3pPr>
            <a:lvl4pPr marL="342900" indent="1028700">
              <a:spcBef>
                <a:spcPts val="0"/>
              </a:spcBef>
              <a:buClrTx/>
              <a:buSzTx/>
              <a:buFontTx/>
              <a:buNone/>
              <a:defRPr>
                <a:solidFill>
                  <a:srgbClr val="606060"/>
                </a:solidFill>
              </a:defRPr>
            </a:lvl4pPr>
            <a:lvl5pPr marL="342900" indent="1485900">
              <a:spcBef>
                <a:spcPts val="0"/>
              </a:spcBef>
              <a:buClrTx/>
              <a:buSzTx/>
              <a:buFontTx/>
              <a:buNone/>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
        <p:nvSpPr>
          <p:cNvPr id="56" name="Shape 56"/>
          <p:cNvSpPr/>
          <p:nvPr>
            <p:ph type="title"/>
          </p:nvPr>
        </p:nvSpPr>
        <p:spPr>
          <a:xfrm>
            <a:off x="571500" y="0"/>
            <a:ext cx="5080000" cy="4495800"/>
          </a:xfrm>
          <a:prstGeom prst="rect">
            <a:avLst/>
          </a:prstGeom>
          <a:noFill/>
        </p:spPr>
        <p:txBody>
          <a:bodyPr/>
          <a:lstStyle/>
          <a:p>
            <a:pPr lvl="0">
              <a:defRPr sz="1800"/>
            </a:pPr>
            <a:r>
              <a:rPr sz="4200"/>
              <a:t>Title Text</a:t>
            </a:r>
          </a:p>
        </p:txBody>
      </p:sp>
    </p:spTree>
  </p:cSld>
  <p:clrMapOvr>
    <a:masterClrMapping/>
  </p:clrMapOvr>
  <p:transitio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58" name="Shape 58"/>
          <p:cNvSpPr/>
          <p:nvPr/>
        </p:nvSpPr>
        <p:spPr>
          <a:xfrm>
            <a:off x="7545069" y="7975600"/>
            <a:ext cx="1" cy="1422400"/>
          </a:xfrm>
          <a:prstGeom prst="line">
            <a:avLst/>
          </a:prstGeom>
          <a:ln w="12700">
            <a:solidFill>
              <a:srgbClr val="888888"/>
            </a:solidFill>
            <a:miter/>
          </a:ln>
        </p:spPr>
        <p:txBody>
          <a:bodyPr lIns="0" tIns="0" rIns="0" bIns="0"/>
          <a:lstStyle/>
          <a:p>
            <a:pPr lvl="0" algn="l" defTabSz="457200">
              <a:defRPr sz="1200">
                <a:latin typeface="+mj-lt"/>
                <a:ea typeface="+mj-ea"/>
                <a:cs typeface="+mj-cs"/>
                <a:sym typeface="Helvetica"/>
              </a:defRPr>
            </a:pPr>
          </a:p>
        </p:txBody>
      </p:sp>
      <p:sp>
        <p:nvSpPr>
          <p:cNvPr id="59" name="Shape 59"/>
          <p:cNvSpPr/>
          <p:nvPr>
            <p:ph type="title"/>
          </p:nvPr>
        </p:nvSpPr>
        <p:spPr>
          <a:xfrm>
            <a:off x="1409700" y="7518400"/>
            <a:ext cx="5791200" cy="2235200"/>
          </a:xfrm>
          <a:prstGeom prst="rect">
            <a:avLst/>
          </a:prstGeom>
          <a:noFill/>
        </p:spPr>
        <p:txBody>
          <a:bodyPr anchor="ctr"/>
          <a:lstStyle>
            <a:lvl1pPr algn="r"/>
          </a:lstStyle>
          <a:p>
            <a:pPr lvl="0">
              <a:defRPr sz="1800"/>
            </a:pPr>
            <a:r>
              <a:rPr sz="4200"/>
              <a:t>Title Text</a:t>
            </a:r>
          </a:p>
        </p:txBody>
      </p:sp>
      <p:sp>
        <p:nvSpPr>
          <p:cNvPr id="60" name="Shape 60"/>
          <p:cNvSpPr/>
          <p:nvPr>
            <p:ph type="body" idx="1"/>
          </p:nvPr>
        </p:nvSpPr>
        <p:spPr>
          <a:xfrm>
            <a:off x="7848600" y="8470900"/>
            <a:ext cx="4953000" cy="1282700"/>
          </a:xfrm>
          <a:prstGeom prst="rect">
            <a:avLst/>
          </a:prstGeom>
        </p:spPr>
        <p:txBody>
          <a:bodyPr/>
          <a:lstStyle>
            <a:lvl1pPr marL="342900" indent="-342900">
              <a:spcBef>
                <a:spcPts val="0"/>
              </a:spcBef>
              <a:buClrTx/>
              <a:buSzTx/>
              <a:buFontTx/>
              <a:buNone/>
              <a:defRPr>
                <a:solidFill>
                  <a:srgbClr val="999999"/>
                </a:solidFill>
              </a:defRPr>
            </a:lvl1pPr>
            <a:lvl2pPr marL="342900" indent="114300">
              <a:spcBef>
                <a:spcPts val="0"/>
              </a:spcBef>
              <a:buClrTx/>
              <a:buSzTx/>
              <a:buFontTx/>
              <a:buNone/>
              <a:defRPr>
                <a:solidFill>
                  <a:srgbClr val="999999"/>
                </a:solidFill>
              </a:defRPr>
            </a:lvl2pPr>
            <a:lvl3pPr marL="342900" indent="571500">
              <a:spcBef>
                <a:spcPts val="0"/>
              </a:spcBef>
              <a:buClrTx/>
              <a:buSzTx/>
              <a:buFontTx/>
              <a:buNone/>
              <a:defRPr>
                <a:solidFill>
                  <a:srgbClr val="999999"/>
                </a:solidFill>
              </a:defRPr>
            </a:lvl3pPr>
            <a:lvl4pPr marL="342900" indent="1028700">
              <a:spcBef>
                <a:spcPts val="0"/>
              </a:spcBef>
              <a:buClrTx/>
              <a:buSzTx/>
              <a:buFontTx/>
              <a:buNone/>
              <a:defRPr>
                <a:solidFill>
                  <a:srgbClr val="999999"/>
                </a:solidFill>
              </a:defRPr>
            </a:lvl4pPr>
            <a:lvl5pPr marL="342900" indent="1485900">
              <a:spcBef>
                <a:spcPts val="0"/>
              </a:spcBef>
              <a:buClrTx/>
              <a:buSzTx/>
              <a:buFontTx/>
              <a:buNone/>
              <a:defRPr>
                <a:solidFill>
                  <a:srgbClr val="999999"/>
                </a:solidFill>
              </a:defRPr>
            </a:lvl5pPr>
          </a:lstStyle>
          <a:p>
            <a:pPr lvl="0">
              <a:defRPr sz="1800">
                <a:solidFill>
                  <a:srgbClr val="000000"/>
                </a:solidFill>
              </a:defRPr>
            </a:pPr>
            <a:r>
              <a:rPr sz="2600">
                <a:solidFill>
                  <a:srgbClr val="999999"/>
                </a:solidFill>
              </a:rPr>
              <a:t>Body Level One</a:t>
            </a:r>
            <a:endParaRPr sz="2600">
              <a:solidFill>
                <a:srgbClr val="999999"/>
              </a:solidFill>
            </a:endParaRPr>
          </a:p>
          <a:p>
            <a:pPr lvl="1">
              <a:defRPr sz="1800">
                <a:solidFill>
                  <a:srgbClr val="000000"/>
                </a:solidFill>
              </a:defRPr>
            </a:pPr>
            <a:r>
              <a:rPr sz="2600">
                <a:solidFill>
                  <a:srgbClr val="999999"/>
                </a:solidFill>
              </a:rPr>
              <a:t>Body Level Two</a:t>
            </a:r>
            <a:endParaRPr sz="2600">
              <a:solidFill>
                <a:srgbClr val="999999"/>
              </a:solidFill>
            </a:endParaRPr>
          </a:p>
          <a:p>
            <a:pPr lvl="2">
              <a:defRPr sz="1800">
                <a:solidFill>
                  <a:srgbClr val="000000"/>
                </a:solidFill>
              </a:defRPr>
            </a:pPr>
            <a:r>
              <a:rPr sz="2600">
                <a:solidFill>
                  <a:srgbClr val="999999"/>
                </a:solidFill>
              </a:rPr>
              <a:t>Body Level Three</a:t>
            </a:r>
            <a:endParaRPr sz="2600">
              <a:solidFill>
                <a:srgbClr val="999999"/>
              </a:solidFill>
            </a:endParaRPr>
          </a:p>
          <a:p>
            <a:pPr lvl="3">
              <a:defRPr sz="1800">
                <a:solidFill>
                  <a:srgbClr val="000000"/>
                </a:solidFill>
              </a:defRPr>
            </a:pPr>
            <a:r>
              <a:rPr sz="2600">
                <a:solidFill>
                  <a:srgbClr val="999999"/>
                </a:solidFill>
              </a:rPr>
              <a:t>Body Level Four</a:t>
            </a:r>
            <a:endParaRPr sz="2600">
              <a:solidFill>
                <a:srgbClr val="999999"/>
              </a:solidFill>
            </a:endParaRPr>
          </a:p>
          <a:p>
            <a:pPr lvl="4">
              <a:defRPr sz="1800">
                <a:solidFill>
                  <a:srgbClr val="000000"/>
                </a:solidFill>
              </a:defRPr>
            </a:pPr>
            <a:r>
              <a:rPr sz="2600">
                <a:solidFill>
                  <a:srgbClr val="999999"/>
                </a:solidFill>
              </a:rPr>
              <a:t>Body Level Five</a:t>
            </a:r>
          </a:p>
        </p:txBody>
      </p:sp>
    </p:spTree>
  </p:cSld>
  <p:clrMapOvr>
    <a:masterClrMapping/>
  </p:clrMapOvr>
  <p:transitio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62" name="Shape 62"/>
          <p:cNvSpPr/>
          <p:nvPr>
            <p:ph type="title"/>
          </p:nvPr>
        </p:nvSpPr>
        <p:spPr>
          <a:xfrm>
            <a:off x="571500" y="3708400"/>
            <a:ext cx="11861800" cy="2336800"/>
          </a:xfrm>
          <a:prstGeom prst="rect">
            <a:avLst/>
          </a:prstGeom>
          <a:noFill/>
        </p:spPr>
        <p:txBody>
          <a:bodyPr anchor="ctr"/>
          <a:lstStyle/>
          <a:p>
            <a:pPr lvl="0">
              <a:defRPr sz="1800"/>
            </a:pPr>
            <a:r>
              <a:rPr sz="4200"/>
              <a:t>Title Text</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9" name="Shape 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11" name="Shape 11"/>
          <p:cNvSpPr/>
          <p:nvPr/>
        </p:nvSpPr>
        <p:spPr>
          <a:xfrm flipH="1">
            <a:off x="9066212" y="519112"/>
            <a:ext cx="1588" cy="7964488"/>
          </a:xfrm>
          <a:prstGeom prst="line">
            <a:avLst/>
          </a:prstGeom>
          <a:ln w="12700">
            <a:solidFill>
              <a:srgbClr val="9A9A9A"/>
            </a:solidFill>
            <a:miter/>
          </a:ln>
        </p:spPr>
        <p:txBody>
          <a:bodyPr lIns="0" tIns="0" rIns="0" bIns="0"/>
          <a:lstStyle/>
          <a:p>
            <a:pPr lvl="0" algn="l" defTabSz="457200">
              <a:defRPr sz="1200">
                <a:latin typeface="+mj-lt"/>
                <a:ea typeface="+mj-ea"/>
                <a:cs typeface="+mj-cs"/>
                <a:sym typeface="Helvetica"/>
              </a:defRPr>
            </a:pPr>
          </a:p>
        </p:txBody>
      </p:sp>
      <p:sp>
        <p:nvSpPr>
          <p:cNvPr id="12" name="Shape 12"/>
          <p:cNvSpPr/>
          <p:nvPr/>
        </p:nvSpPr>
        <p:spPr>
          <a:xfrm>
            <a:off x="9066212" y="3092450"/>
            <a:ext cx="3430588" cy="0"/>
          </a:xfrm>
          <a:prstGeom prst="line">
            <a:avLst/>
          </a:prstGeom>
          <a:ln w="12700">
            <a:solidFill>
              <a:srgbClr val="9A9A9A"/>
            </a:solidFill>
            <a:miter/>
          </a:ln>
        </p:spPr>
        <p:txBody>
          <a:bodyPr lIns="0" tIns="0" rIns="0" bIns="0"/>
          <a:lstStyle/>
          <a:p>
            <a:pPr lvl="0" algn="l" defTabSz="457200">
              <a:defRPr sz="1200">
                <a:latin typeface="+mj-lt"/>
                <a:ea typeface="+mj-ea"/>
                <a:cs typeface="+mj-cs"/>
                <a:sym typeface="Helvetica"/>
              </a:defRPr>
            </a:pPr>
          </a:p>
        </p:txBody>
      </p:sp>
      <p:sp>
        <p:nvSpPr>
          <p:cNvPr id="13" name="Shape 13"/>
          <p:cNvSpPr/>
          <p:nvPr/>
        </p:nvSpPr>
        <p:spPr>
          <a:xfrm>
            <a:off x="9066212" y="5873750"/>
            <a:ext cx="3430588" cy="0"/>
          </a:xfrm>
          <a:prstGeom prst="line">
            <a:avLst/>
          </a:prstGeom>
          <a:ln w="12700">
            <a:solidFill>
              <a:srgbClr val="9A9A9A"/>
            </a:solidFill>
            <a:miter/>
          </a:ln>
        </p:spPr>
        <p:txBody>
          <a:bodyPr lIns="0" tIns="0" rIns="0" bIns="0"/>
          <a:lstStyle/>
          <a:p>
            <a:pPr lvl="0" algn="l" defTabSz="457200">
              <a:defRPr sz="1200">
                <a:latin typeface="+mj-lt"/>
                <a:ea typeface="+mj-ea"/>
                <a:cs typeface="+mj-cs"/>
                <a:sym typeface="Helvetica"/>
              </a:defRPr>
            </a:pPr>
          </a:p>
        </p:txBody>
      </p:sp>
      <p:sp>
        <p:nvSpPr>
          <p:cNvPr id="14" name="Shape 14"/>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16" name="Shape 16"/>
          <p:cNvSpPr/>
          <p:nvPr/>
        </p:nvSpPr>
        <p:spPr>
          <a:xfrm flipH="1">
            <a:off x="6503670" y="1803400"/>
            <a:ext cx="1" cy="4318000"/>
          </a:xfrm>
          <a:prstGeom prst="line">
            <a:avLst/>
          </a:prstGeom>
          <a:ln w="12700">
            <a:solidFill>
              <a:srgbClr val="9A9A9A"/>
            </a:solidFill>
            <a:miter/>
          </a:ln>
        </p:spPr>
        <p:txBody>
          <a:bodyPr lIns="0" tIns="0" rIns="0" bIns="0"/>
          <a:lstStyle/>
          <a:p>
            <a:pPr lvl="0" algn="l" defTabSz="457200">
              <a:defRPr sz="1200">
                <a:latin typeface="+mj-lt"/>
                <a:ea typeface="+mj-ea"/>
                <a:cs typeface="+mj-cs"/>
                <a:sym typeface="Helvetica"/>
              </a:defRPr>
            </a:pPr>
          </a:p>
        </p:txBody>
      </p:sp>
      <p:sp>
        <p:nvSpPr>
          <p:cNvPr id="17" name="Shape 17"/>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19" name="Shape 19"/>
          <p:cNvSpPr/>
          <p:nvPr/>
        </p:nvSpPr>
        <p:spPr>
          <a:xfrm flipH="1">
            <a:off x="4430712" y="1777999"/>
            <a:ext cx="1589" cy="5054602"/>
          </a:xfrm>
          <a:prstGeom prst="line">
            <a:avLst/>
          </a:prstGeom>
          <a:ln w="12700">
            <a:solidFill>
              <a:srgbClr val="9A9A9A"/>
            </a:solidFill>
            <a:miter/>
          </a:ln>
        </p:spPr>
        <p:txBody>
          <a:bodyPr lIns="0" tIns="0" rIns="0" bIns="0"/>
          <a:lstStyle/>
          <a:p>
            <a:pPr lvl="0" algn="l" defTabSz="457200">
              <a:defRPr sz="1200">
                <a:latin typeface="+mj-lt"/>
                <a:ea typeface="+mj-ea"/>
                <a:cs typeface="+mj-cs"/>
                <a:sym typeface="Helvetica"/>
              </a:defRPr>
            </a:pPr>
          </a:p>
        </p:txBody>
      </p:sp>
      <p:sp>
        <p:nvSpPr>
          <p:cNvPr id="20" name="Shape 20"/>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2" name="Shape 22"/>
          <p:cNvSpPr/>
          <p:nvPr/>
        </p:nvSpPr>
        <p:spPr>
          <a:xfrm flipH="1">
            <a:off x="6488112" y="508000"/>
            <a:ext cx="1589" cy="8013700"/>
          </a:xfrm>
          <a:prstGeom prst="line">
            <a:avLst/>
          </a:prstGeom>
          <a:ln w="12700">
            <a:solidFill>
              <a:srgbClr val="9A9A9A"/>
            </a:solidFill>
            <a:miter/>
          </a:ln>
        </p:spPr>
        <p:txBody>
          <a:bodyPr lIns="0" tIns="0" rIns="0" bIns="0"/>
          <a:lstStyle/>
          <a:p>
            <a:pPr lvl="0" algn="l" defTabSz="457200">
              <a:defRPr sz="1200">
                <a:latin typeface="+mj-lt"/>
                <a:ea typeface="+mj-ea"/>
                <a:cs typeface="+mj-cs"/>
                <a:sym typeface="Helvetica"/>
              </a:defRPr>
            </a:pPr>
          </a:p>
        </p:txBody>
      </p:sp>
      <p:sp>
        <p:nvSpPr>
          <p:cNvPr id="23" name="Shape 23"/>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5" name="Shape 25"/>
          <p:cNvSpPr/>
          <p:nvPr/>
        </p:nvSpPr>
        <p:spPr>
          <a:xfrm flipH="1">
            <a:off x="4443412" y="1776412"/>
            <a:ext cx="1589" cy="5068889"/>
          </a:xfrm>
          <a:prstGeom prst="line">
            <a:avLst/>
          </a:prstGeom>
          <a:ln w="12700">
            <a:solidFill>
              <a:srgbClr val="9A9A9A"/>
            </a:solidFill>
            <a:miter/>
          </a:ln>
        </p:spPr>
        <p:txBody>
          <a:bodyPr lIns="0" tIns="0" rIns="0" bIns="0"/>
          <a:lstStyle/>
          <a:p>
            <a:pPr lvl="0" algn="l" defTabSz="457200">
              <a:defRPr sz="1200">
                <a:latin typeface="+mj-lt"/>
                <a:ea typeface="+mj-ea"/>
                <a:cs typeface="+mj-cs"/>
                <a:sym typeface="Helvetica"/>
              </a:defRPr>
            </a:pPr>
          </a:p>
        </p:txBody>
      </p:sp>
      <p:sp>
        <p:nvSpPr>
          <p:cNvPr id="26" name="Shape 26"/>
          <p:cNvSpPr/>
          <p:nvPr/>
        </p:nvSpPr>
        <p:spPr>
          <a:xfrm flipH="1">
            <a:off x="8545512" y="1776412"/>
            <a:ext cx="1588" cy="5068889"/>
          </a:xfrm>
          <a:prstGeom prst="line">
            <a:avLst/>
          </a:prstGeom>
          <a:ln w="12700">
            <a:solidFill>
              <a:srgbClr val="9A9A9A"/>
            </a:solidFill>
            <a:miter/>
          </a:ln>
        </p:spPr>
        <p:txBody>
          <a:bodyPr lIns="0" tIns="0" rIns="0" bIns="0"/>
          <a:lstStyle/>
          <a:p>
            <a:pPr lvl="0" algn="l" defTabSz="457200">
              <a:defRPr sz="1200">
                <a:latin typeface="+mj-lt"/>
                <a:ea typeface="+mj-ea"/>
                <a:cs typeface="+mj-cs"/>
                <a:sym typeface="Helvetica"/>
              </a:defRPr>
            </a:pPr>
          </a:p>
        </p:txBody>
      </p:sp>
      <p:sp>
        <p:nvSpPr>
          <p:cNvPr id="27" name="Shape 27"/>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9" name="Shape 29"/>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endParaRPr sz="2000">
              <a:solidFill>
                <a:srgbClr val="727272"/>
              </a:solidFill>
            </a:endParaRPr>
          </a:p>
          <a:p>
            <a:pPr lvl="1">
              <a:defRPr sz="1800">
                <a:solidFill>
                  <a:srgbClr val="000000"/>
                </a:solidFill>
              </a:defRPr>
            </a:pPr>
            <a:r>
              <a:rPr sz="2000">
                <a:solidFill>
                  <a:srgbClr val="727272"/>
                </a:solidFill>
              </a:rPr>
              <a:t>Body Level Two</a:t>
            </a:r>
            <a:endParaRPr sz="2000">
              <a:solidFill>
                <a:srgbClr val="727272"/>
              </a:solidFill>
            </a:endParaRPr>
          </a:p>
          <a:p>
            <a:pPr lvl="2">
              <a:defRPr sz="1800">
                <a:solidFill>
                  <a:srgbClr val="000000"/>
                </a:solidFill>
              </a:defRPr>
            </a:pPr>
            <a:r>
              <a:rPr sz="2000">
                <a:solidFill>
                  <a:srgbClr val="727272"/>
                </a:solidFill>
              </a:rPr>
              <a:t>Body Level Three</a:t>
            </a:r>
            <a:endParaRPr sz="2000">
              <a:solidFill>
                <a:srgbClr val="727272"/>
              </a:solidFill>
            </a:endParaRPr>
          </a:p>
          <a:p>
            <a:pPr lvl="3">
              <a:defRPr sz="1800">
                <a:solidFill>
                  <a:srgbClr val="000000"/>
                </a:solidFill>
              </a:defRPr>
            </a:pPr>
            <a:r>
              <a:rPr sz="2000">
                <a:solidFill>
                  <a:srgbClr val="727272"/>
                </a:solidFill>
              </a:rPr>
              <a:t>Body Level Four</a:t>
            </a:r>
            <a:endParaRPr sz="2000">
              <a:solidFill>
                <a:srgbClr val="727272"/>
              </a:solidFill>
            </a:endParaRPr>
          </a:p>
          <a:p>
            <a:pPr lvl="4">
              <a:defRPr sz="1800">
                <a:solidFill>
                  <a:srgbClr val="000000"/>
                </a:solidFill>
              </a:defRPr>
            </a:pPr>
            <a:r>
              <a:rPr sz="2000">
                <a:solidFill>
                  <a:srgbClr val="727272"/>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31" name="Shape 31"/>
          <p:cNvSpPr/>
          <p:nvPr/>
        </p:nvSpPr>
        <p:spPr>
          <a:xfrm>
            <a:off x="647700" y="1968500"/>
            <a:ext cx="4876800" cy="0"/>
          </a:xfrm>
          <a:prstGeom prst="line">
            <a:avLst/>
          </a:prstGeom>
          <a:ln w="12700">
            <a:solidFill>
              <a:srgbClr val="888888"/>
            </a:solidFill>
            <a:miter/>
          </a:ln>
        </p:spPr>
        <p:txBody>
          <a:bodyPr lIns="0" tIns="0" rIns="0" bIns="0"/>
          <a:lstStyle/>
          <a:p>
            <a:pPr lvl="0" algn="l" defTabSz="457200">
              <a:defRPr sz="1200">
                <a:latin typeface="+mj-lt"/>
                <a:ea typeface="+mj-ea"/>
                <a:cs typeface="+mj-cs"/>
                <a:sym typeface="Helvetica"/>
              </a:defRPr>
            </a:pPr>
          </a:p>
        </p:txBody>
      </p:sp>
      <p:sp>
        <p:nvSpPr>
          <p:cNvPr id="32" name="Shape 32"/>
          <p:cNvSpPr/>
          <p:nvPr>
            <p:ph type="body" idx="1"/>
          </p:nvPr>
        </p:nvSpPr>
        <p:spPr>
          <a:xfrm>
            <a:off x="571500" y="2324100"/>
            <a:ext cx="5080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endParaRPr sz="2600">
              <a:solidFill>
                <a:srgbClr val="606060"/>
              </a:solidFill>
            </a:endParaRPr>
          </a:p>
          <a:p>
            <a:pPr lvl="1">
              <a:defRPr sz="1800">
                <a:solidFill>
                  <a:srgbClr val="000000"/>
                </a:solidFill>
              </a:defRPr>
            </a:pPr>
            <a:r>
              <a:rPr sz="2600">
                <a:solidFill>
                  <a:srgbClr val="606060"/>
                </a:solidFill>
              </a:rPr>
              <a:t>Body Level Two</a:t>
            </a:r>
            <a:endParaRPr sz="2600">
              <a:solidFill>
                <a:srgbClr val="606060"/>
              </a:solidFill>
            </a:endParaRPr>
          </a:p>
          <a:p>
            <a:pPr lvl="2">
              <a:defRPr sz="1800">
                <a:solidFill>
                  <a:srgbClr val="000000"/>
                </a:solidFill>
              </a:defRPr>
            </a:pPr>
            <a:r>
              <a:rPr sz="2600">
                <a:solidFill>
                  <a:srgbClr val="606060"/>
                </a:solidFill>
              </a:rPr>
              <a:t>Body Level Three</a:t>
            </a:r>
            <a:endParaRPr sz="2600">
              <a:solidFill>
                <a:srgbClr val="606060"/>
              </a:solidFill>
            </a:endParaRPr>
          </a:p>
          <a:p>
            <a:pPr lvl="3">
              <a:defRPr sz="1800">
                <a:solidFill>
                  <a:srgbClr val="000000"/>
                </a:solidFill>
              </a:defRPr>
            </a:pPr>
            <a:r>
              <a:rPr sz="2600">
                <a:solidFill>
                  <a:srgbClr val="606060"/>
                </a:solidFill>
              </a:rPr>
              <a:t>Body Level Four</a:t>
            </a:r>
            <a:endParaRPr sz="2600">
              <a:solidFill>
                <a:srgbClr val="606060"/>
              </a:solidFill>
            </a:endParaRPr>
          </a:p>
          <a:p>
            <a:pPr lvl="4">
              <a:defRPr sz="1800">
                <a:solidFill>
                  <a:srgbClr val="000000"/>
                </a:solidFill>
              </a:defRPr>
            </a:pPr>
            <a:r>
              <a:rPr sz="2600">
                <a:solidFill>
                  <a:srgbClr val="606060"/>
                </a:solidFill>
              </a:rPr>
              <a:t>Body Level Five</a:t>
            </a:r>
          </a:p>
        </p:txBody>
      </p:sp>
      <p:sp>
        <p:nvSpPr>
          <p:cNvPr id="33" name="Shape 33"/>
          <p:cNvSpPr/>
          <p:nvPr>
            <p:ph type="title"/>
          </p:nvPr>
        </p:nvSpPr>
        <p:spPr>
          <a:xfrm>
            <a:off x="571500" y="0"/>
            <a:ext cx="5080000" cy="1727200"/>
          </a:xfrm>
          <a:prstGeom prst="rect">
            <a:avLst/>
          </a:prstGeom>
          <a:noFill/>
        </p:spPr>
        <p:txBody>
          <a:bodyPr/>
          <a:lstStyle/>
          <a:p>
            <a:pPr lvl="0">
              <a:defRPr sz="1800"/>
            </a:pPr>
            <a:r>
              <a:rPr sz="4200"/>
              <a:t>Title Text</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647700" y="1968500"/>
            <a:ext cx="11709400" cy="0"/>
          </a:xfrm>
          <a:prstGeom prst="line">
            <a:avLst/>
          </a:prstGeom>
          <a:ln w="12700">
            <a:solidFill>
              <a:srgbClr val="888888"/>
            </a:solidFill>
            <a:miter/>
          </a:ln>
        </p:spPr>
        <p:txBody>
          <a:bodyPr lIns="0" tIns="0" rIns="0" bIns="0"/>
          <a:lstStyle/>
          <a:p>
            <a:pPr lvl="0" algn="l" defTabSz="457200">
              <a:defRPr sz="1200">
                <a:latin typeface="+mj-lt"/>
                <a:ea typeface="+mj-ea"/>
                <a:cs typeface="+mj-cs"/>
                <a:sym typeface="Helvetica"/>
              </a:defRPr>
            </a:pPr>
          </a:p>
        </p:txBody>
      </p:sp>
      <p:sp>
        <p:nvSpPr>
          <p:cNvPr id="3" name="Shape 3"/>
          <p:cNvSpPr/>
          <p:nvPr>
            <p:ph type="title"/>
          </p:nvPr>
        </p:nvSpPr>
        <p:spPr>
          <a:xfrm>
            <a:off x="571500" y="0"/>
            <a:ext cx="11861800" cy="172720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b"/>
          <a:lstStyle/>
          <a:p>
            <a:pPr lvl="0">
              <a:defRPr sz="1800"/>
            </a:pPr>
            <a:r>
              <a:rPr sz="4200"/>
              <a:t>Title Text</a:t>
            </a:r>
          </a:p>
        </p:txBody>
      </p:sp>
      <p:sp>
        <p:nvSpPr>
          <p:cNvPr id="4" name="Shape 4"/>
          <p:cNvSpPr/>
          <p:nvPr>
            <p:ph type="body" idx="1"/>
          </p:nvPr>
        </p:nvSpPr>
        <p:spPr>
          <a:xfrm>
            <a:off x="571500" y="2324100"/>
            <a:ext cx="5219700" cy="742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lvl="0">
              <a:defRPr sz="1800"/>
            </a:pPr>
            <a:r>
              <a:rPr sz="2600"/>
              <a:t>Body Level One</a:t>
            </a:r>
            <a:endParaRPr sz="2600"/>
          </a:p>
          <a:p>
            <a:pPr lvl="1">
              <a:defRPr sz="1800"/>
            </a:pPr>
            <a:r>
              <a:rPr sz="2600"/>
              <a:t>Body Level Two</a:t>
            </a:r>
            <a:endParaRPr sz="2600"/>
          </a:p>
          <a:p>
            <a:pPr lvl="2">
              <a:defRPr sz="1800"/>
            </a:pPr>
            <a:r>
              <a:rPr sz="2600"/>
              <a:t>Body Level Three</a:t>
            </a:r>
            <a:endParaRPr sz="2600"/>
          </a:p>
          <a:p>
            <a:pPr lvl="3">
              <a:defRPr sz="1800"/>
            </a:pPr>
            <a:r>
              <a:rPr sz="2600"/>
              <a:t>Body Level Four</a:t>
            </a:r>
            <a:endParaRPr sz="2600"/>
          </a:p>
          <a:p>
            <a:pPr lvl="4">
              <a:defRPr sz="1800"/>
            </a:pPr>
            <a:r>
              <a:rPr sz="2600"/>
              <a:t>Body Level Five</a:t>
            </a:r>
          </a:p>
        </p:txBody>
      </p:sp>
      <p:sp>
        <p:nvSpPr>
          <p:cNvPr id="5" name="Shape 5"/>
          <p:cNvSpPr/>
          <p:nvPr>
            <p:ph type="sldNum" sz="quarter" idx="2"/>
          </p:nvPr>
        </p:nvSpPr>
        <p:spPr>
          <a:xfrm>
            <a:off x="12277496" y="9194800"/>
            <a:ext cx="301854" cy="289662"/>
          </a:xfrm>
          <a:prstGeom prst="rect">
            <a:avLst/>
          </a:prstGeom>
          <a:ln w="12700">
            <a:miter lim="400000"/>
          </a:ln>
        </p:spPr>
        <p:txBody>
          <a:bodyPr wrap="none" lIns="45719" rIns="45719">
            <a:spAutoFit/>
          </a:bodyPr>
          <a:lstStyle>
            <a:lvl1pPr algn="r" defTabSz="457200">
              <a:defRPr sz="1400"/>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spd="med" advClick="1"/>
  <p:txStyles>
    <p:titleStyle>
      <a:lvl1pPr>
        <a:defRPr sz="4200">
          <a:latin typeface="Helvetica Neue Light"/>
          <a:ea typeface="Helvetica Neue Light"/>
          <a:cs typeface="Helvetica Neue Light"/>
          <a:sym typeface="Helvetica Neue Light"/>
        </a:defRPr>
      </a:lvl1pPr>
      <a:lvl2pPr>
        <a:defRPr sz="4200">
          <a:latin typeface="Helvetica Neue Light"/>
          <a:ea typeface="Helvetica Neue Light"/>
          <a:cs typeface="Helvetica Neue Light"/>
          <a:sym typeface="Helvetica Neue Light"/>
        </a:defRPr>
      </a:lvl2pPr>
      <a:lvl3pPr>
        <a:defRPr sz="4200">
          <a:latin typeface="Helvetica Neue Light"/>
          <a:ea typeface="Helvetica Neue Light"/>
          <a:cs typeface="Helvetica Neue Light"/>
          <a:sym typeface="Helvetica Neue Light"/>
        </a:defRPr>
      </a:lvl3pPr>
      <a:lvl4pPr>
        <a:defRPr sz="4200">
          <a:latin typeface="Helvetica Neue Light"/>
          <a:ea typeface="Helvetica Neue Light"/>
          <a:cs typeface="Helvetica Neue Light"/>
          <a:sym typeface="Helvetica Neue Light"/>
        </a:defRPr>
      </a:lvl4pPr>
      <a:lvl5pPr>
        <a:defRPr sz="4200">
          <a:latin typeface="Helvetica Neue Light"/>
          <a:ea typeface="Helvetica Neue Light"/>
          <a:cs typeface="Helvetica Neue Light"/>
          <a:sym typeface="Helvetica Neue Light"/>
        </a:defRPr>
      </a:lvl5pPr>
      <a:lvl6pPr indent="457200">
        <a:defRPr sz="4200">
          <a:latin typeface="Helvetica Neue Light"/>
          <a:ea typeface="Helvetica Neue Light"/>
          <a:cs typeface="Helvetica Neue Light"/>
          <a:sym typeface="Helvetica Neue Light"/>
        </a:defRPr>
      </a:lvl6pPr>
      <a:lvl7pPr indent="914400">
        <a:defRPr sz="4200">
          <a:latin typeface="Helvetica Neue Light"/>
          <a:ea typeface="Helvetica Neue Light"/>
          <a:cs typeface="Helvetica Neue Light"/>
          <a:sym typeface="Helvetica Neue Light"/>
        </a:defRPr>
      </a:lvl7pPr>
      <a:lvl8pPr indent="1371600">
        <a:defRPr sz="4200">
          <a:latin typeface="Helvetica Neue Light"/>
          <a:ea typeface="Helvetica Neue Light"/>
          <a:cs typeface="Helvetica Neue Light"/>
          <a:sym typeface="Helvetica Neue Light"/>
        </a:defRPr>
      </a:lvl8pPr>
      <a:lvl9pPr indent="1828800">
        <a:defRPr sz="4200">
          <a:latin typeface="Helvetica Neue Light"/>
          <a:ea typeface="Helvetica Neue Light"/>
          <a:cs typeface="Helvetica Neue Light"/>
          <a:sym typeface="Helvetica Neue Light"/>
        </a:defRPr>
      </a:lvl9pPr>
    </p:titleStyle>
    <p:bodyStyle>
      <a:lvl1pPr marL="266700" indent="-266700">
        <a:spcBef>
          <a:spcPts val="4800"/>
        </a:spcBef>
        <a:buClr>
          <a:srgbClr val="000000"/>
        </a:buClr>
        <a:buSzPct val="100000"/>
        <a:buFont typeface="Helvetica Neue"/>
        <a:buChar char="•"/>
        <a:defRPr sz="2600">
          <a:latin typeface="Helvetica Neue"/>
          <a:ea typeface="Helvetica Neue"/>
          <a:cs typeface="Helvetica Neue"/>
          <a:sym typeface="Helvetica Neue"/>
        </a:defRPr>
      </a:lvl1pPr>
      <a:lvl2pPr marL="7789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2pPr>
      <a:lvl3pPr marL="12234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3pPr>
      <a:lvl4pPr marL="16679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4pPr>
      <a:lvl5pPr marL="21124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5pPr>
      <a:lvl6pPr marL="25696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6pPr>
      <a:lvl7pPr marL="30268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7pPr>
      <a:lvl8pPr marL="34840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8pPr>
      <a:lvl9pPr marL="39412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9pPr>
    </p:bodyStyle>
    <p:otherStyle>
      <a:lvl1pPr algn="r" defTabSz="457200">
        <a:defRPr sz="1400">
          <a:solidFill>
            <a:schemeClr val="tx1"/>
          </a:solidFill>
          <a:latin typeface="+mn-lt"/>
          <a:ea typeface="+mn-ea"/>
          <a:cs typeface="+mn-cs"/>
          <a:sym typeface="Helvetica Neue"/>
        </a:defRPr>
      </a:lvl1pPr>
      <a:lvl2pPr indent="457200" algn="r" defTabSz="457200">
        <a:defRPr sz="1400">
          <a:solidFill>
            <a:schemeClr val="tx1"/>
          </a:solidFill>
          <a:latin typeface="+mn-lt"/>
          <a:ea typeface="+mn-ea"/>
          <a:cs typeface="+mn-cs"/>
          <a:sym typeface="Helvetica Neue"/>
        </a:defRPr>
      </a:lvl2pPr>
      <a:lvl3pPr indent="914400" algn="r" defTabSz="457200">
        <a:defRPr sz="1400">
          <a:solidFill>
            <a:schemeClr val="tx1"/>
          </a:solidFill>
          <a:latin typeface="+mn-lt"/>
          <a:ea typeface="+mn-ea"/>
          <a:cs typeface="+mn-cs"/>
          <a:sym typeface="Helvetica Neue"/>
        </a:defRPr>
      </a:lvl3pPr>
      <a:lvl4pPr indent="1371600" algn="r" defTabSz="457200">
        <a:defRPr sz="1400">
          <a:solidFill>
            <a:schemeClr val="tx1"/>
          </a:solidFill>
          <a:latin typeface="+mn-lt"/>
          <a:ea typeface="+mn-ea"/>
          <a:cs typeface="+mn-cs"/>
          <a:sym typeface="Helvetica Neue"/>
        </a:defRPr>
      </a:lvl4pPr>
      <a:lvl5pPr indent="1828800" algn="r" defTabSz="457200">
        <a:defRPr sz="1400">
          <a:solidFill>
            <a:schemeClr val="tx1"/>
          </a:solidFill>
          <a:latin typeface="+mn-lt"/>
          <a:ea typeface="+mn-ea"/>
          <a:cs typeface="+mn-cs"/>
          <a:sym typeface="Helvetica Neue"/>
        </a:defRPr>
      </a:lvl5pPr>
      <a:lvl6pPr algn="r" defTabSz="457200">
        <a:defRPr sz="1400">
          <a:solidFill>
            <a:schemeClr val="tx1"/>
          </a:solidFill>
          <a:latin typeface="+mn-lt"/>
          <a:ea typeface="+mn-ea"/>
          <a:cs typeface="+mn-cs"/>
          <a:sym typeface="Helvetica Neue"/>
        </a:defRPr>
      </a:lvl6pPr>
      <a:lvl7pPr algn="r" defTabSz="457200">
        <a:defRPr sz="1400">
          <a:solidFill>
            <a:schemeClr val="tx1"/>
          </a:solidFill>
          <a:latin typeface="+mn-lt"/>
          <a:ea typeface="+mn-ea"/>
          <a:cs typeface="+mn-cs"/>
          <a:sym typeface="Helvetica Neue"/>
        </a:defRPr>
      </a:lvl7pPr>
      <a:lvl8pPr algn="r" defTabSz="457200">
        <a:defRPr sz="1400">
          <a:solidFill>
            <a:schemeClr val="tx1"/>
          </a:solidFill>
          <a:latin typeface="+mn-lt"/>
          <a:ea typeface="+mn-ea"/>
          <a:cs typeface="+mn-cs"/>
          <a:sym typeface="Helvetica Neue"/>
        </a:defRPr>
      </a:lvl8pPr>
      <a:lvl9pPr algn="r" defTabSz="457200">
        <a:defRPr sz="1400">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image" Target="../media/image1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image" Target="../media/image1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image" Target="../media/image2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image" Target="../media/image23.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image" Target="../media/image24.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image" Target="../media/image25.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image" Target="../media/image26.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 Id="rId3" Type="http://schemas.openxmlformats.org/officeDocument/2006/relationships/image" Target="../media/image2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image" Target="../media/image2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ogle.com/fonts"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idx="4294967295"/>
          </p:nvPr>
        </p:nvSpPr>
        <p:spPr>
          <a:xfrm>
            <a:off x="368300" y="723900"/>
            <a:ext cx="11861800" cy="3175000"/>
          </a:xfrm>
          <a:prstGeom prst="rect">
            <a:avLst/>
          </a:prstGeom>
          <a:noFill/>
        </p:spPr>
        <p:txBody>
          <a:bodyPr lIns="0" tIns="0" rIns="0" bIns="0">
            <a:normAutofit fontScale="100000" lnSpcReduction="0"/>
          </a:bodyPr>
          <a:lstStyle/>
          <a:p>
            <a:pPr lvl="0">
              <a:defRPr sz="1800"/>
            </a:pPr>
            <a:r>
              <a:rPr sz="4200"/>
              <a:t>CSS Futures</a:t>
            </a:r>
          </a:p>
        </p:txBody>
      </p:sp>
      <p:sp>
        <p:nvSpPr>
          <p:cNvPr id="67" name="Shape 67"/>
          <p:cNvSpPr/>
          <p:nvPr>
            <p:ph type="body" idx="4294967295"/>
          </p:nvPr>
        </p:nvSpPr>
        <p:spPr>
          <a:xfrm>
            <a:off x="571500" y="5016500"/>
            <a:ext cx="11861800" cy="3175000"/>
          </a:xfrm>
          <a:prstGeom prst="rect">
            <a:avLst/>
          </a:prstGeom>
        </p:spPr>
        <p:txBody>
          <a:bodyPr lIns="0" tIns="0" rIns="0" bIns="0">
            <a:normAutofit fontScale="100000" lnSpcReduction="0"/>
          </a:bodyPr>
          <a:lstStyle>
            <a:lvl1pPr marL="0" indent="0">
              <a:spcBef>
                <a:spcPts val="0"/>
              </a:spcBef>
              <a:buClrTx/>
              <a:buSzTx/>
              <a:buFontTx/>
              <a:buNone/>
              <a:defRPr>
                <a:solidFill>
                  <a:srgbClr val="606060"/>
                </a:solidFill>
              </a:defRPr>
            </a:lvl1pPr>
          </a:lstStyle>
          <a:p>
            <a:pPr lvl="0">
              <a:defRPr sz="1800">
                <a:solidFill>
                  <a:srgbClr val="000000"/>
                </a:solidFill>
              </a:defRPr>
            </a:pPr>
            <a:r>
              <a:rPr sz="2600">
                <a:solidFill>
                  <a:srgbClr val="606060"/>
                </a:solidFill>
              </a:rPr>
              <a:t>Web Development</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nvSpPr>
        <p:spPr>
          <a:xfrm>
            <a:off x="12277496" y="11642725"/>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11</a:t>
            </a:r>
          </a:p>
        </p:txBody>
      </p:sp>
      <p:sp>
        <p:nvSpPr>
          <p:cNvPr id="135" name="Shape 135"/>
          <p:cNvSpPr/>
          <p:nvPr>
            <p:ph type="title" idx="4294967295"/>
          </p:nvPr>
        </p:nvSpPr>
        <p:spPr>
          <a:xfrm>
            <a:off x="571500" y="2778125"/>
            <a:ext cx="11861800" cy="1397000"/>
          </a:xfrm>
          <a:prstGeom prst="rect">
            <a:avLst/>
          </a:prstGeom>
          <a:noFill/>
        </p:spPr>
        <p:txBody>
          <a:bodyPr lIns="0" tIns="0" rIns="0" bIns="0">
            <a:normAutofit fontScale="100000" lnSpcReduction="0"/>
          </a:bodyPr>
          <a:lstStyle/>
          <a:p>
            <a:pPr lvl="0">
              <a:defRPr sz="1800"/>
            </a:pPr>
            <a:r>
              <a:rPr sz="4200"/>
              <a:t>CSS3: Fonts</a:t>
            </a:r>
          </a:p>
        </p:txBody>
      </p:sp>
      <p:sp>
        <p:nvSpPr>
          <p:cNvPr id="136" name="Shape 136"/>
          <p:cNvSpPr/>
          <p:nvPr>
            <p:ph type="body" idx="4294967295"/>
          </p:nvPr>
        </p:nvSpPr>
        <p:spPr>
          <a:xfrm>
            <a:off x="330200" y="4467225"/>
            <a:ext cx="5943600" cy="7188200"/>
          </a:xfrm>
          <a:prstGeom prst="rect">
            <a:avLst/>
          </a:prstGeom>
        </p:spPr>
        <p:txBody>
          <a:bodyPr lIns="0" tIns="0" rIns="0" bIns="0">
            <a:normAutofit fontScale="100000" lnSpcReduction="0"/>
          </a:bodyPr>
          <a:lstStyle/>
          <a:p>
            <a:pPr lvl="0"/>
          </a:p>
        </p:txBody>
      </p:sp>
      <p:pic>
        <p:nvPicPr>
          <p:cNvPr id="137" name="image.png"/>
          <p:cNvPicPr/>
          <p:nvPr/>
        </p:nvPicPr>
        <p:blipFill>
          <a:blip r:embed="rId2">
            <a:extLst/>
          </a:blip>
          <a:stretch>
            <a:fillRect/>
          </a:stretch>
        </p:blipFill>
        <p:spPr>
          <a:xfrm>
            <a:off x="0" y="2860675"/>
            <a:ext cx="5868988" cy="2879725"/>
          </a:xfrm>
          <a:prstGeom prst="rect">
            <a:avLst/>
          </a:prstGeom>
          <a:ln>
            <a:solidFill/>
            <a:round/>
          </a:ln>
        </p:spPr>
      </p:pic>
      <p:grpSp>
        <p:nvGrpSpPr>
          <p:cNvPr id="140" name="Group 140"/>
          <p:cNvGrpSpPr/>
          <p:nvPr/>
        </p:nvGrpSpPr>
        <p:grpSpPr>
          <a:xfrm>
            <a:off x="7942262" y="4229099"/>
            <a:ext cx="4464051" cy="1601789"/>
            <a:chOff x="0" y="0"/>
            <a:chExt cx="4464050" cy="1601787"/>
          </a:xfrm>
        </p:grpSpPr>
        <p:sp>
          <p:nvSpPr>
            <p:cNvPr id="138" name="Shape 138"/>
            <p:cNvSpPr/>
            <p:nvPr/>
          </p:nvSpPr>
          <p:spPr>
            <a:xfrm>
              <a:off x="0" y="-1"/>
              <a:ext cx="4464050" cy="1601789"/>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139" name="Shape 139"/>
            <p:cNvSpPr/>
            <p:nvPr/>
          </p:nvSpPr>
          <p:spPr>
            <a:xfrm>
              <a:off x="0" y="-1"/>
              <a:ext cx="4464050" cy="151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r>
                <a:rPr sz="1400">
                  <a:latin typeface="Courier"/>
                  <a:ea typeface="Courier"/>
                  <a:cs typeface="Courier"/>
                  <a:sym typeface="Courier"/>
                </a:rPr>
                <a:t>.tangerineFont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font-family: 'Tangerine', serif;</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font-size:30px;</a:t>
              </a:r>
              <a:endParaRPr sz="1400">
                <a:latin typeface="Courier"/>
                <a:ea typeface="Courier"/>
                <a:cs typeface="Courier"/>
                <a:sym typeface="Courier"/>
              </a:endParaRPr>
            </a:p>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p>
          </p:txBody>
        </p:sp>
      </p:grpSp>
      <p:sp>
        <p:nvSpPr>
          <p:cNvPr id="141" name="Shape 141"/>
          <p:cNvSpPr/>
          <p:nvPr/>
        </p:nvSpPr>
        <p:spPr>
          <a:xfrm>
            <a:off x="8374062" y="4822825"/>
            <a:ext cx="3960813" cy="504825"/>
          </a:xfrm>
          <a:prstGeom prst="roundRect">
            <a:avLst>
              <a:gd name="adj" fmla="val 6694"/>
            </a:avLst>
          </a:prstGeom>
          <a:ln w="25400">
            <a:solidFill>
              <a:srgbClr val="008000"/>
            </a:solidFill>
            <a:miter/>
          </a:ln>
        </p:spPr>
        <p:txBody>
          <a:bodyPr lIns="0" tIns="0" rIns="0" bIns="0"/>
          <a:lstStyle/>
          <a:p>
            <a:pPr lvl="0" algn="l" defTabSz="457200">
              <a:defRPr sz="1800"/>
            </a:pPr>
          </a:p>
        </p:txBody>
      </p:sp>
      <p:grpSp>
        <p:nvGrpSpPr>
          <p:cNvPr id="144" name="Group 144"/>
          <p:cNvGrpSpPr/>
          <p:nvPr/>
        </p:nvGrpSpPr>
        <p:grpSpPr>
          <a:xfrm>
            <a:off x="7007225" y="7037387"/>
            <a:ext cx="5997575" cy="792163"/>
            <a:chOff x="0" y="0"/>
            <a:chExt cx="5997574" cy="792162"/>
          </a:xfrm>
        </p:grpSpPr>
        <p:sp>
          <p:nvSpPr>
            <p:cNvPr id="142" name="Shape 142"/>
            <p:cNvSpPr/>
            <p:nvPr/>
          </p:nvSpPr>
          <p:spPr>
            <a:xfrm>
              <a:off x="0" y="0"/>
              <a:ext cx="5997575" cy="792163"/>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143" name="Shape 143"/>
            <p:cNvSpPr/>
            <p:nvPr/>
          </p:nvSpPr>
          <p:spPr>
            <a:xfrm>
              <a:off x="0" y="0"/>
              <a:ext cx="5997575" cy="64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&lt;div class = "tangerineFont"&gt; Hello World with Tangerine&lt;/div&gt;</a:t>
              </a:r>
            </a:p>
          </p:txBody>
        </p:sp>
      </p:grpSp>
      <p:grpSp>
        <p:nvGrpSpPr>
          <p:cNvPr id="147" name="Group 147"/>
          <p:cNvGrpSpPr/>
          <p:nvPr/>
        </p:nvGrpSpPr>
        <p:grpSpPr>
          <a:xfrm>
            <a:off x="7007225" y="2500312"/>
            <a:ext cx="5997575" cy="1152526"/>
            <a:chOff x="0" y="0"/>
            <a:chExt cx="5997574" cy="1152525"/>
          </a:xfrm>
        </p:grpSpPr>
        <p:sp>
          <p:nvSpPr>
            <p:cNvPr id="145" name="Shape 145"/>
            <p:cNvSpPr/>
            <p:nvPr/>
          </p:nvSpPr>
          <p:spPr>
            <a:xfrm>
              <a:off x="0" y="0"/>
              <a:ext cx="5997575" cy="1152525"/>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146" name="Shape 146"/>
            <p:cNvSpPr/>
            <p:nvPr/>
          </p:nvSpPr>
          <p:spPr>
            <a:xfrm>
              <a:off x="0" y="0"/>
              <a:ext cx="5997575" cy="64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r>
                <a:rPr sz="1400">
                  <a:latin typeface="Courier"/>
                  <a:ea typeface="Courier"/>
                  <a:cs typeface="Courier"/>
                  <a:sym typeface="Courier"/>
                </a:rPr>
                <a:t> </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&lt;link rel="stylesheet" type="text/css" href="http://fonts.googleapis.com/css?family=Tangerine"&gt;</a:t>
              </a:r>
            </a:p>
          </p:txBody>
        </p:sp>
      </p:grpSp>
      <p:grpSp>
        <p:nvGrpSpPr>
          <p:cNvPr id="150" name="Group 150"/>
          <p:cNvGrpSpPr/>
          <p:nvPr/>
        </p:nvGrpSpPr>
        <p:grpSpPr>
          <a:xfrm>
            <a:off x="449262" y="7392987"/>
            <a:ext cx="5013326" cy="1177926"/>
            <a:chOff x="0" y="0"/>
            <a:chExt cx="5013325" cy="1177925"/>
          </a:xfrm>
        </p:grpSpPr>
        <p:sp>
          <p:nvSpPr>
            <p:cNvPr id="148" name="Shape 148"/>
            <p:cNvSpPr/>
            <p:nvPr/>
          </p:nvSpPr>
          <p:spPr>
            <a:xfrm>
              <a:off x="0" y="0"/>
              <a:ext cx="5013325" cy="1177925"/>
            </a:xfrm>
            <a:prstGeom prst="rect">
              <a:avLst/>
            </a:prstGeom>
            <a:noFill/>
            <a:ln w="9525" cap="flat">
              <a:solidFill>
                <a:srgbClr val="000000"/>
              </a:solidFill>
              <a:prstDash val="solid"/>
              <a:round/>
            </a:ln>
            <a:effectLst/>
          </p:spPr>
          <p:txBody>
            <a:bodyPr wrap="square" lIns="0" tIns="0" rIns="0" bIns="0" numCol="1" anchor="t">
              <a:noAutofit/>
            </a:bodyPr>
            <a:lstStyle/>
            <a:p>
              <a:pPr lvl="0"/>
            </a:p>
          </p:txBody>
        </p:sp>
        <p:pic>
          <p:nvPicPr>
            <p:cNvPr id="149" name="image.png"/>
            <p:cNvPicPr/>
            <p:nvPr/>
          </p:nvPicPr>
          <p:blipFill>
            <a:blip r:embed="rId3">
              <a:alphaModFix amt="92155"/>
              <a:extLst/>
            </a:blip>
            <a:stretch>
              <a:fillRect/>
            </a:stretch>
          </p:blipFill>
          <p:spPr>
            <a:xfrm>
              <a:off x="4762" y="4762"/>
              <a:ext cx="5003801" cy="1168401"/>
            </a:xfrm>
            <a:prstGeom prst="rect">
              <a:avLst/>
            </a:prstGeom>
            <a:ln w="12700" cap="flat">
              <a:noFill/>
              <a:miter lim="400000"/>
            </a:ln>
            <a:effectLst/>
          </p:spPr>
        </p:pic>
      </p:grpSp>
      <p:sp>
        <p:nvSpPr>
          <p:cNvPr id="151" name="Shape 151"/>
          <p:cNvSpPr/>
          <p:nvPr/>
        </p:nvSpPr>
        <p:spPr>
          <a:xfrm flipV="1">
            <a:off x="5133975" y="3436937"/>
            <a:ext cx="1512888" cy="503238"/>
          </a:xfrm>
          <a:prstGeom prst="line">
            <a:avLst/>
          </a:prstGeom>
          <a:ln w="25400">
            <a:solidFill/>
            <a:round/>
            <a:tailEnd type="triangle"/>
          </a:ln>
        </p:spPr>
        <p:txBody>
          <a:bodyPr lIns="0" tIns="0" rIns="0" bIns="0"/>
          <a:lstStyle/>
          <a:p>
            <a:pPr lvl="0" algn="l" defTabSz="457200">
              <a:defRPr sz="1200">
                <a:latin typeface="+mj-lt"/>
                <a:ea typeface="+mj-ea"/>
                <a:cs typeface="+mj-cs"/>
                <a:sym typeface="Helvetica"/>
              </a:defRPr>
            </a:pPr>
          </a:p>
        </p:txBody>
      </p:sp>
      <p:sp>
        <p:nvSpPr>
          <p:cNvPr id="152" name="Shape 152"/>
          <p:cNvSpPr/>
          <p:nvPr/>
        </p:nvSpPr>
        <p:spPr>
          <a:xfrm flipH="1">
            <a:off x="5494337" y="8116887"/>
            <a:ext cx="1368426" cy="1"/>
          </a:xfrm>
          <a:prstGeom prst="line">
            <a:avLst/>
          </a:prstGeom>
          <a:ln w="25400">
            <a:solidFill/>
            <a:round/>
            <a:tailEnd type="triangle"/>
          </a:ln>
        </p:spPr>
        <p:txBody>
          <a:bodyPr lIns="0" tIns="0" rIns="0" bIns="0"/>
          <a:lstStyle/>
          <a:p>
            <a:pPr lvl="0" algn="l" defTabSz="457200">
              <a:defRPr sz="1200">
                <a:latin typeface="+mj-lt"/>
                <a:ea typeface="+mj-ea"/>
                <a:cs typeface="+mj-cs"/>
                <a:sym typeface="Helvetica"/>
              </a:defRPr>
            </a:pPr>
          </a:p>
        </p:txBody>
      </p:sp>
      <p:sp>
        <p:nvSpPr>
          <p:cNvPr id="153" name="Shape 153"/>
          <p:cNvSpPr/>
          <p:nvPr/>
        </p:nvSpPr>
        <p:spPr>
          <a:xfrm>
            <a:off x="9526587" y="3797300"/>
            <a:ext cx="1" cy="358775"/>
          </a:xfrm>
          <a:prstGeom prst="line">
            <a:avLst/>
          </a:prstGeom>
          <a:ln w="25400">
            <a:solidFill/>
            <a:round/>
            <a:tailEnd type="triangle"/>
          </a:ln>
        </p:spPr>
        <p:txBody>
          <a:bodyPr lIns="0" tIns="0" rIns="0" bIns="0"/>
          <a:lstStyle/>
          <a:p>
            <a:pPr lvl="0" algn="l" defTabSz="457200">
              <a:defRPr sz="1200">
                <a:latin typeface="+mj-lt"/>
                <a:ea typeface="+mj-ea"/>
                <a:cs typeface="+mj-cs"/>
                <a:sym typeface="Helvetica"/>
              </a:defRPr>
            </a:pPr>
          </a:p>
        </p:txBody>
      </p:sp>
      <p:sp>
        <p:nvSpPr>
          <p:cNvPr id="154" name="Shape 154"/>
          <p:cNvSpPr/>
          <p:nvPr/>
        </p:nvSpPr>
        <p:spPr>
          <a:xfrm>
            <a:off x="9742487" y="6100762"/>
            <a:ext cx="1" cy="720726"/>
          </a:xfrm>
          <a:prstGeom prst="line">
            <a:avLst/>
          </a:prstGeom>
          <a:ln w="25400">
            <a:solidFill/>
            <a:round/>
            <a:tailEnd type="triangle"/>
          </a:ln>
        </p:spPr>
        <p:txBody>
          <a:bodyPr lIns="0" tIns="0" rIns="0" bIns="0"/>
          <a:lstStyle/>
          <a:p>
            <a:pPr lvl="0" algn="l" defTabSz="457200">
              <a:defRPr sz="1200">
                <a:latin typeface="+mj-lt"/>
                <a:ea typeface="+mj-ea"/>
                <a:cs typeface="+mj-cs"/>
                <a:sym typeface="Helvetica"/>
              </a:defRPr>
            </a:pPr>
          </a:p>
        </p:txBody>
      </p:sp>
      <p:sp>
        <p:nvSpPr>
          <p:cNvPr id="155" name="Shape 155"/>
          <p:cNvSpPr/>
          <p:nvPr/>
        </p:nvSpPr>
        <p:spPr>
          <a:xfrm>
            <a:off x="571500" y="1352600"/>
            <a:ext cx="11861800" cy="37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algn="l" defTabSz="457200">
              <a:defRPr sz="1800"/>
            </a:lvl1pPr>
          </a:lstStyle>
          <a:p>
            <a:pPr lvl="0"/>
            <a:r>
              <a:t>CSS3: Fonts</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12</a:t>
            </a:r>
          </a:p>
        </p:txBody>
      </p:sp>
      <p:sp>
        <p:nvSpPr>
          <p:cNvPr id="158" name="Shape 158"/>
          <p:cNvSpPr/>
          <p:nvPr>
            <p:ph type="title" idx="4294967295"/>
          </p:nvPr>
        </p:nvSpPr>
        <p:spPr>
          <a:xfrm>
            <a:off x="546100" y="-307975"/>
            <a:ext cx="6223000" cy="2311400"/>
          </a:xfrm>
          <a:prstGeom prst="rect">
            <a:avLst/>
          </a:prstGeom>
          <a:noFill/>
        </p:spPr>
        <p:txBody>
          <a:bodyPr lIns="0" tIns="0" rIns="0" bIns="0">
            <a:normAutofit fontScale="100000" lnSpcReduction="0"/>
          </a:bodyPr>
          <a:lstStyle/>
          <a:p>
            <a:pPr lvl="0">
              <a:defRPr sz="1800"/>
            </a:pPr>
            <a:r>
              <a:rPr sz="4200"/>
              <a:t>CSS3: Transforms</a:t>
            </a:r>
          </a:p>
        </p:txBody>
      </p:sp>
      <p:sp>
        <p:nvSpPr>
          <p:cNvPr id="159" name="Shape 159"/>
          <p:cNvSpPr/>
          <p:nvPr>
            <p:ph type="body" idx="4294967295"/>
          </p:nvPr>
        </p:nvSpPr>
        <p:spPr>
          <a:xfrm>
            <a:off x="698500" y="2527300"/>
            <a:ext cx="11861800" cy="6337300"/>
          </a:xfrm>
          <a:prstGeom prst="rect">
            <a:avLst/>
          </a:prstGeom>
        </p:spPr>
        <p:txBody>
          <a:bodyPr lIns="0" tIns="0" rIns="0" bIns="0">
            <a:normAutofit fontScale="100000" lnSpcReduction="0"/>
          </a:bodyPr>
          <a:lstStyle/>
          <a:p>
            <a:pPr lvl="0">
              <a:defRPr sz="1800"/>
            </a:pPr>
            <a:r>
              <a:rPr sz="2600"/>
              <a:t>CSS3 adds the ability to apply transformations to elements, including rotating, or scaling. A node can be called a descendant node if it</a:t>
            </a:r>
            <a:r>
              <a:rPr sz="2600">
                <a:latin typeface="Arial"/>
                <a:ea typeface="Arial"/>
                <a:cs typeface="Arial"/>
                <a:sym typeface="Arial"/>
              </a:rPr>
              <a:t>’</a:t>
            </a:r>
            <a:r>
              <a:rPr sz="2600"/>
              <a:t>s a child, grandchild, and so on, of another node. </a:t>
            </a:r>
            <a:endParaRPr sz="2600"/>
          </a:p>
          <a:p>
            <a:pPr lvl="0">
              <a:spcBef>
                <a:spcPts val="5300"/>
              </a:spcBef>
              <a:defRPr sz="1800"/>
            </a:pPr>
            <a:r>
              <a:rPr sz="2600"/>
              <a:t>Although this functionality is implemented for most popular browsers, some browser-specific definitions need to be applied</a:t>
            </a:r>
            <a:endParaRPr sz="2600"/>
          </a:p>
          <a:p>
            <a:pPr lvl="0">
              <a:spcBef>
                <a:spcPts val="5300"/>
              </a:spcBef>
              <a:defRPr sz="1800"/>
            </a:pPr>
            <a:r>
              <a:rPr sz="2600"/>
              <a:t>While the statement </a:t>
            </a:r>
            <a:r>
              <a:rPr i="1" sz="2600"/>
              <a:t>transform:</a:t>
            </a:r>
            <a:r>
              <a:rPr sz="2600"/>
              <a:t> is used to apply a transformation (as per W3c guidelines), a prefix needs to be added for some browsers</a:t>
            </a:r>
            <a:endParaRPr sz="2600"/>
          </a:p>
          <a:p>
            <a:pPr lvl="0">
              <a:spcBef>
                <a:spcPts val="5300"/>
              </a:spcBef>
              <a:defRPr sz="1800"/>
            </a:pPr>
            <a:r>
              <a:rPr sz="2600"/>
              <a:t>These prefixes indicate a browser-specific implementation of a CSS feature and it is good practice to include all of these in the CSS style sheet so that the page is compatible with all browsers.</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13</a:t>
            </a:r>
          </a:p>
        </p:txBody>
      </p:sp>
      <p:sp>
        <p:nvSpPr>
          <p:cNvPr id="162" name="Shape 162"/>
          <p:cNvSpPr/>
          <p:nvPr>
            <p:ph type="title" idx="4294967295"/>
          </p:nvPr>
        </p:nvSpPr>
        <p:spPr>
          <a:xfrm>
            <a:off x="546100" y="-307975"/>
            <a:ext cx="6223000" cy="2311400"/>
          </a:xfrm>
          <a:prstGeom prst="rect">
            <a:avLst/>
          </a:prstGeom>
          <a:noFill/>
        </p:spPr>
        <p:txBody>
          <a:bodyPr lIns="0" tIns="0" rIns="0" bIns="0">
            <a:normAutofit fontScale="100000" lnSpcReduction="0"/>
          </a:bodyPr>
          <a:lstStyle/>
          <a:p>
            <a:pPr lvl="0">
              <a:defRPr sz="1800"/>
            </a:pPr>
            <a:r>
              <a:rPr sz="4200"/>
              <a:t>CSS3: Transforms</a:t>
            </a:r>
          </a:p>
        </p:txBody>
      </p:sp>
      <p:sp>
        <p:nvSpPr>
          <p:cNvPr id="163" name="Shape 163"/>
          <p:cNvSpPr/>
          <p:nvPr>
            <p:ph type="body" idx="4294967295"/>
          </p:nvPr>
        </p:nvSpPr>
        <p:spPr>
          <a:xfrm>
            <a:off x="698500" y="2819400"/>
            <a:ext cx="11861800" cy="6337300"/>
          </a:xfrm>
          <a:prstGeom prst="rect">
            <a:avLst/>
          </a:prstGeom>
        </p:spPr>
        <p:txBody>
          <a:bodyPr lIns="0" tIns="0" rIns="0" bIns="0">
            <a:normAutofit fontScale="100000" lnSpcReduction="0"/>
          </a:bodyPr>
          <a:lstStyle/>
          <a:p>
            <a:pPr lvl="0">
              <a:defRPr sz="1800"/>
            </a:pPr>
            <a:r>
              <a:rPr sz="2600"/>
              <a:t>For Firefox: use the prefix </a:t>
            </a:r>
            <a:r>
              <a:rPr sz="2600">
                <a:solidFill>
                  <a:srgbClr val="008000"/>
                </a:solidFill>
              </a:rPr>
              <a:t>–moz-</a:t>
            </a:r>
            <a:endParaRPr sz="2600">
              <a:solidFill>
                <a:srgbClr val="008000"/>
              </a:solidFill>
            </a:endParaRPr>
          </a:p>
          <a:p>
            <a:pPr lvl="0">
              <a:defRPr sz="1800"/>
            </a:pPr>
            <a:r>
              <a:rPr sz="2600"/>
              <a:t>For Internet Explorer: use the prefix </a:t>
            </a:r>
            <a:r>
              <a:rPr sz="2600">
                <a:solidFill>
                  <a:srgbClr val="008000"/>
                </a:solidFill>
              </a:rPr>
              <a:t>–ms-</a:t>
            </a:r>
            <a:endParaRPr sz="2600">
              <a:solidFill>
                <a:srgbClr val="008000"/>
              </a:solidFill>
            </a:endParaRPr>
          </a:p>
          <a:p>
            <a:pPr lvl="0">
              <a:defRPr sz="1800"/>
            </a:pPr>
            <a:r>
              <a:rPr sz="2600"/>
              <a:t>For chrome and safari: use the prefix </a:t>
            </a:r>
            <a:r>
              <a:rPr sz="2600">
                <a:solidFill>
                  <a:srgbClr val="008000"/>
                </a:solidFill>
              </a:rPr>
              <a:t>–webkit-</a:t>
            </a:r>
            <a:endParaRPr sz="2600">
              <a:solidFill>
                <a:srgbClr val="008000"/>
              </a:solidFill>
            </a:endParaRPr>
          </a:p>
          <a:p>
            <a:pPr lvl="0">
              <a:defRPr sz="1800"/>
            </a:pPr>
            <a:r>
              <a:rPr sz="2600"/>
              <a:t>For Opera: use the prefix </a:t>
            </a:r>
            <a:r>
              <a:rPr sz="2600">
                <a:solidFill>
                  <a:srgbClr val="008000"/>
                </a:solidFill>
              </a:rPr>
              <a:t>–o-</a:t>
            </a:r>
          </a:p>
        </p:txBody>
      </p:sp>
      <p:grpSp>
        <p:nvGrpSpPr>
          <p:cNvPr id="166" name="Group 166"/>
          <p:cNvGrpSpPr/>
          <p:nvPr/>
        </p:nvGrpSpPr>
        <p:grpSpPr>
          <a:xfrm>
            <a:off x="8231187" y="2139950"/>
            <a:ext cx="4773613" cy="4105275"/>
            <a:chOff x="0" y="0"/>
            <a:chExt cx="4773612" cy="4105275"/>
          </a:xfrm>
        </p:grpSpPr>
        <p:sp>
          <p:nvSpPr>
            <p:cNvPr id="164" name="Shape 164"/>
            <p:cNvSpPr/>
            <p:nvPr/>
          </p:nvSpPr>
          <p:spPr>
            <a:xfrm>
              <a:off x="0" y="0"/>
              <a:ext cx="4773613" cy="4105275"/>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165" name="Shape 165"/>
            <p:cNvSpPr/>
            <p:nvPr/>
          </p:nvSpPr>
          <p:spPr>
            <a:xfrm>
              <a:off x="0" y="0"/>
              <a:ext cx="4773613" cy="4102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r>
                <a:rPr sz="1400">
                  <a:latin typeface="Courier"/>
                  <a:ea typeface="Courier"/>
                  <a:cs typeface="Courier"/>
                  <a:sym typeface="Courier"/>
                </a:rPr>
                <a:t>.box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color: red;</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background: red;</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width: 50px;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height: 50px;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margin:20px;</a:t>
              </a:r>
              <a:endParaRPr sz="1400">
                <a:latin typeface="Courier"/>
                <a:ea typeface="Courier"/>
                <a:cs typeface="Courier"/>
                <a:sym typeface="Courier"/>
              </a:endParaRPr>
            </a:p>
            <a:p>
              <a:pPr lvl="0" algn="l" defTabSz="457200">
                <a:defRPr sz="1800"/>
              </a:pPr>
              <a:endParaRPr sz="1400">
                <a:latin typeface="Courier"/>
                <a:ea typeface="Courier"/>
                <a:cs typeface="Courier"/>
                <a:sym typeface="Courier"/>
              </a:endParaRPr>
            </a:p>
            <a:p>
              <a:pPr lvl="0" algn="l" defTabSz="457200">
                <a:defRPr sz="1800"/>
              </a:pPr>
              <a:endParaRPr sz="1400">
                <a:latin typeface="Courier"/>
                <a:ea typeface="Courier"/>
                <a:cs typeface="Courier"/>
                <a:sym typeface="Courier"/>
              </a:endParaRPr>
            </a:p>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.rotate45</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transform: rotate(45deg);</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-ms-transform: rotate(45deg);</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-webkit-transform: rotate(45deg); </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-o-transform: rotate(45deg); </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-moz-transform: rotate(45deg); </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p>
          </p:txBody>
        </p:sp>
      </p:grpSp>
      <p:pic>
        <p:nvPicPr>
          <p:cNvPr id="167" name="image.png"/>
          <p:cNvPicPr/>
          <p:nvPr/>
        </p:nvPicPr>
        <p:blipFill>
          <a:blip r:embed="rId2">
            <a:extLst/>
          </a:blip>
          <a:stretch>
            <a:fillRect/>
          </a:stretch>
        </p:blipFill>
        <p:spPr>
          <a:xfrm>
            <a:off x="11471275" y="6461125"/>
            <a:ext cx="1016000" cy="939800"/>
          </a:xfrm>
          <a:prstGeom prst="rect">
            <a:avLst/>
          </a:prstGeom>
          <a:ln w="12700">
            <a:miter lim="400000"/>
          </a:ln>
        </p:spPr>
      </p:pic>
      <p:pic>
        <p:nvPicPr>
          <p:cNvPr id="168" name="image.png"/>
          <p:cNvPicPr/>
          <p:nvPr/>
        </p:nvPicPr>
        <p:blipFill>
          <a:blip r:embed="rId3">
            <a:extLst/>
          </a:blip>
          <a:stretch>
            <a:fillRect/>
          </a:stretch>
        </p:blipFill>
        <p:spPr>
          <a:xfrm>
            <a:off x="11398250" y="7253287"/>
            <a:ext cx="1130300" cy="1193801"/>
          </a:xfrm>
          <a:prstGeom prst="rect">
            <a:avLst/>
          </a:prstGeom>
          <a:ln w="12700">
            <a:miter lim="400000"/>
          </a:ln>
        </p:spPr>
      </p:pic>
      <p:grpSp>
        <p:nvGrpSpPr>
          <p:cNvPr id="171" name="Group 171"/>
          <p:cNvGrpSpPr/>
          <p:nvPr/>
        </p:nvGrpSpPr>
        <p:grpSpPr>
          <a:xfrm>
            <a:off x="4630737" y="6748462"/>
            <a:ext cx="5997576" cy="431801"/>
            <a:chOff x="0" y="0"/>
            <a:chExt cx="5997574" cy="431800"/>
          </a:xfrm>
        </p:grpSpPr>
        <p:sp>
          <p:nvSpPr>
            <p:cNvPr id="169" name="Shape 169"/>
            <p:cNvSpPr/>
            <p:nvPr/>
          </p:nvSpPr>
          <p:spPr>
            <a:xfrm>
              <a:off x="0" y="0"/>
              <a:ext cx="5997575" cy="431800"/>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170" name="Shape 170"/>
            <p:cNvSpPr/>
            <p:nvPr/>
          </p:nvSpPr>
          <p:spPr>
            <a:xfrm>
              <a:off x="0" y="0"/>
              <a:ext cx="5997575"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&lt;div class ="box"&gt;</a:t>
              </a:r>
            </a:p>
          </p:txBody>
        </p:sp>
      </p:grpSp>
      <p:grpSp>
        <p:nvGrpSpPr>
          <p:cNvPr id="174" name="Group 174"/>
          <p:cNvGrpSpPr/>
          <p:nvPr/>
        </p:nvGrpSpPr>
        <p:grpSpPr>
          <a:xfrm>
            <a:off x="4630737" y="7613650"/>
            <a:ext cx="5997576" cy="431800"/>
            <a:chOff x="0" y="0"/>
            <a:chExt cx="5997574" cy="431800"/>
          </a:xfrm>
        </p:grpSpPr>
        <p:sp>
          <p:nvSpPr>
            <p:cNvPr id="172" name="Shape 172"/>
            <p:cNvSpPr/>
            <p:nvPr/>
          </p:nvSpPr>
          <p:spPr>
            <a:xfrm>
              <a:off x="0" y="0"/>
              <a:ext cx="5997575" cy="431800"/>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173" name="Shape 173"/>
            <p:cNvSpPr/>
            <p:nvPr/>
          </p:nvSpPr>
          <p:spPr>
            <a:xfrm>
              <a:off x="0" y="0"/>
              <a:ext cx="5997575"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&lt;div class ="box rotate45"&gt;</a:t>
              </a:r>
            </a:p>
          </p:txBody>
        </p:sp>
      </p:grpSp>
      <p:sp>
        <p:nvSpPr>
          <p:cNvPr id="175" name="Shape 175"/>
          <p:cNvSpPr/>
          <p:nvPr/>
        </p:nvSpPr>
        <p:spPr>
          <a:xfrm>
            <a:off x="10895012" y="6964362"/>
            <a:ext cx="503238" cy="1"/>
          </a:xfrm>
          <a:prstGeom prst="line">
            <a:avLst/>
          </a:prstGeom>
          <a:ln w="25400">
            <a:solidFill/>
            <a:round/>
            <a:tailEnd type="triangle"/>
          </a:ln>
        </p:spPr>
        <p:txBody>
          <a:bodyPr lIns="0" tIns="0" rIns="0" bIns="0"/>
          <a:lstStyle/>
          <a:p>
            <a:pPr lvl="0" algn="l" defTabSz="457200">
              <a:defRPr sz="1200">
                <a:latin typeface="+mj-lt"/>
                <a:ea typeface="+mj-ea"/>
                <a:cs typeface="+mj-cs"/>
                <a:sym typeface="Helvetica"/>
              </a:defRPr>
            </a:pPr>
          </a:p>
        </p:txBody>
      </p:sp>
      <p:sp>
        <p:nvSpPr>
          <p:cNvPr id="176" name="Shape 176"/>
          <p:cNvSpPr/>
          <p:nvPr/>
        </p:nvSpPr>
        <p:spPr>
          <a:xfrm>
            <a:off x="10895012" y="7829549"/>
            <a:ext cx="503238" cy="20639"/>
          </a:xfrm>
          <a:prstGeom prst="line">
            <a:avLst/>
          </a:prstGeom>
          <a:ln w="25400">
            <a:solidFill/>
            <a:round/>
            <a:tailEnd type="triangle"/>
          </a:ln>
        </p:spPr>
        <p:txBody>
          <a:bodyPr lIns="0" tIns="0" rIns="0" bIns="0"/>
          <a:lstStyle/>
          <a:p>
            <a:pPr lvl="0" algn="l" defTabSz="457200">
              <a:defRPr sz="1200">
                <a:latin typeface="+mj-lt"/>
                <a:ea typeface="+mj-ea"/>
                <a:cs typeface="+mj-cs"/>
                <a:sym typeface="Helvetica"/>
              </a:defRPr>
            </a:pP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14</a:t>
            </a:r>
          </a:p>
        </p:txBody>
      </p:sp>
      <p:sp>
        <p:nvSpPr>
          <p:cNvPr id="179" name="Shape 179"/>
          <p:cNvSpPr/>
          <p:nvPr>
            <p:ph type="title" idx="4294967295"/>
          </p:nvPr>
        </p:nvSpPr>
        <p:spPr>
          <a:xfrm>
            <a:off x="546100" y="-307975"/>
            <a:ext cx="6223000" cy="2311400"/>
          </a:xfrm>
          <a:prstGeom prst="rect">
            <a:avLst/>
          </a:prstGeom>
          <a:noFill/>
        </p:spPr>
        <p:txBody>
          <a:bodyPr lIns="0" tIns="0" rIns="0" bIns="0">
            <a:normAutofit fontScale="100000" lnSpcReduction="0"/>
          </a:bodyPr>
          <a:lstStyle/>
          <a:p>
            <a:pPr lvl="0">
              <a:defRPr sz="1800"/>
            </a:pPr>
            <a:r>
              <a:rPr sz="4200"/>
              <a:t>CSS3: Transitions</a:t>
            </a:r>
          </a:p>
        </p:txBody>
      </p:sp>
      <p:sp>
        <p:nvSpPr>
          <p:cNvPr id="180" name="Shape 180"/>
          <p:cNvSpPr/>
          <p:nvPr>
            <p:ph type="body" idx="4294967295"/>
          </p:nvPr>
        </p:nvSpPr>
        <p:spPr>
          <a:xfrm>
            <a:off x="698500" y="2819400"/>
            <a:ext cx="6019800" cy="6337300"/>
          </a:xfrm>
          <a:prstGeom prst="rect">
            <a:avLst/>
          </a:prstGeom>
        </p:spPr>
        <p:txBody>
          <a:bodyPr lIns="0" tIns="0" rIns="0" bIns="0">
            <a:normAutofit fontScale="100000" lnSpcReduction="0"/>
          </a:bodyPr>
          <a:lstStyle/>
          <a:p>
            <a:pPr lvl="0">
              <a:defRPr sz="1800"/>
            </a:pPr>
            <a:r>
              <a:rPr sz="2600"/>
              <a:t>Transitions make it possible to apply smooth transitions to an element while between two styles</a:t>
            </a:r>
            <a:endParaRPr sz="2600"/>
          </a:p>
          <a:p>
            <a:pPr lvl="0">
              <a:defRPr sz="1800"/>
            </a:pPr>
            <a:r>
              <a:rPr sz="2600"/>
              <a:t>When the transition applies to several parameters, it is also possible to specify how each individual parameter will evolve overtime </a:t>
            </a:r>
          </a:p>
        </p:txBody>
      </p:sp>
      <p:grpSp>
        <p:nvGrpSpPr>
          <p:cNvPr id="183" name="Group 183"/>
          <p:cNvGrpSpPr/>
          <p:nvPr/>
        </p:nvGrpSpPr>
        <p:grpSpPr>
          <a:xfrm>
            <a:off x="7797800" y="1997075"/>
            <a:ext cx="4775200" cy="3024188"/>
            <a:chOff x="0" y="0"/>
            <a:chExt cx="4775200" cy="3024187"/>
          </a:xfrm>
        </p:grpSpPr>
        <p:sp>
          <p:nvSpPr>
            <p:cNvPr id="181" name="Shape 181"/>
            <p:cNvSpPr/>
            <p:nvPr/>
          </p:nvSpPr>
          <p:spPr>
            <a:xfrm>
              <a:off x="0" y="0"/>
              <a:ext cx="4775200" cy="3024188"/>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182" name="Shape 182"/>
            <p:cNvSpPr/>
            <p:nvPr/>
          </p:nvSpPr>
          <p:spPr>
            <a:xfrm>
              <a:off x="0" y="0"/>
              <a:ext cx="4775200" cy="259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r>
                <a:rPr sz="1400">
                  <a:latin typeface="Courier"/>
                  <a:ea typeface="Courier"/>
                  <a:cs typeface="Courier"/>
                  <a:sym typeface="Courier"/>
                </a:rPr>
                <a:t>.color_transition</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background: green;</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width: 100px;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height: 100px;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-moz-transition: 2s;</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.color_transition:hover</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background:red;</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p>
          </p:txBody>
        </p:sp>
      </p:grpSp>
      <p:grpSp>
        <p:nvGrpSpPr>
          <p:cNvPr id="186" name="Group 186"/>
          <p:cNvGrpSpPr/>
          <p:nvPr/>
        </p:nvGrpSpPr>
        <p:grpSpPr>
          <a:xfrm>
            <a:off x="7007225" y="6605587"/>
            <a:ext cx="5997575" cy="431801"/>
            <a:chOff x="0" y="0"/>
            <a:chExt cx="5997574" cy="431800"/>
          </a:xfrm>
        </p:grpSpPr>
        <p:sp>
          <p:nvSpPr>
            <p:cNvPr id="184" name="Shape 184"/>
            <p:cNvSpPr/>
            <p:nvPr/>
          </p:nvSpPr>
          <p:spPr>
            <a:xfrm>
              <a:off x="0" y="0"/>
              <a:ext cx="5997575" cy="431800"/>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185" name="Shape 185"/>
            <p:cNvSpPr/>
            <p:nvPr/>
          </p:nvSpPr>
          <p:spPr>
            <a:xfrm>
              <a:off x="0" y="0"/>
              <a:ext cx="5997575"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&lt;div class = "color_transition"&gt;&lt;/div&gt;</a:t>
              </a:r>
            </a:p>
          </p:txBody>
        </p:sp>
      </p:grpSp>
      <p:pic>
        <p:nvPicPr>
          <p:cNvPr id="187" name="image.png"/>
          <p:cNvPicPr/>
          <p:nvPr/>
        </p:nvPicPr>
        <p:blipFill>
          <a:blip r:embed="rId2">
            <a:extLst/>
          </a:blip>
          <a:stretch>
            <a:fillRect/>
          </a:stretch>
        </p:blipFill>
        <p:spPr>
          <a:xfrm>
            <a:off x="1101725" y="7469187"/>
            <a:ext cx="1524000" cy="1524001"/>
          </a:xfrm>
          <a:prstGeom prst="rect">
            <a:avLst/>
          </a:prstGeom>
          <a:ln w="12700">
            <a:miter lim="400000"/>
          </a:ln>
        </p:spPr>
      </p:pic>
      <p:sp>
        <p:nvSpPr>
          <p:cNvPr id="188" name="Shape 188"/>
          <p:cNvSpPr/>
          <p:nvPr/>
        </p:nvSpPr>
        <p:spPr>
          <a:xfrm flipV="1">
            <a:off x="2592387" y="7324724"/>
            <a:ext cx="2038351" cy="595314"/>
          </a:xfrm>
          <a:prstGeom prst="line">
            <a:avLst/>
          </a:prstGeom>
          <a:ln w="25400">
            <a:solidFill/>
            <a:round/>
            <a:tailEnd type="triangle"/>
          </a:ln>
        </p:spPr>
        <p:txBody>
          <a:bodyPr lIns="0" tIns="0" rIns="0" bIns="0"/>
          <a:lstStyle/>
          <a:p>
            <a:pPr lvl="0" algn="l" defTabSz="457200">
              <a:defRPr sz="1200">
                <a:latin typeface="+mj-lt"/>
                <a:ea typeface="+mj-ea"/>
                <a:cs typeface="+mj-cs"/>
                <a:sym typeface="Helvetica"/>
              </a:defRPr>
            </a:pPr>
          </a:p>
        </p:txBody>
      </p:sp>
      <p:pic>
        <p:nvPicPr>
          <p:cNvPr id="189" name="image.png"/>
          <p:cNvPicPr/>
          <p:nvPr/>
        </p:nvPicPr>
        <p:blipFill>
          <a:blip r:embed="rId3">
            <a:extLst/>
          </a:blip>
          <a:stretch>
            <a:fillRect/>
          </a:stretch>
        </p:blipFill>
        <p:spPr>
          <a:xfrm>
            <a:off x="4846637" y="6748462"/>
            <a:ext cx="1409701" cy="1460501"/>
          </a:xfrm>
          <a:prstGeom prst="rect">
            <a:avLst/>
          </a:prstGeom>
          <a:ln w="12700">
            <a:miter lim="400000"/>
          </a:ln>
        </p:spPr>
      </p:pic>
      <p:grpSp>
        <p:nvGrpSpPr>
          <p:cNvPr id="192" name="Group 192"/>
          <p:cNvGrpSpPr/>
          <p:nvPr/>
        </p:nvGrpSpPr>
        <p:grpSpPr>
          <a:xfrm>
            <a:off x="7797800" y="5237162"/>
            <a:ext cx="4775200" cy="1152526"/>
            <a:chOff x="0" y="0"/>
            <a:chExt cx="4775200" cy="1152525"/>
          </a:xfrm>
        </p:grpSpPr>
        <p:sp>
          <p:nvSpPr>
            <p:cNvPr id="190" name="Shape 190"/>
            <p:cNvSpPr/>
            <p:nvPr/>
          </p:nvSpPr>
          <p:spPr>
            <a:xfrm>
              <a:off x="0" y="0"/>
              <a:ext cx="4775200" cy="1152525"/>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191" name="Shape 191"/>
            <p:cNvSpPr/>
            <p:nvPr/>
          </p:nvSpPr>
          <p:spPr>
            <a:xfrm>
              <a:off x="0" y="0"/>
              <a:ext cx="4775200" cy="10795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r>
                <a:rPr sz="1400">
                  <a:latin typeface="Courier"/>
                  <a:ea typeface="Courier"/>
                  <a:cs typeface="Courier"/>
                  <a:sym typeface="Courier"/>
                </a:rPr>
                <a:t>.color_transition:hover</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background:red;</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width: 300px;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p>
          </p:txBody>
        </p:sp>
      </p:grpSp>
      <p:grpSp>
        <p:nvGrpSpPr>
          <p:cNvPr id="195" name="Group 195"/>
          <p:cNvGrpSpPr/>
          <p:nvPr/>
        </p:nvGrpSpPr>
        <p:grpSpPr>
          <a:xfrm>
            <a:off x="6934200" y="2860675"/>
            <a:ext cx="720726" cy="1079501"/>
            <a:chOff x="0" y="0"/>
            <a:chExt cx="720725" cy="1079500"/>
          </a:xfrm>
        </p:grpSpPr>
        <p:sp>
          <p:nvSpPr>
            <p:cNvPr id="193" name="Shape 193"/>
            <p:cNvSpPr/>
            <p:nvPr/>
          </p:nvSpPr>
          <p:spPr>
            <a:xfrm>
              <a:off x="0" y="0"/>
              <a:ext cx="720726" cy="10795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25400" cap="flat">
              <a:solidFill>
                <a:srgbClr val="000000"/>
              </a:solidFill>
              <a:prstDash val="solid"/>
              <a:round/>
            </a:ln>
            <a:effectLst/>
          </p:spPr>
          <p:txBody>
            <a:bodyPr wrap="square" lIns="0" tIns="0" rIns="0" bIns="0" numCol="1" anchor="t">
              <a:noAutofit/>
            </a:bodyPr>
            <a:lstStyle/>
            <a:p>
              <a:pPr lvl="0" algn="l" defTabSz="457200">
                <a:defRPr sz="1800"/>
              </a:pPr>
            </a:p>
          </p:txBody>
        </p:sp>
        <p:sp>
          <p:nvSpPr>
            <p:cNvPr id="194" name="Shape 194"/>
            <p:cNvSpPr/>
            <p:nvPr/>
          </p:nvSpPr>
          <p:spPr>
            <a:xfrm>
              <a:off x="105539" y="158076"/>
              <a:ext cx="509647" cy="364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457200">
                <a:defRPr sz="1800"/>
              </a:lvl1pPr>
            </a:lstStyle>
            <a:p>
              <a:pPr lvl="0"/>
              <a:r>
                <a:t>1</a:t>
              </a:r>
            </a:p>
          </p:txBody>
        </p:sp>
      </p:grpSp>
      <p:grpSp>
        <p:nvGrpSpPr>
          <p:cNvPr id="198" name="Group 198"/>
          <p:cNvGrpSpPr/>
          <p:nvPr/>
        </p:nvGrpSpPr>
        <p:grpSpPr>
          <a:xfrm>
            <a:off x="7007225" y="5237162"/>
            <a:ext cx="719138" cy="1079501"/>
            <a:chOff x="0" y="0"/>
            <a:chExt cx="719137" cy="1079500"/>
          </a:xfrm>
        </p:grpSpPr>
        <p:sp>
          <p:nvSpPr>
            <p:cNvPr id="196" name="Shape 196"/>
            <p:cNvSpPr/>
            <p:nvPr/>
          </p:nvSpPr>
          <p:spPr>
            <a:xfrm>
              <a:off x="0" y="0"/>
              <a:ext cx="719138" cy="10795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25400" cap="flat">
              <a:solidFill>
                <a:srgbClr val="000000"/>
              </a:solidFill>
              <a:prstDash val="solid"/>
              <a:round/>
            </a:ln>
            <a:effectLst/>
          </p:spPr>
          <p:txBody>
            <a:bodyPr wrap="square" lIns="0" tIns="0" rIns="0" bIns="0" numCol="1" anchor="t">
              <a:noAutofit/>
            </a:bodyPr>
            <a:lstStyle/>
            <a:p>
              <a:pPr lvl="0" algn="l" defTabSz="457200">
                <a:defRPr sz="1800"/>
              </a:pPr>
            </a:p>
          </p:txBody>
        </p:sp>
        <p:sp>
          <p:nvSpPr>
            <p:cNvPr id="197" name="Shape 197"/>
            <p:cNvSpPr/>
            <p:nvPr/>
          </p:nvSpPr>
          <p:spPr>
            <a:xfrm>
              <a:off x="105307" y="158076"/>
              <a:ext cx="508524" cy="364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457200">
                <a:defRPr sz="1800"/>
              </a:lvl1pPr>
            </a:lstStyle>
            <a:p>
              <a:pPr lvl="0"/>
              <a:r>
                <a:t>2</a:t>
              </a:r>
            </a:p>
          </p:txBody>
        </p:sp>
      </p:grpSp>
      <p:pic>
        <p:nvPicPr>
          <p:cNvPr id="199" name="image.png"/>
          <p:cNvPicPr/>
          <p:nvPr/>
        </p:nvPicPr>
        <p:blipFill>
          <a:blip r:embed="rId4">
            <a:extLst/>
          </a:blip>
          <a:stretch>
            <a:fillRect/>
          </a:stretch>
        </p:blipFill>
        <p:spPr>
          <a:xfrm>
            <a:off x="4846637" y="8382000"/>
            <a:ext cx="3860801" cy="1371600"/>
          </a:xfrm>
          <a:prstGeom prst="rect">
            <a:avLst/>
          </a:prstGeom>
          <a:ln w="12700">
            <a:miter lim="400000"/>
          </a:ln>
        </p:spPr>
      </p:pic>
      <p:sp>
        <p:nvSpPr>
          <p:cNvPr id="200" name="Shape 200"/>
          <p:cNvSpPr/>
          <p:nvPr/>
        </p:nvSpPr>
        <p:spPr>
          <a:xfrm>
            <a:off x="2686049" y="8332787"/>
            <a:ext cx="1944689" cy="720726"/>
          </a:xfrm>
          <a:prstGeom prst="line">
            <a:avLst/>
          </a:prstGeom>
          <a:ln w="25400">
            <a:solidFill/>
            <a:round/>
            <a:tailEnd type="triangle"/>
          </a:ln>
        </p:spPr>
        <p:txBody>
          <a:bodyPr lIns="0" tIns="0" rIns="0" bIns="0"/>
          <a:lstStyle/>
          <a:p>
            <a:pPr lvl="0" algn="l" defTabSz="457200">
              <a:defRPr sz="1200">
                <a:latin typeface="+mj-lt"/>
                <a:ea typeface="+mj-ea"/>
                <a:cs typeface="+mj-cs"/>
                <a:sym typeface="Helvetica"/>
              </a:defRPr>
            </a:pPr>
          </a:p>
        </p:txBody>
      </p:sp>
      <p:grpSp>
        <p:nvGrpSpPr>
          <p:cNvPr id="203" name="Group 203"/>
          <p:cNvGrpSpPr/>
          <p:nvPr/>
        </p:nvGrpSpPr>
        <p:grpSpPr>
          <a:xfrm>
            <a:off x="3262312" y="6964362"/>
            <a:ext cx="719139" cy="1081088"/>
            <a:chOff x="0" y="0"/>
            <a:chExt cx="719137" cy="1081087"/>
          </a:xfrm>
        </p:grpSpPr>
        <p:sp>
          <p:nvSpPr>
            <p:cNvPr id="201" name="Shape 201"/>
            <p:cNvSpPr/>
            <p:nvPr/>
          </p:nvSpPr>
          <p:spPr>
            <a:xfrm>
              <a:off x="0" y="0"/>
              <a:ext cx="719138" cy="108108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25400" cap="flat">
              <a:solidFill>
                <a:srgbClr val="000000"/>
              </a:solidFill>
              <a:prstDash val="solid"/>
              <a:round/>
            </a:ln>
            <a:effectLst/>
          </p:spPr>
          <p:txBody>
            <a:bodyPr wrap="square" lIns="0" tIns="0" rIns="0" bIns="0" numCol="1" anchor="t">
              <a:noAutofit/>
            </a:bodyPr>
            <a:lstStyle/>
            <a:p>
              <a:pPr lvl="0" algn="l" defTabSz="457200">
                <a:defRPr sz="1800"/>
              </a:pPr>
            </a:p>
          </p:txBody>
        </p:sp>
        <p:sp>
          <p:nvSpPr>
            <p:cNvPr id="202" name="Shape 202"/>
            <p:cNvSpPr/>
            <p:nvPr/>
          </p:nvSpPr>
          <p:spPr>
            <a:xfrm>
              <a:off x="105307" y="158309"/>
              <a:ext cx="508524" cy="364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457200">
                <a:defRPr sz="1800"/>
              </a:lvl1pPr>
            </a:lstStyle>
            <a:p>
              <a:pPr lvl="0"/>
              <a:r>
                <a:t>1</a:t>
              </a:r>
            </a:p>
          </p:txBody>
        </p:sp>
      </p:grpSp>
      <p:grpSp>
        <p:nvGrpSpPr>
          <p:cNvPr id="206" name="Group 206"/>
          <p:cNvGrpSpPr/>
          <p:nvPr/>
        </p:nvGrpSpPr>
        <p:grpSpPr>
          <a:xfrm>
            <a:off x="3189287" y="8116887"/>
            <a:ext cx="720726" cy="1081088"/>
            <a:chOff x="0" y="0"/>
            <a:chExt cx="720725" cy="1081087"/>
          </a:xfrm>
        </p:grpSpPr>
        <p:sp>
          <p:nvSpPr>
            <p:cNvPr id="204" name="Shape 204"/>
            <p:cNvSpPr/>
            <p:nvPr/>
          </p:nvSpPr>
          <p:spPr>
            <a:xfrm>
              <a:off x="0" y="0"/>
              <a:ext cx="720726" cy="108108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25400" cap="flat">
              <a:solidFill>
                <a:srgbClr val="000000"/>
              </a:solidFill>
              <a:prstDash val="solid"/>
              <a:round/>
            </a:ln>
            <a:effectLst/>
          </p:spPr>
          <p:txBody>
            <a:bodyPr wrap="square" lIns="0" tIns="0" rIns="0" bIns="0" numCol="1" anchor="t">
              <a:noAutofit/>
            </a:bodyPr>
            <a:lstStyle/>
            <a:p>
              <a:pPr lvl="0" algn="l" defTabSz="457200">
                <a:defRPr sz="1800"/>
              </a:pPr>
            </a:p>
          </p:txBody>
        </p:sp>
        <p:sp>
          <p:nvSpPr>
            <p:cNvPr id="205" name="Shape 205"/>
            <p:cNvSpPr/>
            <p:nvPr/>
          </p:nvSpPr>
          <p:spPr>
            <a:xfrm>
              <a:off x="105539" y="158309"/>
              <a:ext cx="509647" cy="364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457200">
                <a:defRPr sz="1800"/>
              </a:lvl1pPr>
            </a:lstStyle>
            <a:p>
              <a:pPr lvl="0"/>
              <a:r>
                <a:t>2</a:t>
              </a:r>
            </a:p>
          </p:txBody>
        </p:sp>
      </p:gr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15</a:t>
            </a:r>
          </a:p>
        </p:txBody>
      </p:sp>
      <p:sp>
        <p:nvSpPr>
          <p:cNvPr id="209" name="Shape 209"/>
          <p:cNvSpPr/>
          <p:nvPr>
            <p:ph type="title" idx="4294967295"/>
          </p:nvPr>
        </p:nvSpPr>
        <p:spPr>
          <a:xfrm>
            <a:off x="546100" y="-307975"/>
            <a:ext cx="6223000" cy="2311400"/>
          </a:xfrm>
          <a:prstGeom prst="rect">
            <a:avLst/>
          </a:prstGeom>
          <a:noFill/>
        </p:spPr>
        <p:txBody>
          <a:bodyPr lIns="0" tIns="0" rIns="0" bIns="0">
            <a:normAutofit fontScale="100000" lnSpcReduction="0"/>
          </a:bodyPr>
          <a:lstStyle/>
          <a:p>
            <a:pPr lvl="0">
              <a:defRPr sz="1800"/>
            </a:pPr>
            <a:r>
              <a:rPr sz="4200"/>
              <a:t>CSS3: Transitions</a:t>
            </a:r>
          </a:p>
        </p:txBody>
      </p:sp>
      <p:sp>
        <p:nvSpPr>
          <p:cNvPr id="210" name="Shape 210"/>
          <p:cNvSpPr/>
          <p:nvPr>
            <p:ph type="body" idx="4294967295"/>
          </p:nvPr>
        </p:nvSpPr>
        <p:spPr>
          <a:xfrm>
            <a:off x="698500" y="2819400"/>
            <a:ext cx="6019800" cy="6337300"/>
          </a:xfrm>
          <a:prstGeom prst="rect">
            <a:avLst/>
          </a:prstGeom>
        </p:spPr>
        <p:txBody>
          <a:bodyPr lIns="0" tIns="0" rIns="0" bIns="0">
            <a:normAutofit fontScale="100000" lnSpcReduction="0"/>
          </a:bodyPr>
          <a:lstStyle/>
          <a:p>
            <a:pPr lvl="0">
              <a:defRPr sz="1800"/>
            </a:pPr>
            <a:r>
              <a:rPr sz="2600"/>
              <a:t>W</a:t>
            </a:r>
            <a:r>
              <a:rPr sz="2600"/>
              <a:t>e can also specify how long the transition for each parameter will last</a:t>
            </a:r>
          </a:p>
        </p:txBody>
      </p:sp>
      <p:grpSp>
        <p:nvGrpSpPr>
          <p:cNvPr id="213" name="Group 213"/>
          <p:cNvGrpSpPr/>
          <p:nvPr/>
        </p:nvGrpSpPr>
        <p:grpSpPr>
          <a:xfrm>
            <a:off x="6718300" y="1997075"/>
            <a:ext cx="6121400" cy="3024188"/>
            <a:chOff x="0" y="0"/>
            <a:chExt cx="6121400" cy="3024187"/>
          </a:xfrm>
        </p:grpSpPr>
        <p:sp>
          <p:nvSpPr>
            <p:cNvPr id="211" name="Shape 211"/>
            <p:cNvSpPr/>
            <p:nvPr/>
          </p:nvSpPr>
          <p:spPr>
            <a:xfrm>
              <a:off x="0" y="0"/>
              <a:ext cx="6121400" cy="3024188"/>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212" name="Shape 212"/>
            <p:cNvSpPr/>
            <p:nvPr/>
          </p:nvSpPr>
          <p:spPr>
            <a:xfrm>
              <a:off x="0" y="0"/>
              <a:ext cx="6121400" cy="259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r>
                <a:rPr sz="1400">
                  <a:latin typeface="Courier"/>
                  <a:ea typeface="Courier"/>
                  <a:cs typeface="Courier"/>
                  <a:sym typeface="Courier"/>
                </a:rPr>
                <a:t>.color_transition</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background: green;</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width: 100px;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height: 100px;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-moz-transition: background 2s, width .5s;</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.color_transition:hover</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background:red;</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p>
          </p:txBody>
        </p:sp>
      </p:grpSp>
      <p:grpSp>
        <p:nvGrpSpPr>
          <p:cNvPr id="216" name="Group 216"/>
          <p:cNvGrpSpPr/>
          <p:nvPr/>
        </p:nvGrpSpPr>
        <p:grpSpPr>
          <a:xfrm>
            <a:off x="6718300" y="6605587"/>
            <a:ext cx="6286500" cy="431801"/>
            <a:chOff x="0" y="0"/>
            <a:chExt cx="6286500" cy="431800"/>
          </a:xfrm>
        </p:grpSpPr>
        <p:sp>
          <p:nvSpPr>
            <p:cNvPr id="214" name="Shape 214"/>
            <p:cNvSpPr/>
            <p:nvPr/>
          </p:nvSpPr>
          <p:spPr>
            <a:xfrm>
              <a:off x="0" y="0"/>
              <a:ext cx="6286500" cy="431800"/>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215" name="Shape 215"/>
            <p:cNvSpPr/>
            <p:nvPr/>
          </p:nvSpPr>
          <p:spPr>
            <a:xfrm>
              <a:off x="0" y="0"/>
              <a:ext cx="6286500"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&lt;DIV class = "color_transition"&gt;&lt;/DIV&gt;</a:t>
              </a:r>
            </a:p>
          </p:txBody>
        </p:sp>
      </p:grpSp>
      <p:grpSp>
        <p:nvGrpSpPr>
          <p:cNvPr id="219" name="Group 219"/>
          <p:cNvGrpSpPr/>
          <p:nvPr/>
        </p:nvGrpSpPr>
        <p:grpSpPr>
          <a:xfrm>
            <a:off x="6718300" y="5237162"/>
            <a:ext cx="5854700" cy="1152526"/>
            <a:chOff x="0" y="0"/>
            <a:chExt cx="5854700" cy="1152525"/>
          </a:xfrm>
        </p:grpSpPr>
        <p:sp>
          <p:nvSpPr>
            <p:cNvPr id="217" name="Shape 217"/>
            <p:cNvSpPr/>
            <p:nvPr/>
          </p:nvSpPr>
          <p:spPr>
            <a:xfrm>
              <a:off x="0" y="0"/>
              <a:ext cx="5854700" cy="1152525"/>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218" name="Shape 218"/>
            <p:cNvSpPr/>
            <p:nvPr/>
          </p:nvSpPr>
          <p:spPr>
            <a:xfrm>
              <a:off x="0" y="0"/>
              <a:ext cx="5854700" cy="10795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r>
                <a:rPr sz="1400">
                  <a:latin typeface="Courier"/>
                  <a:ea typeface="Courier"/>
                  <a:cs typeface="Courier"/>
                  <a:sym typeface="Courier"/>
                </a:rPr>
                <a:t>.color_transition:hover</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background:red;</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width: 300px;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p>
          </p:txBody>
        </p:sp>
      </p:grpSp>
      <p:sp>
        <p:nvSpPr>
          <p:cNvPr id="220" name="Shape 220"/>
          <p:cNvSpPr/>
          <p:nvPr/>
        </p:nvSpPr>
        <p:spPr>
          <a:xfrm>
            <a:off x="7007225" y="3076575"/>
            <a:ext cx="5472113" cy="287338"/>
          </a:xfrm>
          <a:prstGeom prst="roundRect">
            <a:avLst>
              <a:gd name="adj" fmla="val 6694"/>
            </a:avLst>
          </a:prstGeom>
          <a:ln w="25400">
            <a:solidFill>
              <a:srgbClr val="008000"/>
            </a:solidFill>
            <a:miter/>
          </a:ln>
        </p:spPr>
        <p:txBody>
          <a:bodyPr lIns="0" tIns="0" rIns="0" bIns="0"/>
          <a:lstStyle/>
          <a:p>
            <a:pPr lvl="0" algn="l" defTabSz="457200">
              <a:defRPr sz="1800"/>
            </a:pP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16</a:t>
            </a:r>
          </a:p>
        </p:txBody>
      </p:sp>
      <p:sp>
        <p:nvSpPr>
          <p:cNvPr id="223" name="Shape 223"/>
          <p:cNvSpPr/>
          <p:nvPr>
            <p:ph type="title" idx="4294967295"/>
          </p:nvPr>
        </p:nvSpPr>
        <p:spPr>
          <a:xfrm>
            <a:off x="546100" y="-307975"/>
            <a:ext cx="6223000" cy="2311400"/>
          </a:xfrm>
          <a:prstGeom prst="rect">
            <a:avLst/>
          </a:prstGeom>
          <a:noFill/>
        </p:spPr>
        <p:txBody>
          <a:bodyPr lIns="0" tIns="0" rIns="0" bIns="0">
            <a:normAutofit fontScale="100000" lnSpcReduction="0"/>
          </a:bodyPr>
          <a:lstStyle/>
          <a:p>
            <a:pPr lvl="0">
              <a:defRPr sz="1800"/>
            </a:pPr>
            <a:r>
              <a:rPr sz="4200"/>
              <a:t>CSS3: Animations</a:t>
            </a:r>
          </a:p>
        </p:txBody>
      </p:sp>
      <p:sp>
        <p:nvSpPr>
          <p:cNvPr id="224" name="Shape 224"/>
          <p:cNvSpPr/>
          <p:nvPr>
            <p:ph type="body" idx="4294967295"/>
          </p:nvPr>
        </p:nvSpPr>
        <p:spPr>
          <a:xfrm>
            <a:off x="317500" y="2311400"/>
            <a:ext cx="6019800" cy="6337300"/>
          </a:xfrm>
          <a:prstGeom prst="rect">
            <a:avLst/>
          </a:prstGeom>
        </p:spPr>
        <p:txBody>
          <a:bodyPr lIns="0" tIns="0" rIns="0" bIns="0">
            <a:normAutofit fontScale="100000" lnSpcReduction="0"/>
          </a:bodyPr>
          <a:lstStyle/>
          <a:p>
            <a:pPr lvl="0" marL="264033" indent="-264033" defTabSz="905255">
              <a:spcBef>
                <a:spcPts val="4700"/>
              </a:spcBef>
              <a:defRPr sz="1800"/>
            </a:pPr>
            <a:r>
              <a:rPr sz="2574"/>
              <a:t>CSS3 makes it possible to create animations, in a similar manner to Flash or video editing using keyframes</a:t>
            </a:r>
            <a:endParaRPr sz="2574"/>
          </a:p>
          <a:p>
            <a:pPr lvl="0" marL="264033" indent="-264033" defTabSz="905255">
              <a:spcBef>
                <a:spcPts val="4700"/>
              </a:spcBef>
              <a:defRPr sz="1800"/>
            </a:pPr>
            <a:r>
              <a:rPr sz="2574"/>
              <a:t>An animation is defined and applied to a specific element</a:t>
            </a:r>
            <a:endParaRPr sz="2574"/>
          </a:p>
          <a:p>
            <a:pPr lvl="0" marL="264033" indent="-264033" defTabSz="905255">
              <a:spcBef>
                <a:spcPts val="4700"/>
              </a:spcBef>
              <a:defRPr sz="1800"/>
            </a:pPr>
            <a:r>
              <a:rPr sz="2574"/>
              <a:t>The duration of t</a:t>
            </a:r>
            <a:r>
              <a:rPr sz="2574"/>
              <a:t>he</a:t>
            </a:r>
            <a:r>
              <a:rPr sz="2574"/>
              <a:t> animation is defined along with key moments (keyframes) and the values of some parameters at these moments</a:t>
            </a:r>
            <a:endParaRPr sz="2574"/>
          </a:p>
          <a:p>
            <a:pPr lvl="0" marL="264033" indent="-264033" defTabSz="905255">
              <a:spcBef>
                <a:spcPts val="4700"/>
              </a:spcBef>
              <a:defRPr sz="1800"/>
            </a:pPr>
            <a:r>
              <a:rPr sz="2574"/>
              <a:t>An gradual change between key values creates a smooth animation</a:t>
            </a:r>
          </a:p>
        </p:txBody>
      </p:sp>
      <p:grpSp>
        <p:nvGrpSpPr>
          <p:cNvPr id="227" name="Group 227"/>
          <p:cNvGrpSpPr/>
          <p:nvPr/>
        </p:nvGrpSpPr>
        <p:grpSpPr>
          <a:xfrm>
            <a:off x="6692900" y="2684462"/>
            <a:ext cx="6121400" cy="3240089"/>
            <a:chOff x="0" y="0"/>
            <a:chExt cx="6121400" cy="3240087"/>
          </a:xfrm>
        </p:grpSpPr>
        <p:sp>
          <p:nvSpPr>
            <p:cNvPr id="225" name="Shape 225"/>
            <p:cNvSpPr/>
            <p:nvPr/>
          </p:nvSpPr>
          <p:spPr>
            <a:xfrm>
              <a:off x="0" y="-1"/>
              <a:ext cx="6121400" cy="3240089"/>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226" name="Shape 226"/>
            <p:cNvSpPr/>
            <p:nvPr/>
          </p:nvSpPr>
          <p:spPr>
            <a:xfrm>
              <a:off x="0" y="-1"/>
              <a:ext cx="6121400" cy="302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r>
                <a:rPr sz="1400">
                  <a:latin typeface="Courier"/>
                  <a:ea typeface="Courier"/>
                  <a:cs typeface="Courier"/>
                  <a:sym typeface="Courier"/>
                </a:rPr>
                <a:t>.animatedBox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width:100px;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height:100px;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background:red;</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-moz-animation:myAnimation 4s;</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@-moz-keyframes myAnimation /* Firefox */</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0%   {width:0px; height:0px}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25%  {width:100px;height:100px}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50%  {width:0px;height:0px}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100% {width:100px;height:100px}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p>
          </p:txBody>
        </p:sp>
      </p:grpSp>
      <p:grpSp>
        <p:nvGrpSpPr>
          <p:cNvPr id="230" name="Group 230"/>
          <p:cNvGrpSpPr/>
          <p:nvPr/>
        </p:nvGrpSpPr>
        <p:grpSpPr>
          <a:xfrm>
            <a:off x="6610350" y="6313487"/>
            <a:ext cx="6286500" cy="431801"/>
            <a:chOff x="0" y="0"/>
            <a:chExt cx="6286500" cy="431800"/>
          </a:xfrm>
        </p:grpSpPr>
        <p:sp>
          <p:nvSpPr>
            <p:cNvPr id="228" name="Shape 228"/>
            <p:cNvSpPr/>
            <p:nvPr/>
          </p:nvSpPr>
          <p:spPr>
            <a:xfrm>
              <a:off x="0" y="0"/>
              <a:ext cx="6286500" cy="431800"/>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229" name="Shape 229"/>
            <p:cNvSpPr/>
            <p:nvPr/>
          </p:nvSpPr>
          <p:spPr>
            <a:xfrm>
              <a:off x="0" y="0"/>
              <a:ext cx="6286500"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&lt;DIV class ="box rotate45 animatedBox"&gt;</a:t>
              </a:r>
            </a:p>
          </p:txBody>
        </p:sp>
      </p:gr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17</a:t>
            </a:r>
          </a:p>
        </p:txBody>
      </p:sp>
      <p:sp>
        <p:nvSpPr>
          <p:cNvPr id="233" name="Shape 233"/>
          <p:cNvSpPr/>
          <p:nvPr>
            <p:ph type="title" idx="4294967295"/>
          </p:nvPr>
        </p:nvSpPr>
        <p:spPr>
          <a:xfrm>
            <a:off x="546100" y="-307975"/>
            <a:ext cx="6223000" cy="2311400"/>
          </a:xfrm>
          <a:prstGeom prst="rect">
            <a:avLst/>
          </a:prstGeom>
          <a:noFill/>
        </p:spPr>
        <p:txBody>
          <a:bodyPr lIns="0" tIns="0" rIns="0" bIns="0">
            <a:normAutofit fontScale="100000" lnSpcReduction="0"/>
          </a:bodyPr>
          <a:lstStyle/>
          <a:p>
            <a:pPr lvl="0">
              <a:defRPr sz="1800"/>
            </a:pPr>
            <a:r>
              <a:rPr sz="4200"/>
              <a:t>CSS3: Animations</a:t>
            </a:r>
          </a:p>
        </p:txBody>
      </p:sp>
      <p:sp>
        <p:nvSpPr>
          <p:cNvPr id="234" name="Shape 234"/>
          <p:cNvSpPr/>
          <p:nvPr>
            <p:ph type="body" idx="4294967295"/>
          </p:nvPr>
        </p:nvSpPr>
        <p:spPr>
          <a:xfrm>
            <a:off x="444500" y="2387600"/>
            <a:ext cx="6019800" cy="6337300"/>
          </a:xfrm>
          <a:prstGeom prst="rect">
            <a:avLst/>
          </a:prstGeom>
        </p:spPr>
        <p:txBody>
          <a:bodyPr lIns="0" tIns="0" rIns="0" bIns="0">
            <a:normAutofit fontScale="100000" lnSpcReduction="0"/>
          </a:bodyPr>
          <a:lstStyle/>
          <a:p>
            <a:pPr lvl="0">
              <a:defRPr sz="1800"/>
            </a:pPr>
            <a:r>
              <a:rPr sz="2600"/>
              <a:t>Additional attributes for an animation include:</a:t>
            </a:r>
            <a:endParaRPr sz="2600"/>
          </a:p>
          <a:p>
            <a:pPr lvl="0">
              <a:defRPr sz="1800"/>
            </a:pPr>
            <a:r>
              <a:rPr sz="2600"/>
              <a:t>Animation-iteration-count: how many times the animation should be repeated (number of times to be repeated or </a:t>
            </a:r>
            <a:r>
              <a:rPr i="1" sz="2600"/>
              <a:t>infinite</a:t>
            </a:r>
            <a:r>
              <a:rPr sz="2600"/>
              <a:t> to repeat the animation indefinitely)</a:t>
            </a:r>
            <a:endParaRPr sz="2600"/>
          </a:p>
          <a:p>
            <a:pPr lvl="0">
              <a:defRPr sz="1800"/>
            </a:pPr>
            <a:r>
              <a:rPr sz="2600"/>
              <a:t>Animation-play-state: whether the animation is </a:t>
            </a:r>
            <a:r>
              <a:rPr i="1" sz="2600"/>
              <a:t>running</a:t>
            </a:r>
            <a:r>
              <a:rPr sz="2600"/>
              <a:t> or </a:t>
            </a:r>
            <a:r>
              <a:rPr i="1" sz="2600"/>
              <a:t>paused</a:t>
            </a:r>
            <a:r>
              <a:rPr sz="2600"/>
              <a:t> </a:t>
            </a:r>
          </a:p>
        </p:txBody>
      </p:sp>
      <p:grpSp>
        <p:nvGrpSpPr>
          <p:cNvPr id="237" name="Group 237"/>
          <p:cNvGrpSpPr/>
          <p:nvPr/>
        </p:nvGrpSpPr>
        <p:grpSpPr>
          <a:xfrm>
            <a:off x="6718300" y="1997075"/>
            <a:ext cx="6121400" cy="4464050"/>
            <a:chOff x="0" y="0"/>
            <a:chExt cx="6121400" cy="4464050"/>
          </a:xfrm>
        </p:grpSpPr>
        <p:sp>
          <p:nvSpPr>
            <p:cNvPr id="235" name="Shape 235"/>
            <p:cNvSpPr/>
            <p:nvPr/>
          </p:nvSpPr>
          <p:spPr>
            <a:xfrm>
              <a:off x="0" y="0"/>
              <a:ext cx="6121400" cy="4464050"/>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236" name="Shape 236"/>
            <p:cNvSpPr/>
            <p:nvPr/>
          </p:nvSpPr>
          <p:spPr>
            <a:xfrm>
              <a:off x="0" y="0"/>
              <a:ext cx="6121400" cy="3670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r>
                <a:rPr sz="1400">
                  <a:latin typeface="Courier"/>
                  <a:ea typeface="Courier"/>
                  <a:cs typeface="Courier"/>
                  <a:sym typeface="Courier"/>
                </a:rPr>
                <a:t>.animatedBox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width:100px;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height:100px;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background:red;</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-moz-animation:myAnimation;</a:t>
              </a:r>
              <a:endParaRPr sz="1400">
                <a:latin typeface="Courier"/>
                <a:ea typeface="Courier"/>
                <a:cs typeface="Courier"/>
                <a:sym typeface="Courier"/>
              </a:endParaRPr>
            </a:p>
            <a:p>
              <a:pPr lvl="2" algn="l" defTabSz="457200">
                <a:defRPr sz="1800"/>
              </a:pPr>
              <a:r>
                <a:rPr sz="1400">
                  <a:latin typeface="Courier"/>
                  <a:ea typeface="Courier"/>
                  <a:cs typeface="Courier"/>
                  <a:sym typeface="Courier"/>
                </a:rPr>
                <a:t>animation-duration: 5s;</a:t>
              </a:r>
              <a:br>
                <a:rPr sz="1400">
                  <a:latin typeface="Courier"/>
                  <a:ea typeface="Courier"/>
                  <a:cs typeface="Courier"/>
                  <a:sym typeface="Courier"/>
                </a:rPr>
              </a:br>
              <a:r>
                <a:rPr sz="1400">
                  <a:latin typeface="Courier"/>
                  <a:ea typeface="Courier"/>
                  <a:cs typeface="Courier"/>
                  <a:sym typeface="Courier"/>
                </a:rPr>
                <a:t>animation-iteration-count: infinite;</a:t>
              </a:r>
              <a:br>
                <a:rPr sz="1400">
                  <a:latin typeface="Courier"/>
                  <a:ea typeface="Courier"/>
                  <a:cs typeface="Courier"/>
                  <a:sym typeface="Courier"/>
                </a:rPr>
              </a:br>
              <a:r>
                <a:rPr sz="1400">
                  <a:latin typeface="Courier"/>
                  <a:ea typeface="Courier"/>
                  <a:cs typeface="Courier"/>
                  <a:sym typeface="Courier"/>
                </a:rPr>
                <a:t>animation-play-state: running;</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@-moz-keyframes myAnimation /* Firefox */</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0%   {width:0px; height:0px}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25%  {width:100px;height:100px}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50%  {width:0px;height:0px}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100% {width:100px;height:100px}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p>
          </p:txBody>
        </p:sp>
      </p:grpSp>
      <p:grpSp>
        <p:nvGrpSpPr>
          <p:cNvPr id="240" name="Group 240"/>
          <p:cNvGrpSpPr/>
          <p:nvPr/>
        </p:nvGrpSpPr>
        <p:grpSpPr>
          <a:xfrm>
            <a:off x="6718300" y="6605587"/>
            <a:ext cx="6286500" cy="574676"/>
            <a:chOff x="0" y="0"/>
            <a:chExt cx="6286500" cy="574675"/>
          </a:xfrm>
        </p:grpSpPr>
        <p:sp>
          <p:nvSpPr>
            <p:cNvPr id="238" name="Shape 238"/>
            <p:cNvSpPr/>
            <p:nvPr/>
          </p:nvSpPr>
          <p:spPr>
            <a:xfrm>
              <a:off x="0" y="0"/>
              <a:ext cx="6286500" cy="574675"/>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239" name="Shape 239"/>
            <p:cNvSpPr/>
            <p:nvPr/>
          </p:nvSpPr>
          <p:spPr>
            <a:xfrm>
              <a:off x="0" y="0"/>
              <a:ext cx="6286500"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&lt;DIV class ="box rotate45 animatedBox"&gt;</a:t>
              </a:r>
            </a:p>
          </p:txBody>
        </p:sp>
      </p:gr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body" idx="1"/>
          </p:nvPr>
        </p:nvSpPr>
        <p:spPr>
          <a:xfrm>
            <a:off x="571500" y="2324100"/>
            <a:ext cx="11523365" cy="5400626"/>
          </a:xfrm>
          <a:prstGeom prst="rect">
            <a:avLst/>
          </a:prstGeom>
        </p:spPr>
        <p:txBody>
          <a:bodyPr/>
          <a:lstStyle/>
          <a:p>
            <a:pPr lvl="0">
              <a:defRPr sz="1800">
                <a:solidFill>
                  <a:srgbClr val="000000"/>
                </a:solidFill>
              </a:defRPr>
            </a:pPr>
            <a:r>
              <a:rPr sz="2600"/>
              <a:t>The Flexbox Layout (Flexible Box) module (currently a W3C Last Call Working Draft) aims at providing a more efficient way to lay out, align and distribute space among items in a container, even when their size is unknown and/or dynamic (thus the word "flex").</a:t>
            </a:r>
            <a:endParaRPr sz="2600"/>
          </a:p>
          <a:p>
            <a:pPr lvl="0">
              <a:defRPr sz="1800">
                <a:solidFill>
                  <a:srgbClr val="000000"/>
                </a:solidFill>
              </a:defRPr>
            </a:pPr>
            <a:r>
              <a:rPr sz="2600"/>
              <a:t>Give the container the ability to alter its items' width/height (and order) to best fill the available space (mostly to accommodate to all kind of display devices and screen sizes). </a:t>
            </a:r>
            <a:endParaRPr sz="2600"/>
          </a:p>
          <a:p>
            <a:pPr lvl="0">
              <a:defRPr sz="1800">
                <a:solidFill>
                  <a:srgbClr val="000000"/>
                </a:solidFill>
              </a:defRPr>
            </a:pPr>
            <a:r>
              <a:rPr sz="2600"/>
              <a:t>A flex container expands items to fill available free space, or shrinks them to prevent overflow.</a:t>
            </a:r>
          </a:p>
        </p:txBody>
      </p:sp>
      <p:sp>
        <p:nvSpPr>
          <p:cNvPr id="243" name="Shape 243"/>
          <p:cNvSpPr/>
          <p:nvPr>
            <p:ph type="title"/>
          </p:nvPr>
        </p:nvSpPr>
        <p:spPr>
          <a:prstGeom prst="rect">
            <a:avLst/>
          </a:prstGeom>
        </p:spPr>
        <p:txBody>
          <a:bodyPr/>
          <a:lstStyle/>
          <a:p>
            <a:pPr lvl="0">
              <a:defRPr sz="1800"/>
            </a:pPr>
            <a:r>
              <a:rPr sz="4200"/>
              <a:t>Flexbox</a:t>
            </a:r>
          </a:p>
        </p:txBody>
      </p:sp>
      <p:sp>
        <p:nvSpPr>
          <p:cNvPr id="244" name="Shape 244"/>
          <p:cNvSpPr/>
          <p:nvPr/>
        </p:nvSpPr>
        <p:spPr>
          <a:xfrm>
            <a:off x="1550045" y="8321625"/>
            <a:ext cx="9566276" cy="53797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vl1pPr>
          </a:lstStyle>
          <a:p>
            <a:pPr lvl="0">
              <a:defRPr sz="1800"/>
            </a:pPr>
            <a:r>
              <a:rPr sz="3000"/>
              <a:t>https://css-tricks.com/snippets/css/a-guide-to-flexbox/</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body" idx="1"/>
          </p:nvPr>
        </p:nvSpPr>
        <p:spPr>
          <a:prstGeom prst="rect">
            <a:avLst/>
          </a:prstGeom>
        </p:spPr>
        <p:txBody>
          <a:bodyPr/>
          <a:lstStyle/>
          <a:p>
            <a:pPr lvl="0"/>
          </a:p>
        </p:txBody>
      </p:sp>
      <p:sp>
        <p:nvSpPr>
          <p:cNvPr id="247" name="Shape 247"/>
          <p:cNvSpPr/>
          <p:nvPr>
            <p:ph type="title"/>
          </p:nvPr>
        </p:nvSpPr>
        <p:spPr>
          <a:prstGeom prst="rect">
            <a:avLst/>
          </a:prstGeom>
        </p:spPr>
        <p:txBody>
          <a:bodyPr/>
          <a:lstStyle/>
          <a:p>
            <a:pPr lvl="0"/>
          </a:p>
        </p:txBody>
      </p:sp>
      <p:pic>
        <p:nvPicPr>
          <p:cNvPr id="248" name="Screen Shot 2015-02-26 at 07.36.13.png"/>
          <p:cNvPicPr/>
          <p:nvPr/>
        </p:nvPicPr>
        <p:blipFill>
          <a:blip r:embed="rId2">
            <a:extLst/>
          </a:blip>
          <a:stretch>
            <a:fillRect/>
          </a:stretch>
        </p:blipFill>
        <p:spPr>
          <a:xfrm>
            <a:off x="136945" y="1041400"/>
            <a:ext cx="5949110" cy="7000154"/>
          </a:xfrm>
          <a:prstGeom prst="rect">
            <a:avLst/>
          </a:prstGeom>
          <a:ln w="12700">
            <a:miter lim="400000"/>
          </a:ln>
        </p:spPr>
      </p:pic>
      <p:pic>
        <p:nvPicPr>
          <p:cNvPr id="249" name="Screen Shot 2015-02-26 at 07.37.21.png"/>
          <p:cNvPicPr/>
          <p:nvPr/>
        </p:nvPicPr>
        <p:blipFill>
          <a:blip r:embed="rId3">
            <a:extLst/>
          </a:blip>
          <a:stretch>
            <a:fillRect/>
          </a:stretch>
        </p:blipFill>
        <p:spPr>
          <a:xfrm>
            <a:off x="6607291" y="-127000"/>
            <a:ext cx="5567924" cy="9753600"/>
          </a:xfrm>
          <a:prstGeom prst="rect">
            <a:avLst/>
          </a:prstGeom>
          <a:ln w="12700">
            <a:miter lim="400000"/>
          </a:ln>
        </p:spPr>
      </p:pic>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body" idx="1"/>
          </p:nvPr>
        </p:nvSpPr>
        <p:spPr>
          <a:prstGeom prst="rect">
            <a:avLst/>
          </a:prstGeom>
        </p:spPr>
        <p:txBody>
          <a:bodyPr/>
          <a:lstStyle/>
          <a:p>
            <a:pPr lvl="0"/>
          </a:p>
        </p:txBody>
      </p:sp>
      <p:sp>
        <p:nvSpPr>
          <p:cNvPr id="252" name="Shape 252"/>
          <p:cNvSpPr/>
          <p:nvPr>
            <p:ph type="title"/>
          </p:nvPr>
        </p:nvSpPr>
        <p:spPr>
          <a:prstGeom prst="rect">
            <a:avLst/>
          </a:prstGeom>
        </p:spPr>
        <p:txBody>
          <a:bodyPr/>
          <a:lstStyle/>
          <a:p>
            <a:pPr lvl="0"/>
          </a:p>
        </p:txBody>
      </p:sp>
      <p:pic>
        <p:nvPicPr>
          <p:cNvPr id="253" name="Screen Shot 2015-02-26 at 07.36.40.png"/>
          <p:cNvPicPr/>
          <p:nvPr/>
        </p:nvPicPr>
        <p:blipFill>
          <a:blip r:embed="rId2">
            <a:extLst/>
          </a:blip>
          <a:stretch>
            <a:fillRect/>
          </a:stretch>
        </p:blipFill>
        <p:spPr>
          <a:xfrm>
            <a:off x="-17909" y="398214"/>
            <a:ext cx="6052110" cy="6805969"/>
          </a:xfrm>
          <a:prstGeom prst="rect">
            <a:avLst/>
          </a:prstGeom>
          <a:ln w="12700">
            <a:miter lim="400000"/>
          </a:ln>
        </p:spPr>
      </p:pic>
      <p:pic>
        <p:nvPicPr>
          <p:cNvPr id="254" name="Screen Shot 2015-02-26 at 07.37.50.png"/>
          <p:cNvPicPr/>
          <p:nvPr/>
        </p:nvPicPr>
        <p:blipFill>
          <a:blip r:embed="rId3">
            <a:extLst/>
          </a:blip>
          <a:stretch>
            <a:fillRect/>
          </a:stretch>
        </p:blipFill>
        <p:spPr>
          <a:xfrm>
            <a:off x="6694924" y="-114300"/>
            <a:ext cx="6173708" cy="9753600"/>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body" idx="1"/>
          </p:nvPr>
        </p:nvSpPr>
        <p:spPr>
          <a:xfrm>
            <a:off x="761975" y="2842517"/>
            <a:ext cx="11480850" cy="5754193"/>
          </a:xfrm>
          <a:prstGeom prst="rect">
            <a:avLst/>
          </a:prstGeom>
        </p:spPr>
        <p:txBody>
          <a:bodyPr/>
          <a:lstStyle/>
          <a:p>
            <a:pPr lvl="0">
              <a:defRPr sz="1800">
                <a:solidFill>
                  <a:srgbClr val="000000"/>
                </a:solidFill>
              </a:defRPr>
            </a:pPr>
            <a:r>
              <a:rPr sz="2600"/>
              <a:t>CSS3</a:t>
            </a:r>
            <a:endParaRPr sz="2600"/>
          </a:p>
          <a:p>
            <a:pPr lvl="0">
              <a:defRPr sz="1800">
                <a:solidFill>
                  <a:srgbClr val="000000"/>
                </a:solidFill>
              </a:defRPr>
            </a:pPr>
            <a:r>
              <a:rPr sz="2600"/>
              <a:t>CSS Preprocessors: SASS &amp; LESS</a:t>
            </a:r>
            <a:endParaRPr sz="2600"/>
          </a:p>
          <a:p>
            <a:pPr lvl="0">
              <a:defRPr sz="1800">
                <a:solidFill>
                  <a:srgbClr val="000000"/>
                </a:solidFill>
              </a:defRPr>
            </a:pPr>
            <a:r>
              <a:rPr sz="2600"/>
              <a:t>CSS Frameworks</a:t>
            </a:r>
          </a:p>
        </p:txBody>
      </p:sp>
      <p:sp>
        <p:nvSpPr>
          <p:cNvPr id="70" name="Shape 70"/>
          <p:cNvSpPr/>
          <p:nvPr>
            <p:ph type="title"/>
          </p:nvPr>
        </p:nvSpPr>
        <p:spPr>
          <a:prstGeom prst="rect">
            <a:avLst/>
          </a:prstGeom>
        </p:spPr>
        <p:txBody>
          <a:bodyPr/>
          <a:lstStyle/>
          <a:p>
            <a:pPr lvl="0">
              <a:defRPr sz="1800"/>
            </a:pPr>
            <a:r>
              <a:rPr sz="4200"/>
              <a:t>CSS Futures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body" idx="1"/>
          </p:nvPr>
        </p:nvSpPr>
        <p:spPr>
          <a:prstGeom prst="rect">
            <a:avLst/>
          </a:prstGeom>
        </p:spPr>
        <p:txBody>
          <a:bodyPr/>
          <a:lstStyle/>
          <a:p>
            <a:pPr lvl="0"/>
          </a:p>
        </p:txBody>
      </p:sp>
      <p:sp>
        <p:nvSpPr>
          <p:cNvPr id="257" name="Shape 257"/>
          <p:cNvSpPr/>
          <p:nvPr>
            <p:ph type="title"/>
          </p:nvPr>
        </p:nvSpPr>
        <p:spPr>
          <a:prstGeom prst="rect">
            <a:avLst/>
          </a:prstGeom>
        </p:spPr>
        <p:txBody>
          <a:bodyPr/>
          <a:lstStyle/>
          <a:p>
            <a:pPr lvl="0"/>
          </a:p>
        </p:txBody>
      </p:sp>
      <p:pic>
        <p:nvPicPr>
          <p:cNvPr id="258" name="Screen Shot 2015-02-26 at 07.38.16.png"/>
          <p:cNvPicPr/>
          <p:nvPr/>
        </p:nvPicPr>
        <p:blipFill>
          <a:blip r:embed="rId2">
            <a:extLst/>
          </a:blip>
          <a:stretch>
            <a:fillRect/>
          </a:stretch>
        </p:blipFill>
        <p:spPr>
          <a:xfrm>
            <a:off x="85129" y="1054050"/>
            <a:ext cx="6421914" cy="7065215"/>
          </a:xfrm>
          <a:prstGeom prst="rect">
            <a:avLst/>
          </a:prstGeom>
          <a:ln w="12700">
            <a:miter lim="400000"/>
          </a:ln>
        </p:spPr>
      </p:pic>
      <p:pic>
        <p:nvPicPr>
          <p:cNvPr id="259" name="Screen Shot 2015-02-26 at 07.38.46.png"/>
          <p:cNvPicPr/>
          <p:nvPr/>
        </p:nvPicPr>
        <p:blipFill>
          <a:blip r:embed="rId3">
            <a:extLst/>
          </a:blip>
          <a:stretch>
            <a:fillRect/>
          </a:stretch>
        </p:blipFill>
        <p:spPr>
          <a:xfrm>
            <a:off x="6865515" y="2209800"/>
            <a:ext cx="5592888" cy="4170805"/>
          </a:xfrm>
          <a:prstGeom prst="rect">
            <a:avLst/>
          </a:prstGeom>
          <a:ln w="12700">
            <a:miter lim="400000"/>
          </a:ln>
        </p:spPr>
      </p:pic>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body" idx="1"/>
          </p:nvPr>
        </p:nvSpPr>
        <p:spPr>
          <a:xfrm>
            <a:off x="571500" y="2324100"/>
            <a:ext cx="11494096" cy="7429500"/>
          </a:xfrm>
          <a:prstGeom prst="rect">
            <a:avLst/>
          </a:prstGeom>
        </p:spPr>
        <p:txBody>
          <a:bodyPr/>
          <a:lstStyle/>
          <a:p>
            <a:pPr lvl="0">
              <a:defRPr sz="1800">
                <a:solidFill>
                  <a:srgbClr val="000000"/>
                </a:solidFill>
              </a:defRPr>
            </a:pPr>
            <a:r>
              <a:rPr sz="2600"/>
              <a:t>A CSS preprocessor helps write maintainable, future-proof code and it will seriously reduce the amount of CSS you have to write. </a:t>
            </a:r>
            <a:endParaRPr sz="2600"/>
          </a:p>
          <a:p>
            <a:pPr lvl="0">
              <a:defRPr sz="1800">
                <a:solidFill>
                  <a:srgbClr val="000000"/>
                </a:solidFill>
              </a:defRPr>
            </a:pPr>
            <a:r>
              <a:rPr sz="2600"/>
              <a:t>Where these tools shine best are in large-scale user interfaces that require huge stylesheets and many style rules.</a:t>
            </a:r>
            <a:endParaRPr sz="2600"/>
          </a:p>
          <a:p>
            <a:pPr lvl="0">
              <a:defRPr sz="1800">
                <a:solidFill>
                  <a:srgbClr val="000000"/>
                </a:solidFill>
              </a:defRPr>
            </a:pPr>
            <a:r>
              <a:rPr sz="2600"/>
              <a:t>Two candidates:</a:t>
            </a:r>
            <a:endParaRPr sz="2600"/>
          </a:p>
          <a:p>
            <a:pPr lvl="1" marL="660400" indent="-266700">
              <a:defRPr sz="1800">
                <a:solidFill>
                  <a:srgbClr val="000000"/>
                </a:solidFill>
              </a:defRPr>
            </a:pPr>
            <a:r>
              <a:rPr sz="2600"/>
              <a:t>SASS</a:t>
            </a:r>
            <a:endParaRPr sz="2600"/>
          </a:p>
          <a:p>
            <a:pPr lvl="1" marL="660400" indent="-266700">
              <a:defRPr sz="1800">
                <a:solidFill>
                  <a:srgbClr val="000000"/>
                </a:solidFill>
              </a:defRPr>
            </a:pPr>
            <a:r>
              <a:rPr sz="2600"/>
              <a:t>LESS</a:t>
            </a:r>
          </a:p>
        </p:txBody>
      </p:sp>
      <p:sp>
        <p:nvSpPr>
          <p:cNvPr id="262" name="Shape 262"/>
          <p:cNvSpPr/>
          <p:nvPr>
            <p:ph type="title"/>
          </p:nvPr>
        </p:nvSpPr>
        <p:spPr>
          <a:prstGeom prst="rect">
            <a:avLst/>
          </a:prstGeom>
        </p:spPr>
        <p:txBody>
          <a:bodyPr/>
          <a:lstStyle/>
          <a:p>
            <a:pPr lvl="0">
              <a:defRPr sz="1800"/>
            </a:pPr>
            <a:r>
              <a:rPr sz="4200"/>
              <a:t>CSS Preprocessing languages</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title"/>
          </p:nvPr>
        </p:nvSpPr>
        <p:spPr>
          <a:prstGeom prst="rect">
            <a:avLst/>
          </a:prstGeom>
        </p:spPr>
        <p:txBody>
          <a:bodyPr/>
          <a:lstStyle/>
          <a:p>
            <a:pPr lvl="0">
              <a:defRPr sz="1800"/>
            </a:pPr>
            <a:r>
              <a:rPr sz="4200"/>
              <a:t>SASS</a:t>
            </a:r>
          </a:p>
        </p:txBody>
      </p:sp>
      <p:pic>
        <p:nvPicPr>
          <p:cNvPr id="265" name="Screen Shot 2015-02-26 at 07.49.02.png"/>
          <p:cNvPicPr/>
          <p:nvPr/>
        </p:nvPicPr>
        <p:blipFill>
          <a:blip r:embed="rId2">
            <a:extLst/>
          </a:blip>
          <a:stretch>
            <a:fillRect/>
          </a:stretch>
        </p:blipFill>
        <p:spPr>
          <a:xfrm>
            <a:off x="222398" y="1735232"/>
            <a:ext cx="13004801" cy="4886136"/>
          </a:xfrm>
          <a:prstGeom prst="rect">
            <a:avLst/>
          </a:prstGeom>
          <a:ln w="12700">
            <a:miter lim="400000"/>
          </a:ln>
        </p:spPr>
      </p:pic>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7" name="Screen Shot 2015-02-26 at 07.57.45.png"/>
          <p:cNvPicPr/>
          <p:nvPr/>
        </p:nvPicPr>
        <p:blipFill>
          <a:blip r:embed="rId2">
            <a:extLst/>
          </a:blip>
          <a:stretch>
            <a:fillRect/>
          </a:stretch>
        </p:blipFill>
        <p:spPr>
          <a:xfrm>
            <a:off x="248046" y="1606649"/>
            <a:ext cx="2997201" cy="5562601"/>
          </a:xfrm>
          <a:prstGeom prst="rect">
            <a:avLst/>
          </a:prstGeom>
          <a:ln w="12700">
            <a:miter lim="400000"/>
          </a:ln>
        </p:spPr>
      </p:pic>
      <p:pic>
        <p:nvPicPr>
          <p:cNvPr id="268" name="Screen Shot 2015-02-26 at 07.58.26.png"/>
          <p:cNvPicPr/>
          <p:nvPr/>
        </p:nvPicPr>
        <p:blipFill>
          <a:blip r:embed="rId3">
            <a:extLst/>
          </a:blip>
          <a:stretch>
            <a:fillRect/>
          </a:stretch>
        </p:blipFill>
        <p:spPr>
          <a:xfrm>
            <a:off x="3231604" y="2140049"/>
            <a:ext cx="9817101" cy="3937001"/>
          </a:xfrm>
          <a:prstGeom prst="rect">
            <a:avLst/>
          </a:prstGeom>
          <a:ln w="12700">
            <a:miter lim="400000"/>
          </a:ln>
        </p:spPr>
      </p:pic>
      <p:sp>
        <p:nvSpPr>
          <p:cNvPr id="269" name="Shape 269"/>
          <p:cNvSpPr/>
          <p:nvPr/>
        </p:nvSpPr>
        <p:spPr>
          <a:xfrm>
            <a:off x="1965325" y="2640657"/>
            <a:ext cx="1179654" cy="1"/>
          </a:xfrm>
          <a:prstGeom prst="line">
            <a:avLst/>
          </a:prstGeom>
          <a:ln w="50800">
            <a:solidFill/>
            <a:tailEnd type="triangle"/>
          </a:ln>
          <a:effectLst>
            <a:outerShdw sx="100000" sy="100000" kx="0" ky="0" algn="b" rotWithShape="0" blurRad="38100" dist="20000" dir="5400000">
              <a:srgbClr val="000000">
                <a:alpha val="38000"/>
              </a:srgbClr>
            </a:outerShdw>
          </a:effectLst>
        </p:spPr>
        <p:txBody>
          <a:bodyPr lIns="0" tIns="0" rIns="0" bIns="0"/>
          <a:lstStyle/>
          <a:p>
            <a:pPr lvl="0" algn="l" defTabSz="457200">
              <a:defRPr sz="1200">
                <a:latin typeface="+mj-lt"/>
                <a:ea typeface="+mj-ea"/>
                <a:cs typeface="+mj-cs"/>
                <a:sym typeface="Helvetica"/>
              </a:defRPr>
            </a:pP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1" name="Screen Shot 2015-02-26 at 07.57.45.png"/>
          <p:cNvPicPr/>
          <p:nvPr/>
        </p:nvPicPr>
        <p:blipFill>
          <a:blip r:embed="rId2">
            <a:extLst/>
          </a:blip>
          <a:stretch>
            <a:fillRect/>
          </a:stretch>
        </p:blipFill>
        <p:spPr>
          <a:xfrm>
            <a:off x="248046" y="1606649"/>
            <a:ext cx="2997201" cy="5562601"/>
          </a:xfrm>
          <a:prstGeom prst="rect">
            <a:avLst/>
          </a:prstGeom>
          <a:ln w="12700">
            <a:miter lim="400000"/>
          </a:ln>
        </p:spPr>
      </p:pic>
      <p:sp>
        <p:nvSpPr>
          <p:cNvPr id="272" name="Shape 272"/>
          <p:cNvSpPr/>
          <p:nvPr/>
        </p:nvSpPr>
        <p:spPr>
          <a:xfrm>
            <a:off x="1965325" y="3326457"/>
            <a:ext cx="1179654" cy="1"/>
          </a:xfrm>
          <a:prstGeom prst="line">
            <a:avLst/>
          </a:prstGeom>
          <a:ln w="50800">
            <a:solidFill/>
            <a:tailEnd type="triangle"/>
          </a:ln>
          <a:effectLst>
            <a:outerShdw sx="100000" sy="100000" kx="0" ky="0" algn="b" rotWithShape="0" blurRad="38100" dist="20000" dir="5400000">
              <a:srgbClr val="000000">
                <a:alpha val="38000"/>
              </a:srgbClr>
            </a:outerShdw>
          </a:effectLst>
        </p:spPr>
        <p:txBody>
          <a:bodyPr lIns="0" tIns="0" rIns="0" bIns="0"/>
          <a:lstStyle/>
          <a:p>
            <a:pPr lvl="0" algn="l" defTabSz="457200">
              <a:defRPr sz="1200">
                <a:latin typeface="+mj-lt"/>
                <a:ea typeface="+mj-ea"/>
                <a:cs typeface="+mj-cs"/>
                <a:sym typeface="Helvetica"/>
              </a:defRPr>
            </a:pPr>
          </a:p>
        </p:txBody>
      </p:sp>
      <p:pic>
        <p:nvPicPr>
          <p:cNvPr id="273" name="Screen Shot 2015-02-26 at 08.00.02.png"/>
          <p:cNvPicPr/>
          <p:nvPr/>
        </p:nvPicPr>
        <p:blipFill>
          <a:blip r:embed="rId3">
            <a:extLst/>
          </a:blip>
          <a:stretch>
            <a:fillRect/>
          </a:stretch>
        </p:blipFill>
        <p:spPr>
          <a:xfrm>
            <a:off x="3276748" y="1404639"/>
            <a:ext cx="9613901" cy="7569201"/>
          </a:xfrm>
          <a:prstGeom prst="rect">
            <a:avLst/>
          </a:prstGeom>
          <a:ln w="12700">
            <a:miter lim="400000"/>
          </a:ln>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5" name="Screen Shot 2015-02-26 at 07.57.45.png"/>
          <p:cNvPicPr/>
          <p:nvPr/>
        </p:nvPicPr>
        <p:blipFill>
          <a:blip r:embed="rId2">
            <a:extLst/>
          </a:blip>
          <a:stretch>
            <a:fillRect/>
          </a:stretch>
        </p:blipFill>
        <p:spPr>
          <a:xfrm>
            <a:off x="248046" y="1606649"/>
            <a:ext cx="2997201" cy="5562601"/>
          </a:xfrm>
          <a:prstGeom prst="rect">
            <a:avLst/>
          </a:prstGeom>
          <a:ln w="12700">
            <a:miter lim="400000"/>
          </a:ln>
        </p:spPr>
      </p:pic>
      <p:sp>
        <p:nvSpPr>
          <p:cNvPr id="276" name="Shape 276"/>
          <p:cNvSpPr/>
          <p:nvPr/>
        </p:nvSpPr>
        <p:spPr>
          <a:xfrm>
            <a:off x="1863725" y="4672657"/>
            <a:ext cx="1179654" cy="1"/>
          </a:xfrm>
          <a:prstGeom prst="line">
            <a:avLst/>
          </a:prstGeom>
          <a:ln w="50800">
            <a:solidFill/>
            <a:tailEnd type="triangle"/>
          </a:ln>
          <a:effectLst>
            <a:outerShdw sx="100000" sy="100000" kx="0" ky="0" algn="b" rotWithShape="0" blurRad="38100" dist="20000" dir="5400000">
              <a:srgbClr val="000000">
                <a:alpha val="38000"/>
              </a:srgbClr>
            </a:outerShdw>
          </a:effectLst>
        </p:spPr>
        <p:txBody>
          <a:bodyPr lIns="0" tIns="0" rIns="0" bIns="0"/>
          <a:lstStyle/>
          <a:p>
            <a:pPr lvl="0" algn="l" defTabSz="457200">
              <a:defRPr sz="1200">
                <a:latin typeface="+mj-lt"/>
                <a:ea typeface="+mj-ea"/>
                <a:cs typeface="+mj-cs"/>
                <a:sym typeface="Helvetica"/>
              </a:defRPr>
            </a:pPr>
          </a:p>
        </p:txBody>
      </p:sp>
      <p:pic>
        <p:nvPicPr>
          <p:cNvPr id="277" name="Screen Shot 2015-02-26 at 08.00.29.png"/>
          <p:cNvPicPr/>
          <p:nvPr/>
        </p:nvPicPr>
        <p:blipFill>
          <a:blip r:embed="rId3">
            <a:extLst/>
          </a:blip>
          <a:stretch>
            <a:fillRect/>
          </a:stretch>
        </p:blipFill>
        <p:spPr>
          <a:xfrm>
            <a:off x="3072308" y="-32693"/>
            <a:ext cx="9690101" cy="9410701"/>
          </a:xfrm>
          <a:prstGeom prst="rect">
            <a:avLst/>
          </a:prstGeom>
          <a:ln w="12700">
            <a:miter lim="400000"/>
          </a:ln>
        </p:spPr>
      </p:pic>
      <p:sp>
        <p:nvSpPr>
          <p:cNvPr id="278" name="Shape 278"/>
          <p:cNvSpPr/>
          <p:nvPr/>
        </p:nvSpPr>
        <p:spPr>
          <a:xfrm>
            <a:off x="1863725" y="3948757"/>
            <a:ext cx="1179654" cy="1"/>
          </a:xfrm>
          <a:prstGeom prst="line">
            <a:avLst/>
          </a:prstGeom>
          <a:ln w="50800">
            <a:solidFill/>
            <a:tailEnd type="triangle"/>
          </a:ln>
          <a:effectLst>
            <a:outerShdw sx="100000" sy="100000" kx="0" ky="0" algn="b" rotWithShape="0" blurRad="38100" dist="20000" dir="5400000">
              <a:srgbClr val="000000">
                <a:alpha val="38000"/>
              </a:srgbClr>
            </a:outerShdw>
          </a:effectLst>
        </p:spPr>
        <p:txBody>
          <a:bodyPr lIns="0" tIns="0" rIns="0" bIns="0"/>
          <a:lstStyle/>
          <a:p>
            <a:pPr lvl="0" algn="l" defTabSz="457200">
              <a:defRPr sz="1200">
                <a:latin typeface="+mj-lt"/>
                <a:ea typeface="+mj-ea"/>
                <a:cs typeface="+mj-cs"/>
                <a:sym typeface="Helvetica"/>
              </a:defRPr>
            </a:pP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0" name="Screen Shot 2015-02-26 at 07.57.45.png"/>
          <p:cNvPicPr/>
          <p:nvPr/>
        </p:nvPicPr>
        <p:blipFill>
          <a:blip r:embed="rId2">
            <a:extLst/>
          </a:blip>
          <a:stretch>
            <a:fillRect/>
          </a:stretch>
        </p:blipFill>
        <p:spPr>
          <a:xfrm>
            <a:off x="248046" y="1606649"/>
            <a:ext cx="2997201" cy="5562601"/>
          </a:xfrm>
          <a:prstGeom prst="rect">
            <a:avLst/>
          </a:prstGeom>
          <a:ln w="12700">
            <a:miter lim="400000"/>
          </a:ln>
        </p:spPr>
      </p:pic>
      <p:sp>
        <p:nvSpPr>
          <p:cNvPr id="281" name="Shape 281"/>
          <p:cNvSpPr/>
          <p:nvPr/>
        </p:nvSpPr>
        <p:spPr>
          <a:xfrm>
            <a:off x="1863725" y="5371157"/>
            <a:ext cx="1179654" cy="1"/>
          </a:xfrm>
          <a:prstGeom prst="line">
            <a:avLst/>
          </a:prstGeom>
          <a:ln w="50800">
            <a:solidFill/>
            <a:tailEnd type="triangle"/>
          </a:ln>
          <a:effectLst>
            <a:outerShdw sx="100000" sy="100000" kx="0" ky="0" algn="b" rotWithShape="0" blurRad="38100" dist="20000" dir="5400000">
              <a:srgbClr val="000000">
                <a:alpha val="38000"/>
              </a:srgbClr>
            </a:outerShdw>
          </a:effectLst>
        </p:spPr>
        <p:txBody>
          <a:bodyPr lIns="0" tIns="0" rIns="0" bIns="0"/>
          <a:lstStyle/>
          <a:p>
            <a:pPr lvl="0" algn="l" defTabSz="457200">
              <a:defRPr sz="1200">
                <a:latin typeface="+mj-lt"/>
                <a:ea typeface="+mj-ea"/>
                <a:cs typeface="+mj-cs"/>
                <a:sym typeface="Helvetica"/>
              </a:defRPr>
            </a:pPr>
          </a:p>
        </p:txBody>
      </p:sp>
      <p:pic>
        <p:nvPicPr>
          <p:cNvPr id="282" name="Screen Shot 2015-02-26 at 08.01.31.png"/>
          <p:cNvPicPr/>
          <p:nvPr/>
        </p:nvPicPr>
        <p:blipFill>
          <a:blip r:embed="rId3">
            <a:extLst/>
          </a:blip>
          <a:stretch>
            <a:fillRect/>
          </a:stretch>
        </p:blipFill>
        <p:spPr>
          <a:xfrm>
            <a:off x="3273772" y="2845643"/>
            <a:ext cx="9652001" cy="4406901"/>
          </a:xfrm>
          <a:prstGeom prst="rect">
            <a:avLst/>
          </a:prstGeom>
          <a:ln w="12700">
            <a:miter lim="400000"/>
          </a:ln>
        </p:spPr>
      </p:pic>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4" name="Screen Shot 2015-02-26 at 07.57.45.png"/>
          <p:cNvPicPr/>
          <p:nvPr/>
        </p:nvPicPr>
        <p:blipFill>
          <a:blip r:embed="rId2">
            <a:extLst/>
          </a:blip>
          <a:stretch>
            <a:fillRect/>
          </a:stretch>
        </p:blipFill>
        <p:spPr>
          <a:xfrm>
            <a:off x="248046" y="1606649"/>
            <a:ext cx="2997201" cy="5562601"/>
          </a:xfrm>
          <a:prstGeom prst="rect">
            <a:avLst/>
          </a:prstGeom>
          <a:ln w="12700">
            <a:miter lim="400000"/>
          </a:ln>
        </p:spPr>
      </p:pic>
      <p:sp>
        <p:nvSpPr>
          <p:cNvPr id="285" name="Shape 285"/>
          <p:cNvSpPr/>
          <p:nvPr/>
        </p:nvSpPr>
        <p:spPr>
          <a:xfrm>
            <a:off x="2168525" y="6031557"/>
            <a:ext cx="1179654" cy="1"/>
          </a:xfrm>
          <a:prstGeom prst="line">
            <a:avLst/>
          </a:prstGeom>
          <a:ln w="50800">
            <a:solidFill/>
            <a:tailEnd type="triangle"/>
          </a:ln>
          <a:effectLst>
            <a:outerShdw sx="100000" sy="100000" kx="0" ky="0" algn="b" rotWithShape="0" blurRad="38100" dist="20000" dir="5400000">
              <a:srgbClr val="000000">
                <a:alpha val="38000"/>
              </a:srgbClr>
            </a:outerShdw>
          </a:effectLst>
        </p:spPr>
        <p:txBody>
          <a:bodyPr lIns="0" tIns="0" rIns="0" bIns="0"/>
          <a:lstStyle/>
          <a:p>
            <a:pPr lvl="0" algn="l" defTabSz="457200">
              <a:defRPr sz="1200">
                <a:latin typeface="+mj-lt"/>
                <a:ea typeface="+mj-ea"/>
                <a:cs typeface="+mj-cs"/>
                <a:sym typeface="Helvetica"/>
              </a:defRPr>
            </a:pPr>
          </a:p>
        </p:txBody>
      </p:sp>
      <p:pic>
        <p:nvPicPr>
          <p:cNvPr id="286" name="Screen Shot 2015-02-26 at 08.01.51.png"/>
          <p:cNvPicPr/>
          <p:nvPr/>
        </p:nvPicPr>
        <p:blipFill>
          <a:blip r:embed="rId3">
            <a:extLst/>
          </a:blip>
          <a:stretch>
            <a:fillRect/>
          </a:stretch>
        </p:blipFill>
        <p:spPr>
          <a:xfrm>
            <a:off x="3391280" y="0"/>
            <a:ext cx="9626931" cy="9753600"/>
          </a:xfrm>
          <a:prstGeom prst="rect">
            <a:avLst/>
          </a:prstGeom>
          <a:ln w="12700">
            <a:miter lim="400000"/>
          </a:ln>
        </p:spPr>
      </p:pic>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8" name="Screen Shot 2015-02-26 at 08.02.48.png"/>
          <p:cNvPicPr/>
          <p:nvPr/>
        </p:nvPicPr>
        <p:blipFill>
          <a:blip r:embed="rId2">
            <a:extLst/>
          </a:blip>
          <a:stretch>
            <a:fillRect/>
          </a:stretch>
        </p:blipFill>
        <p:spPr>
          <a:xfrm>
            <a:off x="3025030" y="2097930"/>
            <a:ext cx="9817101" cy="5753101"/>
          </a:xfrm>
          <a:prstGeom prst="rect">
            <a:avLst/>
          </a:prstGeom>
          <a:ln w="12700">
            <a:miter lim="400000"/>
          </a:ln>
        </p:spPr>
      </p:pic>
      <p:pic>
        <p:nvPicPr>
          <p:cNvPr id="289" name="Screen Shot 2015-02-26 at 07.57.45.png"/>
          <p:cNvPicPr/>
          <p:nvPr/>
        </p:nvPicPr>
        <p:blipFill>
          <a:blip r:embed="rId3">
            <a:extLst/>
          </a:blip>
          <a:stretch>
            <a:fillRect/>
          </a:stretch>
        </p:blipFill>
        <p:spPr>
          <a:xfrm>
            <a:off x="248046" y="1606649"/>
            <a:ext cx="2997201" cy="5562601"/>
          </a:xfrm>
          <a:prstGeom prst="rect">
            <a:avLst/>
          </a:prstGeom>
          <a:ln w="12700">
            <a:miter lim="400000"/>
          </a:ln>
        </p:spPr>
      </p:pic>
      <p:sp>
        <p:nvSpPr>
          <p:cNvPr id="290" name="Shape 290"/>
          <p:cNvSpPr/>
          <p:nvPr/>
        </p:nvSpPr>
        <p:spPr>
          <a:xfrm>
            <a:off x="2143125" y="6742757"/>
            <a:ext cx="1179654" cy="1"/>
          </a:xfrm>
          <a:prstGeom prst="line">
            <a:avLst/>
          </a:prstGeom>
          <a:ln w="50800">
            <a:solidFill/>
            <a:tailEnd type="triangle"/>
          </a:ln>
          <a:effectLst>
            <a:outerShdw sx="100000" sy="100000" kx="0" ky="0" algn="b" rotWithShape="0" blurRad="38100" dist="20000" dir="5400000">
              <a:srgbClr val="000000">
                <a:alpha val="38000"/>
              </a:srgbClr>
            </a:outerShdw>
          </a:effectLst>
        </p:spPr>
        <p:txBody>
          <a:bodyPr lIns="0" tIns="0" rIns="0" bIns="0"/>
          <a:lstStyle/>
          <a:p>
            <a:pPr lvl="0" algn="l" defTabSz="457200">
              <a:defRPr sz="1200">
                <a:latin typeface="+mj-lt"/>
                <a:ea typeface="+mj-ea"/>
                <a:cs typeface="+mj-cs"/>
                <a:sym typeface="Helvetica"/>
              </a:defRPr>
            </a:pP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body" idx="1"/>
          </p:nvPr>
        </p:nvSpPr>
        <p:spPr>
          <a:xfrm>
            <a:off x="571400" y="7092950"/>
            <a:ext cx="8581927" cy="2620467"/>
          </a:xfrm>
          <a:prstGeom prst="rect">
            <a:avLst/>
          </a:prstGeom>
        </p:spPr>
        <p:txBody>
          <a:bodyPr/>
          <a:lstStyle/>
          <a:p>
            <a:pPr lvl="0">
              <a:defRPr sz="1800">
                <a:solidFill>
                  <a:srgbClr val="000000"/>
                </a:solidFill>
              </a:defRPr>
            </a:pPr>
            <a:r>
              <a:rPr sz="2600">
                <a:solidFill>
                  <a:srgbClr val="606060"/>
                </a:solidFill>
              </a:rPr>
              <a:t>Less is a CSS pre-processor, meaning that it extends the CSS language, adding features that allow variables, mixins, functions and many other techniques that allow you to make CSS that is more maintainable, themable and extendable.</a:t>
            </a:r>
          </a:p>
        </p:txBody>
      </p:sp>
      <p:sp>
        <p:nvSpPr>
          <p:cNvPr id="293" name="Shape 293"/>
          <p:cNvSpPr/>
          <p:nvPr>
            <p:ph type="title"/>
          </p:nvPr>
        </p:nvSpPr>
        <p:spPr>
          <a:prstGeom prst="rect">
            <a:avLst/>
          </a:prstGeom>
        </p:spPr>
        <p:txBody>
          <a:bodyPr/>
          <a:lstStyle/>
          <a:p>
            <a:pPr lvl="0">
              <a:defRPr sz="1800"/>
            </a:pPr>
            <a:r>
              <a:rPr sz="4200"/>
              <a:t>LESS</a:t>
            </a:r>
          </a:p>
        </p:txBody>
      </p:sp>
      <p:pic>
        <p:nvPicPr>
          <p:cNvPr id="294" name="Screen Shot 2015-02-26 at 08.10.47.png"/>
          <p:cNvPicPr/>
          <p:nvPr/>
        </p:nvPicPr>
        <p:blipFill>
          <a:blip r:embed="rId2">
            <a:extLst/>
          </a:blip>
          <a:stretch>
            <a:fillRect/>
          </a:stretch>
        </p:blipFill>
        <p:spPr>
          <a:xfrm>
            <a:off x="697110" y="2209800"/>
            <a:ext cx="10007601" cy="4648200"/>
          </a:xfrm>
          <a:prstGeom prst="rect">
            <a:avLst/>
          </a:prstGeom>
          <a:ln w="12700">
            <a:miter lim="400000"/>
          </a:ln>
        </p:spPr>
      </p:pic>
      <p:pic>
        <p:nvPicPr>
          <p:cNvPr id="295" name="Screen Shot 2015-02-26 at 08.10.04.png"/>
          <p:cNvPicPr/>
          <p:nvPr/>
        </p:nvPicPr>
        <p:blipFill>
          <a:blip r:embed="rId3">
            <a:extLst/>
          </a:blip>
          <a:stretch>
            <a:fillRect/>
          </a:stretch>
        </p:blipFill>
        <p:spPr>
          <a:xfrm>
            <a:off x="9055596" y="1054100"/>
            <a:ext cx="3492501" cy="6146800"/>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3</a:t>
            </a:r>
          </a:p>
        </p:txBody>
      </p:sp>
      <p:sp>
        <p:nvSpPr>
          <p:cNvPr id="73" name="Shape 73"/>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CSS3</a:t>
            </a:r>
          </a:p>
        </p:txBody>
      </p:sp>
      <p:sp>
        <p:nvSpPr>
          <p:cNvPr id="74" name="Shape 74"/>
          <p:cNvSpPr/>
          <p:nvPr>
            <p:ph type="body" idx="4294967295"/>
          </p:nvPr>
        </p:nvSpPr>
        <p:spPr>
          <a:xfrm>
            <a:off x="749300" y="2324100"/>
            <a:ext cx="11684000" cy="6565900"/>
          </a:xfrm>
          <a:prstGeom prst="rect">
            <a:avLst/>
          </a:prstGeom>
        </p:spPr>
        <p:txBody>
          <a:bodyPr lIns="0" tIns="0" rIns="0" bIns="0">
            <a:normAutofit fontScale="100000" lnSpcReduction="0"/>
          </a:bodyPr>
          <a:lstStyle/>
          <a:p>
            <a:pPr lvl="0">
              <a:defRPr sz="1800"/>
            </a:pPr>
            <a:r>
              <a:rPr sz="2600"/>
              <a:t>CSS3 is the latest standard for CSS</a:t>
            </a:r>
            <a:endParaRPr sz="2600"/>
          </a:p>
          <a:p>
            <a:pPr lvl="0">
              <a:defRPr sz="1800"/>
            </a:pPr>
            <a:r>
              <a:rPr sz="2600"/>
              <a:t>Combined with HTML5, CSS3 makes it possible to create highly interactive web sites, including games</a:t>
            </a:r>
            <a:endParaRPr sz="2600"/>
          </a:p>
          <a:p>
            <a:pPr lvl="0">
              <a:defRPr sz="1800"/>
            </a:pPr>
            <a:r>
              <a:rPr sz="2600"/>
              <a:t>CSS3 is divided into modules, each addressing a specific aspect of CSS3, including selectors, box model, backgrounds and borders, text effects, 2D and 3D transformations, animations, multiple column layout, basic user interface, or media queries</a:t>
            </a:r>
            <a:endParaRPr sz="2600"/>
          </a:p>
          <a:p>
            <a:pPr lvl="0">
              <a:defRPr sz="1800"/>
            </a:pPr>
            <a:r>
              <a:rPr sz="2600"/>
              <a:t>All of these modules go through a set of maturity levels, from announced (announced but no working draft or technical information is available yet) to recommendation  (endorsed by W3C)</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body" idx="1"/>
          </p:nvPr>
        </p:nvSpPr>
        <p:spPr>
          <a:prstGeom prst="rect">
            <a:avLst/>
          </a:prstGeom>
        </p:spPr>
        <p:txBody>
          <a:bodyPr/>
          <a:lstStyle/>
          <a:p>
            <a:pPr lvl="0"/>
          </a:p>
        </p:txBody>
      </p:sp>
      <p:sp>
        <p:nvSpPr>
          <p:cNvPr id="298" name="Shape 298"/>
          <p:cNvSpPr/>
          <p:nvPr>
            <p:ph type="title"/>
          </p:nvPr>
        </p:nvSpPr>
        <p:spPr>
          <a:prstGeom prst="rect">
            <a:avLst/>
          </a:prstGeom>
        </p:spPr>
        <p:txBody>
          <a:bodyPr/>
          <a:lstStyle/>
          <a:p>
            <a:pPr lvl="0">
              <a:defRPr sz="1800"/>
            </a:pPr>
            <a:r>
              <a:rPr sz="4200"/>
              <a:t>CSS Frameworks</a:t>
            </a:r>
          </a:p>
        </p:txBody>
      </p:sp>
      <p:pic>
        <p:nvPicPr>
          <p:cNvPr id="299" name="Screen Shot 2015-02-26 at 08.14.10.png"/>
          <p:cNvPicPr/>
          <p:nvPr/>
        </p:nvPicPr>
        <p:blipFill>
          <a:blip r:embed="rId2">
            <a:extLst/>
          </a:blip>
          <a:stretch>
            <a:fillRect/>
          </a:stretch>
        </p:blipFill>
        <p:spPr>
          <a:xfrm>
            <a:off x="0" y="337737"/>
            <a:ext cx="13004800" cy="8811723"/>
          </a:xfrm>
          <a:prstGeom prst="rect">
            <a:avLst/>
          </a:prstGeom>
          <a:ln w="12700">
            <a:miter lim="400000"/>
          </a:ln>
        </p:spPr>
      </p:pic>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body" idx="1"/>
          </p:nvPr>
        </p:nvSpPr>
        <p:spPr>
          <a:prstGeom prst="rect">
            <a:avLst/>
          </a:prstGeom>
        </p:spPr>
        <p:txBody>
          <a:bodyPr/>
          <a:lstStyle/>
          <a:p>
            <a:pPr lvl="0"/>
          </a:p>
        </p:txBody>
      </p:sp>
      <p:pic>
        <p:nvPicPr>
          <p:cNvPr id="302" name="Screen Shot 2015-02-26 at 08.08.38.png"/>
          <p:cNvPicPr/>
          <p:nvPr/>
        </p:nvPicPr>
        <p:blipFill>
          <a:blip r:embed="rId2">
            <a:extLst/>
          </a:blip>
          <a:stretch>
            <a:fillRect/>
          </a:stretch>
        </p:blipFill>
        <p:spPr>
          <a:xfrm>
            <a:off x="85356" y="88900"/>
            <a:ext cx="11640288" cy="9753600"/>
          </a:xfrm>
          <a:prstGeom prst="rect">
            <a:avLst/>
          </a:prstGeom>
          <a:ln w="12700">
            <a:miter lim="400000"/>
          </a:ln>
        </p:spPr>
      </p:pic>
      <p:sp>
        <p:nvSpPr>
          <p:cNvPr id="303" name="Shape 303"/>
          <p:cNvSpPr/>
          <p:nvPr>
            <p:ph type="title"/>
          </p:nvPr>
        </p:nvSpPr>
        <p:spPr>
          <a:xfrm>
            <a:off x="7907684" y="750143"/>
            <a:ext cx="8818216" cy="735757"/>
          </a:xfrm>
          <a:prstGeom prst="rect">
            <a:avLst/>
          </a:prstGeom>
        </p:spPr>
        <p:txBody>
          <a:bodyPr/>
          <a:lstStyle/>
          <a:p>
            <a:pPr lvl="0">
              <a:defRPr sz="1800"/>
            </a:pPr>
            <a:r>
              <a:rPr sz="4200"/>
              <a:t>CSS Frameworks</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4</a:t>
            </a:r>
          </a:p>
        </p:txBody>
      </p:sp>
      <p:sp>
        <p:nvSpPr>
          <p:cNvPr id="77" name="Shape 77"/>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CSS3: Borders</a:t>
            </a:r>
          </a:p>
        </p:txBody>
      </p:sp>
      <p:sp>
        <p:nvSpPr>
          <p:cNvPr id="78" name="Shape 78"/>
          <p:cNvSpPr/>
          <p:nvPr>
            <p:ph type="body" idx="4294967295"/>
          </p:nvPr>
        </p:nvSpPr>
        <p:spPr>
          <a:xfrm>
            <a:off x="330200" y="3124200"/>
            <a:ext cx="5943600" cy="7188200"/>
          </a:xfrm>
          <a:prstGeom prst="rect">
            <a:avLst/>
          </a:prstGeom>
        </p:spPr>
        <p:txBody>
          <a:bodyPr lIns="0" tIns="0" rIns="0" bIns="0">
            <a:normAutofit fontScale="100000" lnSpcReduction="0"/>
          </a:bodyPr>
          <a:lstStyle/>
          <a:p>
            <a:pPr lvl="0">
              <a:defRPr sz="1800"/>
            </a:pPr>
            <a:r>
              <a:rPr sz="2600"/>
              <a:t>Custom borders and shadow effects without the need for a third-party image editing</a:t>
            </a:r>
            <a:endParaRPr sz="2600"/>
          </a:p>
          <a:p>
            <a:pPr lvl="0">
              <a:defRPr sz="1800"/>
            </a:pPr>
            <a:r>
              <a:rPr sz="2600"/>
              <a:t>The round border is created by defining the radius of the circle</a:t>
            </a:r>
          </a:p>
        </p:txBody>
      </p:sp>
      <p:grpSp>
        <p:nvGrpSpPr>
          <p:cNvPr id="81" name="Group 81"/>
          <p:cNvGrpSpPr/>
          <p:nvPr/>
        </p:nvGrpSpPr>
        <p:grpSpPr>
          <a:xfrm>
            <a:off x="6286499" y="2533650"/>
            <a:ext cx="3240089" cy="3906838"/>
            <a:chOff x="0" y="0"/>
            <a:chExt cx="3240087" cy="3906837"/>
          </a:xfrm>
        </p:grpSpPr>
        <p:sp>
          <p:nvSpPr>
            <p:cNvPr id="79" name="Shape 79"/>
            <p:cNvSpPr/>
            <p:nvPr/>
          </p:nvSpPr>
          <p:spPr>
            <a:xfrm>
              <a:off x="-1" y="0"/>
              <a:ext cx="3240089" cy="3906838"/>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80" name="Shape 80"/>
            <p:cNvSpPr/>
            <p:nvPr/>
          </p:nvSpPr>
          <p:spPr>
            <a:xfrm>
              <a:off x="-1" y="0"/>
              <a:ext cx="3240089" cy="3886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r>
                <a:rPr sz="1400">
                  <a:latin typeface="Courier"/>
                  <a:ea typeface="Courier"/>
                  <a:cs typeface="Courier"/>
                  <a:sym typeface="Courier"/>
                </a:rPr>
                <a:t>.squareButton</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border:4px solid;</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border-color: blue;</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background: white;</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width:100px;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height:40px;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.roundButton</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border:4px solid;</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border-radius: 25px;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border-color: blue;</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background: white;</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width:100px;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height:40px;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p>
          </p:txBody>
        </p:sp>
      </p:grpSp>
      <p:pic>
        <p:nvPicPr>
          <p:cNvPr id="82" name="image.png"/>
          <p:cNvPicPr/>
          <p:nvPr/>
        </p:nvPicPr>
        <p:blipFill>
          <a:blip r:embed="rId2">
            <a:extLst/>
          </a:blip>
          <a:stretch>
            <a:fillRect/>
          </a:stretch>
        </p:blipFill>
        <p:spPr>
          <a:xfrm>
            <a:off x="9823450" y="2990850"/>
            <a:ext cx="1625600" cy="749300"/>
          </a:xfrm>
          <a:prstGeom prst="rect">
            <a:avLst/>
          </a:prstGeom>
          <a:ln w="12700">
            <a:miter lim="400000"/>
          </a:ln>
        </p:spPr>
      </p:pic>
      <p:pic>
        <p:nvPicPr>
          <p:cNvPr id="83" name="image.png"/>
          <p:cNvPicPr/>
          <p:nvPr/>
        </p:nvPicPr>
        <p:blipFill>
          <a:blip r:embed="rId3">
            <a:extLst/>
          </a:blip>
          <a:stretch>
            <a:fillRect/>
          </a:stretch>
        </p:blipFill>
        <p:spPr>
          <a:xfrm>
            <a:off x="9886950" y="5021262"/>
            <a:ext cx="1587500" cy="800101"/>
          </a:xfrm>
          <a:prstGeom prst="rect">
            <a:avLst/>
          </a:prstGeom>
          <a:ln w="12700">
            <a:miter lim="400000"/>
          </a:ln>
        </p:spPr>
      </p:pic>
      <p:sp>
        <p:nvSpPr>
          <p:cNvPr id="84" name="Shape 84"/>
          <p:cNvSpPr/>
          <p:nvPr/>
        </p:nvSpPr>
        <p:spPr>
          <a:xfrm>
            <a:off x="6573837" y="3148012"/>
            <a:ext cx="2808288" cy="288926"/>
          </a:xfrm>
          <a:prstGeom prst="roundRect">
            <a:avLst>
              <a:gd name="adj" fmla="val 6694"/>
            </a:avLst>
          </a:prstGeom>
          <a:ln w="25400">
            <a:solidFill>
              <a:srgbClr val="008000"/>
            </a:solidFill>
            <a:miter/>
          </a:ln>
        </p:spPr>
        <p:txBody>
          <a:bodyPr lIns="0" tIns="0" rIns="0" bIns="0"/>
          <a:lstStyle/>
          <a:p>
            <a:pPr lvl="0" algn="l" defTabSz="457200">
              <a:defRPr sz="1800"/>
            </a:pP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5</a:t>
            </a:r>
          </a:p>
        </p:txBody>
      </p:sp>
      <p:sp>
        <p:nvSpPr>
          <p:cNvPr id="87" name="Shape 87"/>
          <p:cNvSpPr/>
          <p:nvPr>
            <p:ph type="title" idx="4294967295"/>
          </p:nvPr>
        </p:nvSpPr>
        <p:spPr>
          <a:xfrm>
            <a:off x="576262" y="50800"/>
            <a:ext cx="11861801" cy="1397000"/>
          </a:xfrm>
          <a:prstGeom prst="rect">
            <a:avLst/>
          </a:prstGeom>
          <a:noFill/>
        </p:spPr>
        <p:txBody>
          <a:bodyPr lIns="0" tIns="0" rIns="0" bIns="0">
            <a:normAutofit fontScale="100000" lnSpcReduction="0"/>
          </a:bodyPr>
          <a:lstStyle/>
          <a:p>
            <a:pPr lvl="0">
              <a:defRPr sz="1800"/>
            </a:pPr>
            <a:r>
              <a:rPr sz="4200"/>
              <a:t>CSS3: Shadows</a:t>
            </a:r>
          </a:p>
        </p:txBody>
      </p:sp>
      <p:sp>
        <p:nvSpPr>
          <p:cNvPr id="88" name="Shape 88"/>
          <p:cNvSpPr/>
          <p:nvPr>
            <p:ph type="body" idx="4294967295"/>
          </p:nvPr>
        </p:nvSpPr>
        <p:spPr>
          <a:xfrm>
            <a:off x="344809" y="2227634"/>
            <a:ext cx="12315181" cy="1666132"/>
          </a:xfrm>
          <a:prstGeom prst="rect">
            <a:avLst/>
          </a:prstGeom>
        </p:spPr>
        <p:txBody>
          <a:bodyPr lIns="0" tIns="0" rIns="0" bIns="0">
            <a:normAutofit fontScale="100000" lnSpcReduction="0"/>
          </a:bodyPr>
          <a:lstStyle/>
          <a:p>
            <a:pPr lvl="0" marL="253364" indent="-253364" defTabSz="868680">
              <a:spcBef>
                <a:spcPts val="4500"/>
              </a:spcBef>
              <a:defRPr sz="1800"/>
            </a:pPr>
            <a:r>
              <a:rPr sz="2470"/>
              <a:t>Custom borders and shadow effects without the need for a third-party image editing</a:t>
            </a:r>
            <a:endParaRPr sz="2470"/>
          </a:p>
          <a:p>
            <a:pPr lvl="0" marL="253364" indent="-253364" defTabSz="868680">
              <a:spcBef>
                <a:spcPts val="4500"/>
              </a:spcBef>
              <a:defRPr sz="1800"/>
            </a:pPr>
            <a:r>
              <a:rPr sz="2470"/>
              <a:t>We can define the position of the shadow the blur distance, the spread and the color.</a:t>
            </a:r>
          </a:p>
        </p:txBody>
      </p:sp>
      <p:grpSp>
        <p:nvGrpSpPr>
          <p:cNvPr id="91" name="Group 91"/>
          <p:cNvGrpSpPr/>
          <p:nvPr/>
        </p:nvGrpSpPr>
        <p:grpSpPr>
          <a:xfrm>
            <a:off x="2252563" y="4146550"/>
            <a:ext cx="5607150" cy="4054371"/>
            <a:chOff x="0" y="0"/>
            <a:chExt cx="5607149" cy="4054370"/>
          </a:xfrm>
        </p:grpSpPr>
        <p:sp>
          <p:nvSpPr>
            <p:cNvPr id="89" name="Shape 89"/>
            <p:cNvSpPr/>
            <p:nvPr/>
          </p:nvSpPr>
          <p:spPr>
            <a:xfrm>
              <a:off x="0" y="0"/>
              <a:ext cx="5607150" cy="3738100"/>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90" name="Shape 90"/>
            <p:cNvSpPr/>
            <p:nvPr/>
          </p:nvSpPr>
          <p:spPr>
            <a:xfrm>
              <a:off x="0" y="0"/>
              <a:ext cx="5607150" cy="40543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lvl="0" algn="l" defTabSz="457200">
                <a:defRPr sz="1800"/>
              </a:pPr>
              <a:r>
                <a:rPr sz="1600">
                  <a:latin typeface="Courier"/>
                  <a:ea typeface="Courier"/>
                  <a:cs typeface="Courier"/>
                  <a:sym typeface="Courier"/>
                </a:rPr>
                <a:t>.shadow</a:t>
              </a:r>
              <a:endParaRPr sz="1600">
                <a:latin typeface="Courier"/>
                <a:ea typeface="Courier"/>
                <a:cs typeface="Courier"/>
                <a:sym typeface="Courier"/>
              </a:endParaRPr>
            </a:p>
            <a:p>
              <a:pPr lvl="0" algn="l" defTabSz="457200">
                <a:defRPr sz="1800"/>
              </a:pPr>
              <a:r>
                <a:rPr sz="1600">
                  <a:latin typeface="Courier"/>
                  <a:ea typeface="Courier"/>
                  <a:cs typeface="Courier"/>
                  <a:sym typeface="Courier"/>
                </a:rPr>
                <a:t>{</a:t>
              </a:r>
              <a:endParaRPr sz="1600">
                <a:latin typeface="Courier"/>
                <a:ea typeface="Courier"/>
                <a:cs typeface="Courier"/>
                <a:sym typeface="Courier"/>
              </a:endParaRPr>
            </a:p>
            <a:p>
              <a:pPr lvl="0" algn="l" defTabSz="457200">
                <a:defRPr sz="1800"/>
              </a:pPr>
              <a:r>
                <a:rPr sz="1600">
                  <a:latin typeface="Courier"/>
                  <a:ea typeface="Courier"/>
                  <a:cs typeface="Courier"/>
                  <a:sym typeface="Courier"/>
                </a:rPr>
                <a:t>	box-shadow:5px 5px 3px 2px #C1C1C1;		</a:t>
              </a:r>
              <a:endParaRPr sz="1600">
                <a:latin typeface="Courier"/>
                <a:ea typeface="Courier"/>
                <a:cs typeface="Courier"/>
                <a:sym typeface="Courier"/>
              </a:endParaRPr>
            </a:p>
            <a:p>
              <a:pPr lvl="0" algn="l" defTabSz="457200">
                <a:defRPr sz="1800"/>
              </a:pPr>
              <a:r>
                <a:rPr sz="1600">
                  <a:latin typeface="Courier"/>
                  <a:ea typeface="Courier"/>
                  <a:cs typeface="Courier"/>
                  <a:sym typeface="Courier"/>
                </a:rPr>
                <a:t>}</a:t>
              </a:r>
              <a:endParaRPr sz="1600">
                <a:latin typeface="Courier"/>
                <a:ea typeface="Courier"/>
                <a:cs typeface="Courier"/>
                <a:sym typeface="Courier"/>
              </a:endParaRPr>
            </a:p>
            <a:p>
              <a:pPr lvl="0" algn="l" defTabSz="457200">
                <a:defRPr sz="1800"/>
              </a:pPr>
              <a:endParaRPr sz="1600">
                <a:latin typeface="Courier"/>
                <a:ea typeface="Courier"/>
                <a:cs typeface="Courier"/>
                <a:sym typeface="Courier"/>
              </a:endParaRPr>
            </a:p>
            <a:p>
              <a:pPr lvl="0" algn="l" defTabSz="457200">
                <a:defRPr sz="1800"/>
              </a:pPr>
              <a:r>
                <a:rPr sz="1600">
                  <a:latin typeface="Courier"/>
                  <a:ea typeface="Courier"/>
                  <a:cs typeface="Courier"/>
                  <a:sym typeface="Courier"/>
                </a:rPr>
                <a:t>.squareButton</a:t>
              </a:r>
              <a:endParaRPr sz="1600">
                <a:latin typeface="Courier"/>
                <a:ea typeface="Courier"/>
                <a:cs typeface="Courier"/>
                <a:sym typeface="Courier"/>
              </a:endParaRPr>
            </a:p>
            <a:p>
              <a:pPr lvl="0" algn="l" defTabSz="457200">
                <a:defRPr sz="1800"/>
              </a:pPr>
              <a:r>
                <a:rPr sz="1600">
                  <a:latin typeface="Courier"/>
                  <a:ea typeface="Courier"/>
                  <a:cs typeface="Courier"/>
                  <a:sym typeface="Courier"/>
                </a:rPr>
                <a:t>{</a:t>
              </a:r>
              <a:endParaRPr sz="1600">
                <a:latin typeface="Courier"/>
                <a:ea typeface="Courier"/>
                <a:cs typeface="Courier"/>
                <a:sym typeface="Courier"/>
              </a:endParaRPr>
            </a:p>
            <a:p>
              <a:pPr lvl="0" algn="l" defTabSz="457200">
                <a:defRPr sz="1800"/>
              </a:pPr>
              <a:r>
                <a:rPr sz="1600">
                  <a:latin typeface="Courier"/>
                  <a:ea typeface="Courier"/>
                  <a:cs typeface="Courier"/>
                  <a:sym typeface="Courier"/>
                </a:rPr>
                <a:t>	border:4px solid;</a:t>
              </a:r>
              <a:endParaRPr sz="1600">
                <a:latin typeface="Courier"/>
                <a:ea typeface="Courier"/>
                <a:cs typeface="Courier"/>
                <a:sym typeface="Courier"/>
              </a:endParaRPr>
            </a:p>
            <a:p>
              <a:pPr lvl="0" algn="l" defTabSz="457200">
                <a:defRPr sz="1800"/>
              </a:pPr>
              <a:r>
                <a:rPr sz="1600">
                  <a:latin typeface="Courier"/>
                  <a:ea typeface="Courier"/>
                  <a:cs typeface="Courier"/>
                  <a:sym typeface="Courier"/>
                </a:rPr>
                <a:t>	border-color: blue;</a:t>
              </a:r>
              <a:endParaRPr sz="1600">
                <a:latin typeface="Courier"/>
                <a:ea typeface="Courier"/>
                <a:cs typeface="Courier"/>
                <a:sym typeface="Courier"/>
              </a:endParaRPr>
            </a:p>
            <a:p>
              <a:pPr lvl="0" algn="l" defTabSz="457200">
                <a:defRPr sz="1800"/>
              </a:pPr>
              <a:r>
                <a:rPr sz="1600">
                  <a:latin typeface="Courier"/>
                  <a:ea typeface="Courier"/>
                  <a:cs typeface="Courier"/>
                  <a:sym typeface="Courier"/>
                </a:rPr>
                <a:t>	background: white;</a:t>
              </a:r>
              <a:endParaRPr sz="1600">
                <a:latin typeface="Courier"/>
                <a:ea typeface="Courier"/>
                <a:cs typeface="Courier"/>
                <a:sym typeface="Courier"/>
              </a:endParaRPr>
            </a:p>
            <a:p>
              <a:pPr lvl="0" algn="l" defTabSz="457200">
                <a:defRPr sz="1800"/>
              </a:pPr>
              <a:r>
                <a:rPr sz="1600">
                  <a:latin typeface="Courier"/>
                  <a:ea typeface="Courier"/>
                  <a:cs typeface="Courier"/>
                  <a:sym typeface="Courier"/>
                </a:rPr>
                <a:t>	width:100px;</a:t>
              </a:r>
              <a:endParaRPr sz="1600">
                <a:latin typeface="Courier"/>
                <a:ea typeface="Courier"/>
                <a:cs typeface="Courier"/>
                <a:sym typeface="Courier"/>
              </a:endParaRPr>
            </a:p>
            <a:p>
              <a:pPr lvl="0" algn="l" defTabSz="457200">
                <a:defRPr sz="1800"/>
              </a:pPr>
              <a:r>
                <a:rPr sz="1600">
                  <a:latin typeface="Courier"/>
                  <a:ea typeface="Courier"/>
                  <a:cs typeface="Courier"/>
                  <a:sym typeface="Courier"/>
                </a:rPr>
                <a:t>	height:40px;</a:t>
              </a:r>
              <a:endParaRPr sz="1600">
                <a:latin typeface="Courier"/>
                <a:ea typeface="Courier"/>
                <a:cs typeface="Courier"/>
                <a:sym typeface="Courier"/>
              </a:endParaRPr>
            </a:p>
            <a:p>
              <a:pPr lvl="0" algn="l" defTabSz="457200">
                <a:defRPr sz="1800"/>
              </a:pPr>
              <a:r>
                <a:rPr sz="1600">
                  <a:latin typeface="Courier"/>
                  <a:ea typeface="Courier"/>
                  <a:cs typeface="Courier"/>
                  <a:sym typeface="Courier"/>
                </a:rPr>
                <a:t>}</a:t>
              </a:r>
            </a:p>
          </p:txBody>
        </p:sp>
      </p:grpSp>
      <p:pic>
        <p:nvPicPr>
          <p:cNvPr id="92" name="image.png"/>
          <p:cNvPicPr/>
          <p:nvPr/>
        </p:nvPicPr>
        <p:blipFill>
          <a:blip r:embed="rId2">
            <a:extLst/>
          </a:blip>
          <a:stretch>
            <a:fillRect/>
          </a:stretch>
        </p:blipFill>
        <p:spPr>
          <a:xfrm>
            <a:off x="8235950" y="5195887"/>
            <a:ext cx="1625600" cy="749301"/>
          </a:xfrm>
          <a:prstGeom prst="rect">
            <a:avLst/>
          </a:prstGeom>
          <a:ln w="12700">
            <a:miter lim="400000"/>
          </a:ln>
        </p:spPr>
      </p:pic>
      <p:grpSp>
        <p:nvGrpSpPr>
          <p:cNvPr id="95" name="Group 95"/>
          <p:cNvGrpSpPr/>
          <p:nvPr/>
        </p:nvGrpSpPr>
        <p:grpSpPr>
          <a:xfrm>
            <a:off x="2226468" y="8143875"/>
            <a:ext cx="4816476" cy="720725"/>
            <a:chOff x="0" y="0"/>
            <a:chExt cx="4816475" cy="720725"/>
          </a:xfrm>
        </p:grpSpPr>
        <p:sp>
          <p:nvSpPr>
            <p:cNvPr id="93" name="Shape 93"/>
            <p:cNvSpPr/>
            <p:nvPr/>
          </p:nvSpPr>
          <p:spPr>
            <a:xfrm>
              <a:off x="0" y="0"/>
              <a:ext cx="4816475" cy="720725"/>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94" name="Shape 94"/>
            <p:cNvSpPr/>
            <p:nvPr/>
          </p:nvSpPr>
          <p:spPr>
            <a:xfrm>
              <a:off x="0" y="0"/>
              <a:ext cx="4816475"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&lt;div class = "shadow squareButton"&gt; &lt;/div&gt;</a:t>
              </a:r>
            </a:p>
          </p:txBody>
        </p:sp>
      </p:grpSp>
      <p:pic>
        <p:nvPicPr>
          <p:cNvPr id="96" name="image.png"/>
          <p:cNvPicPr/>
          <p:nvPr/>
        </p:nvPicPr>
        <p:blipFill>
          <a:blip r:embed="rId3">
            <a:extLst/>
          </a:blip>
          <a:stretch>
            <a:fillRect/>
          </a:stretch>
        </p:blipFill>
        <p:spPr>
          <a:xfrm>
            <a:off x="8402637" y="6996112"/>
            <a:ext cx="1638301" cy="914401"/>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7</a:t>
            </a:r>
          </a:p>
        </p:txBody>
      </p:sp>
      <p:sp>
        <p:nvSpPr>
          <p:cNvPr id="99" name="Shape 99"/>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CSS3: Text Effects</a:t>
            </a:r>
          </a:p>
        </p:txBody>
      </p:sp>
      <p:sp>
        <p:nvSpPr>
          <p:cNvPr id="100" name="Shape 100"/>
          <p:cNvSpPr/>
          <p:nvPr>
            <p:ph type="body" idx="4294967295"/>
          </p:nvPr>
        </p:nvSpPr>
        <p:spPr>
          <a:xfrm>
            <a:off x="571500" y="3036639"/>
            <a:ext cx="5333604" cy="5751761"/>
          </a:xfrm>
          <a:prstGeom prst="rect">
            <a:avLst/>
          </a:prstGeom>
        </p:spPr>
        <p:txBody>
          <a:bodyPr lIns="0" tIns="0" rIns="0" bIns="0">
            <a:normAutofit fontScale="100000" lnSpcReduction="0"/>
          </a:bodyPr>
          <a:lstStyle/>
          <a:p>
            <a:pPr lvl="0">
              <a:defRPr sz="1800"/>
            </a:pPr>
            <a:r>
              <a:rPr sz="2600"/>
              <a:t>Text-shadow: shadows are applied to the text. Values specify the horizontal and vertical shadow, the blur distance, and the colour</a:t>
            </a:r>
          </a:p>
        </p:txBody>
      </p:sp>
      <p:grpSp>
        <p:nvGrpSpPr>
          <p:cNvPr id="103" name="Group 103"/>
          <p:cNvGrpSpPr/>
          <p:nvPr/>
        </p:nvGrpSpPr>
        <p:grpSpPr>
          <a:xfrm>
            <a:off x="6176962" y="2282825"/>
            <a:ext cx="4464051" cy="1441450"/>
            <a:chOff x="0" y="0"/>
            <a:chExt cx="4464050" cy="1441450"/>
          </a:xfrm>
        </p:grpSpPr>
        <p:sp>
          <p:nvSpPr>
            <p:cNvPr id="101" name="Shape 101"/>
            <p:cNvSpPr/>
            <p:nvPr/>
          </p:nvSpPr>
          <p:spPr>
            <a:xfrm>
              <a:off x="0" y="0"/>
              <a:ext cx="4464050" cy="1441450"/>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102" name="Shape 102"/>
            <p:cNvSpPr/>
            <p:nvPr/>
          </p:nvSpPr>
          <p:spPr>
            <a:xfrm>
              <a:off x="0" y="0"/>
              <a:ext cx="4464050" cy="1295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r>
                <a:rPr sz="1400">
                  <a:latin typeface="Courier"/>
                  <a:ea typeface="Courier"/>
                  <a:cs typeface="Courier"/>
                  <a:sym typeface="Courier"/>
                </a:rPr>
                <a:t>#textShadow</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font-size: 40px;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text-shadow: 10px 10px 10px blue;</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	width:500px;</a:t>
              </a: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a:t>
              </a:r>
            </a:p>
          </p:txBody>
        </p:sp>
      </p:grpSp>
      <p:grpSp>
        <p:nvGrpSpPr>
          <p:cNvPr id="106" name="Group 106"/>
          <p:cNvGrpSpPr/>
          <p:nvPr/>
        </p:nvGrpSpPr>
        <p:grpSpPr>
          <a:xfrm>
            <a:off x="6215062" y="3940175"/>
            <a:ext cx="6696076" cy="666750"/>
            <a:chOff x="0" y="0"/>
            <a:chExt cx="6696075" cy="666750"/>
          </a:xfrm>
        </p:grpSpPr>
        <p:sp>
          <p:nvSpPr>
            <p:cNvPr id="104" name="Shape 104"/>
            <p:cNvSpPr/>
            <p:nvPr/>
          </p:nvSpPr>
          <p:spPr>
            <a:xfrm>
              <a:off x="0" y="0"/>
              <a:ext cx="6696075" cy="666750"/>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105" name="Shape 105"/>
            <p:cNvSpPr/>
            <p:nvPr/>
          </p:nvSpPr>
          <p:spPr>
            <a:xfrm>
              <a:off x="0" y="0"/>
              <a:ext cx="6696075"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endParaRPr sz="1400">
                <a:latin typeface="Courier"/>
                <a:ea typeface="Courier"/>
                <a:cs typeface="Courier"/>
                <a:sym typeface="Courier"/>
              </a:endParaRPr>
            </a:p>
            <a:p>
              <a:pPr lvl="0" algn="l" defTabSz="457200">
                <a:defRPr sz="1800"/>
              </a:pPr>
              <a:r>
                <a:rPr sz="1400">
                  <a:latin typeface="Courier"/>
                  <a:ea typeface="Courier"/>
                  <a:cs typeface="Courier"/>
                  <a:sym typeface="Courier"/>
                </a:rPr>
                <a:t>&lt;div id = "textShadow"&gt; This is a test width shadows&lt;/div&gt;</a:t>
              </a:r>
            </a:p>
          </p:txBody>
        </p:sp>
      </p:grpSp>
      <p:sp>
        <p:nvSpPr>
          <p:cNvPr id="107" name="Shape 107"/>
          <p:cNvSpPr/>
          <p:nvPr/>
        </p:nvSpPr>
        <p:spPr>
          <a:xfrm>
            <a:off x="10174287" y="4822825"/>
            <a:ext cx="1" cy="1277938"/>
          </a:xfrm>
          <a:prstGeom prst="line">
            <a:avLst/>
          </a:prstGeom>
          <a:ln w="25400">
            <a:solidFill/>
            <a:round/>
            <a:tailEnd type="triangle"/>
          </a:ln>
        </p:spPr>
        <p:txBody>
          <a:bodyPr lIns="0" tIns="0" rIns="0" bIns="0"/>
          <a:lstStyle/>
          <a:p>
            <a:pPr lvl="0" algn="l" defTabSz="457200">
              <a:defRPr sz="1200">
                <a:latin typeface="+mj-lt"/>
                <a:ea typeface="+mj-ea"/>
                <a:cs typeface="+mj-cs"/>
                <a:sym typeface="Helvetica"/>
              </a:defRPr>
            </a:pPr>
          </a:p>
        </p:txBody>
      </p:sp>
      <p:pic>
        <p:nvPicPr>
          <p:cNvPr id="108" name="image.png"/>
          <p:cNvPicPr/>
          <p:nvPr/>
        </p:nvPicPr>
        <p:blipFill>
          <a:blip r:embed="rId2">
            <a:extLst/>
          </a:blip>
          <a:stretch>
            <a:fillRect/>
          </a:stretch>
        </p:blipFill>
        <p:spPr>
          <a:xfrm>
            <a:off x="6832600" y="6461125"/>
            <a:ext cx="6172200" cy="736600"/>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nvSpPr>
        <p:spPr>
          <a:xfrm>
            <a:off x="12376353" y="919480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8</a:t>
            </a:r>
          </a:p>
        </p:txBody>
      </p:sp>
      <p:sp>
        <p:nvSpPr>
          <p:cNvPr id="111" name="Shape 111"/>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CSS3: Fonts</a:t>
            </a:r>
          </a:p>
        </p:txBody>
      </p:sp>
      <p:sp>
        <p:nvSpPr>
          <p:cNvPr id="112" name="Shape 112"/>
          <p:cNvSpPr/>
          <p:nvPr>
            <p:ph type="body" idx="4294967295"/>
          </p:nvPr>
        </p:nvSpPr>
        <p:spPr>
          <a:xfrm>
            <a:off x="330200" y="2019300"/>
            <a:ext cx="12674600" cy="7188200"/>
          </a:xfrm>
          <a:prstGeom prst="rect">
            <a:avLst/>
          </a:prstGeom>
        </p:spPr>
        <p:txBody>
          <a:bodyPr lIns="0" tIns="0" rIns="0" bIns="0">
            <a:normAutofit fontScale="100000" lnSpcReduction="0"/>
          </a:bodyPr>
          <a:lstStyle/>
          <a:p>
            <a:pPr lvl="0">
              <a:defRPr sz="1800"/>
            </a:pPr>
            <a:r>
              <a:rPr sz="2600"/>
              <a:t>CSS3 makes it possible to include fonts on your page that may not necessarily install on the clients browser</a:t>
            </a:r>
            <a:endParaRPr sz="2600"/>
          </a:p>
          <a:p>
            <a:pPr lvl="0">
              <a:defRPr sz="1800"/>
            </a:pPr>
            <a:r>
              <a:rPr sz="2600"/>
              <a:t>With CSS3, the developer can include the necessary font on the server where the pages are hosted</a:t>
            </a:r>
            <a:endParaRPr sz="2600"/>
          </a:p>
          <a:p>
            <a:pPr lvl="0">
              <a:defRPr sz="1800"/>
            </a:pPr>
            <a:r>
              <a:rPr sz="2600"/>
              <a:t>The process involved usually includes defining the font, accessing the font, and using the font in the CSS3 style sheet</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nvSpPr>
        <p:spPr>
          <a:xfrm>
            <a:off x="12376353" y="12147550"/>
            <a:ext cx="202997"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9</a:t>
            </a:r>
          </a:p>
        </p:txBody>
      </p:sp>
      <p:sp>
        <p:nvSpPr>
          <p:cNvPr id="115" name="Shape 115"/>
          <p:cNvSpPr/>
          <p:nvPr>
            <p:ph type="title" idx="4294967295"/>
          </p:nvPr>
        </p:nvSpPr>
        <p:spPr>
          <a:xfrm>
            <a:off x="571500" y="3282950"/>
            <a:ext cx="11861800" cy="1397000"/>
          </a:xfrm>
          <a:prstGeom prst="rect">
            <a:avLst/>
          </a:prstGeom>
          <a:noFill/>
        </p:spPr>
        <p:txBody>
          <a:bodyPr lIns="0" tIns="0" rIns="0" bIns="0">
            <a:normAutofit fontScale="100000" lnSpcReduction="0"/>
          </a:bodyPr>
          <a:lstStyle/>
          <a:p>
            <a:pPr lvl="0">
              <a:defRPr sz="1800"/>
            </a:pPr>
            <a:r>
              <a:rPr sz="4200"/>
              <a:t>CSS3: Fonts</a:t>
            </a:r>
          </a:p>
        </p:txBody>
      </p:sp>
      <p:sp>
        <p:nvSpPr>
          <p:cNvPr id="116" name="Shape 116"/>
          <p:cNvSpPr/>
          <p:nvPr>
            <p:ph type="body" idx="4294967295"/>
          </p:nvPr>
        </p:nvSpPr>
        <p:spPr>
          <a:xfrm>
            <a:off x="330200" y="4972050"/>
            <a:ext cx="5943600" cy="7188200"/>
          </a:xfrm>
          <a:prstGeom prst="rect">
            <a:avLst/>
          </a:prstGeom>
        </p:spPr>
        <p:txBody>
          <a:bodyPr lIns="0" tIns="0" rIns="0" bIns="0">
            <a:normAutofit fontScale="100000" lnSpcReduction="0"/>
          </a:bodyPr>
          <a:lstStyle/>
          <a:p>
            <a:pPr lvl="0"/>
          </a:p>
        </p:txBody>
      </p:sp>
      <p:grpSp>
        <p:nvGrpSpPr>
          <p:cNvPr id="119" name="Group 119"/>
          <p:cNvGrpSpPr/>
          <p:nvPr/>
        </p:nvGrpSpPr>
        <p:grpSpPr>
          <a:xfrm>
            <a:off x="8086725" y="3724275"/>
            <a:ext cx="4464050" cy="3116263"/>
            <a:chOff x="0" y="0"/>
            <a:chExt cx="4464050" cy="3116262"/>
          </a:xfrm>
        </p:grpSpPr>
        <p:sp>
          <p:nvSpPr>
            <p:cNvPr id="117" name="Shape 117"/>
            <p:cNvSpPr/>
            <p:nvPr/>
          </p:nvSpPr>
          <p:spPr>
            <a:xfrm>
              <a:off x="0" y="0"/>
              <a:ext cx="4464050" cy="3116263"/>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118" name="Shape 118"/>
            <p:cNvSpPr/>
            <p:nvPr/>
          </p:nvSpPr>
          <p:spPr>
            <a:xfrm>
              <a:off x="0" y="0"/>
              <a:ext cx="4464050" cy="2794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l" defTabSz="457200">
                <a:defRPr sz="1800"/>
              </a:pPr>
              <a:r>
                <a:rPr>
                  <a:latin typeface="Courier"/>
                  <a:ea typeface="Courier"/>
                  <a:cs typeface="Courier"/>
                  <a:sym typeface="Courier"/>
                </a:rPr>
                <a:t>@font-face</a:t>
              </a:r>
              <a:endParaRPr>
                <a:latin typeface="Courier"/>
                <a:ea typeface="Courier"/>
                <a:cs typeface="Courier"/>
                <a:sym typeface="Courier"/>
              </a:endParaRPr>
            </a:p>
            <a:p>
              <a:pPr lvl="0" algn="l" defTabSz="457200">
                <a:defRPr sz="1800"/>
              </a:pPr>
              <a:r>
                <a:rPr>
                  <a:latin typeface="Courier"/>
                  <a:ea typeface="Courier"/>
                  <a:cs typeface="Courier"/>
                  <a:sym typeface="Courier"/>
                </a:rPr>
                <a:t>{</a:t>
              </a:r>
              <a:endParaRPr>
                <a:latin typeface="Courier"/>
                <a:ea typeface="Courier"/>
                <a:cs typeface="Courier"/>
                <a:sym typeface="Courier"/>
              </a:endParaRPr>
            </a:p>
            <a:p>
              <a:pPr lvl="0" algn="l" defTabSz="457200">
                <a:defRPr sz="1800"/>
              </a:pPr>
              <a:r>
                <a:rPr>
                  <a:latin typeface="Courier"/>
                  <a:ea typeface="Courier"/>
                  <a:cs typeface="Courier"/>
                  <a:sym typeface="Courier"/>
                </a:rPr>
                <a:t>	font-family: lightHouse;</a:t>
              </a:r>
              <a:endParaRPr>
                <a:latin typeface="Courier"/>
                <a:ea typeface="Courier"/>
                <a:cs typeface="Courier"/>
                <a:sym typeface="Courier"/>
              </a:endParaRPr>
            </a:p>
            <a:p>
              <a:pPr lvl="0" algn="l" defTabSz="457200">
                <a:defRPr sz="1800"/>
              </a:pPr>
              <a:r>
                <a:rPr>
                  <a:latin typeface="Courier"/>
                  <a:ea typeface="Courier"/>
                  <a:cs typeface="Courier"/>
                  <a:sym typeface="Courier"/>
                </a:rPr>
                <a:t>	src: url(’lightHouse.ttf')</a:t>
              </a:r>
              <a:endParaRPr>
                <a:latin typeface="Courier"/>
                <a:ea typeface="Courier"/>
                <a:cs typeface="Courier"/>
                <a:sym typeface="Courier"/>
              </a:endParaRPr>
            </a:p>
            <a:p>
              <a:pPr lvl="0" algn="l" defTabSz="457200">
                <a:defRPr sz="1800"/>
              </a:pPr>
              <a:r>
                <a:rPr>
                  <a:latin typeface="Courier"/>
                  <a:ea typeface="Courier"/>
                  <a:cs typeface="Courier"/>
                  <a:sym typeface="Courier"/>
                </a:rPr>
                <a:t>}</a:t>
              </a:r>
              <a:endParaRPr>
                <a:latin typeface="Courier"/>
                <a:ea typeface="Courier"/>
                <a:cs typeface="Courier"/>
                <a:sym typeface="Courier"/>
              </a:endParaRPr>
            </a:p>
            <a:p>
              <a:pPr lvl="0" algn="l" defTabSz="457200">
                <a:defRPr sz="1800"/>
              </a:pPr>
              <a:r>
                <a:rPr>
                  <a:latin typeface="Courier"/>
                  <a:ea typeface="Courier"/>
                  <a:cs typeface="Courier"/>
                  <a:sym typeface="Courier"/>
                </a:rPr>
                <a:t>.newFont</a:t>
              </a:r>
              <a:endParaRPr>
                <a:latin typeface="Courier"/>
                <a:ea typeface="Courier"/>
                <a:cs typeface="Courier"/>
                <a:sym typeface="Courier"/>
              </a:endParaRPr>
            </a:p>
            <a:p>
              <a:pPr lvl="0" algn="l" defTabSz="457200">
                <a:defRPr sz="1800"/>
              </a:pPr>
              <a:r>
                <a:rPr>
                  <a:latin typeface="Courier"/>
                  <a:ea typeface="Courier"/>
                  <a:cs typeface="Courier"/>
                  <a:sym typeface="Courier"/>
                </a:rPr>
                <a:t>{</a:t>
              </a:r>
              <a:endParaRPr>
                <a:latin typeface="Courier"/>
                <a:ea typeface="Courier"/>
                <a:cs typeface="Courier"/>
                <a:sym typeface="Courier"/>
              </a:endParaRPr>
            </a:p>
            <a:p>
              <a:pPr lvl="0" algn="l" defTabSz="457200">
                <a:defRPr sz="1800"/>
              </a:pPr>
              <a:r>
                <a:rPr>
                  <a:latin typeface="Courier"/>
                  <a:ea typeface="Courier"/>
                  <a:cs typeface="Courier"/>
                  <a:sym typeface="Courier"/>
                </a:rPr>
                <a:t>	font-family: lightHouse;</a:t>
              </a:r>
              <a:endParaRPr>
                <a:latin typeface="Courier"/>
                <a:ea typeface="Courier"/>
                <a:cs typeface="Courier"/>
                <a:sym typeface="Courier"/>
              </a:endParaRPr>
            </a:p>
            <a:p>
              <a:pPr lvl="0" algn="l" defTabSz="457200">
                <a:defRPr sz="1800"/>
              </a:pPr>
              <a:endParaRPr>
                <a:latin typeface="Courier"/>
                <a:ea typeface="Courier"/>
                <a:cs typeface="Courier"/>
                <a:sym typeface="Courier"/>
              </a:endParaRPr>
            </a:p>
            <a:p>
              <a:pPr lvl="0" algn="l" defTabSz="457200">
                <a:defRPr sz="1800"/>
              </a:pPr>
              <a:r>
                <a:rPr>
                  <a:latin typeface="Courier"/>
                  <a:ea typeface="Courier"/>
                  <a:cs typeface="Courier"/>
                  <a:sym typeface="Courier"/>
                </a:rPr>
                <a:t>}</a:t>
              </a:r>
            </a:p>
          </p:txBody>
        </p:sp>
      </p:grpSp>
      <p:grpSp>
        <p:nvGrpSpPr>
          <p:cNvPr id="122" name="Group 122"/>
          <p:cNvGrpSpPr/>
          <p:nvPr/>
        </p:nvGrpSpPr>
        <p:grpSpPr>
          <a:xfrm>
            <a:off x="6862762" y="7829550"/>
            <a:ext cx="4816476" cy="369888"/>
            <a:chOff x="0" y="0"/>
            <a:chExt cx="4816475" cy="369887"/>
          </a:xfrm>
        </p:grpSpPr>
        <p:sp>
          <p:nvSpPr>
            <p:cNvPr id="120" name="Shape 120"/>
            <p:cNvSpPr/>
            <p:nvPr/>
          </p:nvSpPr>
          <p:spPr>
            <a:xfrm>
              <a:off x="0" y="0"/>
              <a:ext cx="4816475" cy="369888"/>
            </a:xfrm>
            <a:prstGeom prst="rect">
              <a:avLst/>
            </a:prstGeom>
            <a:solidFill>
              <a:srgbClr val="FFFFFF"/>
            </a:solidFill>
            <a:ln w="12700" cap="flat">
              <a:solidFill>
                <a:srgbClr val="000000"/>
              </a:solidFill>
              <a:prstDash val="solid"/>
              <a:round/>
            </a:ln>
            <a:effectLst/>
          </p:spPr>
          <p:txBody>
            <a:bodyPr wrap="square" lIns="0" tIns="0" rIns="0" bIns="0" numCol="1" anchor="t">
              <a:noAutofit/>
            </a:bodyPr>
            <a:lstStyle/>
            <a:p>
              <a:pPr lvl="0" algn="l" defTabSz="457200">
                <a:defRPr sz="1400">
                  <a:latin typeface="Courier"/>
                  <a:ea typeface="Courier"/>
                  <a:cs typeface="Courier"/>
                  <a:sym typeface="Courier"/>
                </a:defRPr>
              </a:pPr>
            </a:p>
          </p:txBody>
        </p:sp>
        <p:sp>
          <p:nvSpPr>
            <p:cNvPr id="121" name="Shape 121"/>
            <p:cNvSpPr/>
            <p:nvPr/>
          </p:nvSpPr>
          <p:spPr>
            <a:xfrm>
              <a:off x="0" y="0"/>
              <a:ext cx="4816475" cy="215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l" defTabSz="457200">
                <a:defRPr sz="1400">
                  <a:latin typeface="Courier"/>
                  <a:ea typeface="Courier"/>
                  <a:cs typeface="Courier"/>
                  <a:sym typeface="Courier"/>
                </a:defRPr>
              </a:lvl1pPr>
            </a:lstStyle>
            <a:p>
              <a:pPr lvl="0">
                <a:defRPr sz="1800"/>
              </a:pPr>
              <a:r>
                <a:rPr sz="1400"/>
                <a:t>&lt;div class = ”newFont"&gt; Hello World &lt;/div&gt;</a:t>
              </a:r>
            </a:p>
          </p:txBody>
        </p:sp>
      </p:grpSp>
      <p:pic>
        <p:nvPicPr>
          <p:cNvPr id="123" name="image.png"/>
          <p:cNvPicPr/>
          <p:nvPr/>
        </p:nvPicPr>
        <p:blipFill>
          <a:blip r:embed="rId2">
            <a:extLst/>
          </a:blip>
          <a:stretch>
            <a:fillRect/>
          </a:stretch>
        </p:blipFill>
        <p:spPr>
          <a:xfrm>
            <a:off x="309562" y="3148012"/>
            <a:ext cx="5421313" cy="2736851"/>
          </a:xfrm>
          <a:prstGeom prst="rect">
            <a:avLst/>
          </a:prstGeom>
          <a:ln w="12700">
            <a:miter lim="400000"/>
          </a:ln>
        </p:spPr>
      </p:pic>
      <p:pic>
        <p:nvPicPr>
          <p:cNvPr id="124" name="image.png"/>
          <p:cNvPicPr/>
          <p:nvPr/>
        </p:nvPicPr>
        <p:blipFill>
          <a:blip r:embed="rId3">
            <a:extLst/>
          </a:blip>
          <a:stretch>
            <a:fillRect/>
          </a:stretch>
        </p:blipFill>
        <p:spPr>
          <a:xfrm>
            <a:off x="1462087" y="7180262"/>
            <a:ext cx="3263901" cy="952501"/>
          </a:xfrm>
          <a:prstGeom prst="rect">
            <a:avLst/>
          </a:prstGeom>
          <a:ln w="12700">
            <a:miter lim="400000"/>
          </a:ln>
        </p:spPr>
      </p:pic>
      <p:sp>
        <p:nvSpPr>
          <p:cNvPr id="125" name="Shape 125"/>
          <p:cNvSpPr/>
          <p:nvPr/>
        </p:nvSpPr>
        <p:spPr>
          <a:xfrm>
            <a:off x="5207000" y="4371975"/>
            <a:ext cx="2519363" cy="1009650"/>
          </a:xfrm>
          <a:prstGeom prst="line">
            <a:avLst/>
          </a:prstGeom>
          <a:ln w="25400">
            <a:solidFill/>
            <a:round/>
            <a:tailEnd type="triangle"/>
          </a:ln>
        </p:spPr>
        <p:txBody>
          <a:bodyPr lIns="0" tIns="0" rIns="0" bIns="0"/>
          <a:lstStyle/>
          <a:p>
            <a:pPr lvl="0" algn="l" defTabSz="457200">
              <a:defRPr sz="1200">
                <a:latin typeface="+mj-lt"/>
                <a:ea typeface="+mj-ea"/>
                <a:cs typeface="+mj-cs"/>
                <a:sym typeface="Helvetica"/>
              </a:defRPr>
            </a:pPr>
          </a:p>
        </p:txBody>
      </p:sp>
      <p:sp>
        <p:nvSpPr>
          <p:cNvPr id="126" name="Shape 126"/>
          <p:cNvSpPr/>
          <p:nvPr/>
        </p:nvSpPr>
        <p:spPr>
          <a:xfrm flipH="1">
            <a:off x="8015287" y="7037387"/>
            <a:ext cx="935039" cy="647701"/>
          </a:xfrm>
          <a:prstGeom prst="line">
            <a:avLst/>
          </a:prstGeom>
          <a:ln w="25400">
            <a:solidFill/>
            <a:round/>
            <a:tailEnd type="triangle"/>
          </a:ln>
        </p:spPr>
        <p:txBody>
          <a:bodyPr lIns="0" tIns="0" rIns="0" bIns="0"/>
          <a:lstStyle/>
          <a:p>
            <a:pPr lvl="0" algn="l" defTabSz="457200">
              <a:defRPr sz="1200">
                <a:latin typeface="+mj-lt"/>
                <a:ea typeface="+mj-ea"/>
                <a:cs typeface="+mj-cs"/>
                <a:sym typeface="Helvetica"/>
              </a:defRPr>
            </a:pPr>
          </a:p>
        </p:txBody>
      </p:sp>
      <p:sp>
        <p:nvSpPr>
          <p:cNvPr id="127" name="Shape 127"/>
          <p:cNvSpPr/>
          <p:nvPr/>
        </p:nvSpPr>
        <p:spPr>
          <a:xfrm flipH="1" flipV="1">
            <a:off x="3478212" y="7540625"/>
            <a:ext cx="2808289" cy="431800"/>
          </a:xfrm>
          <a:prstGeom prst="line">
            <a:avLst/>
          </a:prstGeom>
          <a:ln w="25400">
            <a:solidFill/>
            <a:round/>
            <a:tailEnd type="triangle"/>
          </a:ln>
        </p:spPr>
        <p:txBody>
          <a:bodyPr lIns="0" tIns="0" rIns="0" bIns="0"/>
          <a:lstStyle/>
          <a:p>
            <a:pPr lvl="0" algn="l" defTabSz="457200">
              <a:defRPr sz="1200">
                <a:latin typeface="+mj-lt"/>
                <a:ea typeface="+mj-ea"/>
                <a:cs typeface="+mj-cs"/>
                <a:sym typeface="Helvetica"/>
              </a:defRPr>
            </a:pPr>
          </a:p>
        </p:txBody>
      </p:sp>
      <p:sp>
        <p:nvSpPr>
          <p:cNvPr id="128" name="Shape 128"/>
          <p:cNvSpPr/>
          <p:nvPr/>
        </p:nvSpPr>
        <p:spPr>
          <a:xfrm>
            <a:off x="571500" y="1352600"/>
            <a:ext cx="11861800" cy="37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algn="l" defTabSz="457200">
              <a:defRPr sz="1800"/>
            </a:lvl1pPr>
          </a:lstStyle>
          <a:p>
            <a:pPr lvl="0"/>
            <a:r>
              <a:t>CSS3: Fonts</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vl1pPr>
          </a:lstStyle>
          <a:p>
            <a:pPr lvl="0">
              <a:defRPr sz="1800"/>
            </a:pPr>
            <a:r>
              <a:rPr sz="1400"/>
              <a:t>10</a:t>
            </a:r>
          </a:p>
        </p:txBody>
      </p:sp>
      <p:sp>
        <p:nvSpPr>
          <p:cNvPr id="131" name="Shape 131"/>
          <p:cNvSpPr/>
          <p:nvPr>
            <p:ph type="title" idx="4294967295"/>
          </p:nvPr>
        </p:nvSpPr>
        <p:spPr>
          <a:xfrm>
            <a:off x="571500" y="330200"/>
            <a:ext cx="11861800" cy="1397000"/>
          </a:xfrm>
          <a:prstGeom prst="rect">
            <a:avLst/>
          </a:prstGeom>
          <a:noFill/>
        </p:spPr>
        <p:txBody>
          <a:bodyPr lIns="0" tIns="0" rIns="0" bIns="0">
            <a:normAutofit fontScale="100000" lnSpcReduction="0"/>
          </a:bodyPr>
          <a:lstStyle/>
          <a:p>
            <a:pPr lvl="0">
              <a:defRPr sz="1800"/>
            </a:pPr>
            <a:r>
              <a:rPr sz="4200"/>
              <a:t>CSS3: Fonts</a:t>
            </a:r>
          </a:p>
        </p:txBody>
      </p:sp>
      <p:sp>
        <p:nvSpPr>
          <p:cNvPr id="132" name="Shape 132"/>
          <p:cNvSpPr/>
          <p:nvPr>
            <p:ph type="body" idx="4294967295"/>
          </p:nvPr>
        </p:nvSpPr>
        <p:spPr>
          <a:xfrm>
            <a:off x="330200" y="2019300"/>
            <a:ext cx="12674600" cy="7188200"/>
          </a:xfrm>
          <a:prstGeom prst="rect">
            <a:avLst/>
          </a:prstGeom>
        </p:spPr>
        <p:txBody>
          <a:bodyPr lIns="0" tIns="0" rIns="0" bIns="0">
            <a:normAutofit fontScale="100000" lnSpcReduction="0"/>
          </a:bodyPr>
          <a:lstStyle/>
          <a:p>
            <a:pPr lvl="0" marL="0" indent="0">
              <a:buClrTx/>
              <a:buSzTx/>
              <a:buFontTx/>
              <a:buNone/>
              <a:defRPr sz="1800"/>
            </a:pPr>
            <a:r>
              <a:rPr sz="2600"/>
              <a:t>Fonts can also be originated from google fonts, which include a wide choice of fonts to be used on the web (</a:t>
            </a:r>
            <a:r>
              <a:rPr sz="2600">
                <a:hlinkClick r:id="rId2" invalidUrl="" action="" tgtFrame="" tooltip="" history="1" highlightClick="0" endSnd="0"/>
              </a:rPr>
              <a:t>http://www.google.com/fonts</a:t>
            </a:r>
            <a:r>
              <a:rPr sz="2600"/>
              <a:t>) and the process includes:</a:t>
            </a:r>
            <a:endParaRPr sz="2600"/>
          </a:p>
          <a:p>
            <a:pPr lvl="0" marL="0" indent="0">
              <a:defRPr sz="1800"/>
            </a:pPr>
            <a:r>
              <a:rPr sz="2600"/>
              <a:t>Selecting your font, set the type of characters to be used,</a:t>
            </a:r>
            <a:endParaRPr sz="2600"/>
          </a:p>
          <a:p>
            <a:pPr lvl="0" marL="0" indent="0">
              <a:defRPr sz="1800"/>
            </a:pPr>
            <a:r>
              <a:rPr sz="2600"/>
              <a:t>Adding automatic code to link to the corresponding style sheet</a:t>
            </a:r>
            <a:endParaRPr sz="2600"/>
          </a:p>
          <a:p>
            <a:pPr lvl="0" marL="0" indent="0">
              <a:defRPr sz="1800"/>
            </a:pPr>
            <a:r>
              <a:rPr sz="2600"/>
              <a:t>Integrating the font to your CSS</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Helvetica"/>
        <a:ea typeface="Helvetica"/>
        <a:cs typeface="Helvetica"/>
      </a:majorFont>
      <a:minorFont>
        <a:latin typeface="Avenir Book"/>
        <a:ea typeface="Avenir Book"/>
        <a:cs typeface="Avenir Book"/>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FBFBF"/>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Helvetica"/>
        <a:ea typeface="Helvetica"/>
        <a:cs typeface="Helvetica"/>
      </a:majorFont>
      <a:minorFont>
        <a:latin typeface="Avenir Book"/>
        <a:ea typeface="Avenir Book"/>
        <a:cs typeface="Avenir Book"/>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FBFBF"/>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