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86" r:id="rId4"/>
    <p:sldId id="285" r:id="rId5"/>
    <p:sldId id="287" r:id="rId6"/>
    <p:sldId id="288" r:id="rId7"/>
    <p:sldId id="289" r:id="rId8"/>
    <p:sldId id="290" r:id="rId9"/>
    <p:sldId id="291" r:id="rId10"/>
    <p:sldId id="292" r:id="rId11"/>
    <p:sldId id="296" r:id="rId12"/>
    <p:sldId id="297" r:id="rId13"/>
    <p:sldId id="293" r:id="rId14"/>
    <p:sldId id="298" r:id="rId15"/>
    <p:sldId id="294" r:id="rId16"/>
    <p:sldId id="295" r:id="rId17"/>
    <p:sldId id="284" r:id="rId18"/>
  </p:sldIdLst>
  <p:sldSz cx="13004800" cy="9753600"/>
  <p:notesSz cx="6858000" cy="9144000"/>
  <p:defaultTextStyle>
    <a:lvl1pPr algn="ctr" defTabSz="584200">
      <a:defRPr sz="4200">
        <a:latin typeface="+mn-lt"/>
        <a:ea typeface="+mn-ea"/>
        <a:cs typeface="+mn-cs"/>
        <a:sym typeface="Helvetica Neue Light"/>
      </a:defRPr>
    </a:lvl1pPr>
    <a:lvl2pPr indent="342900" algn="ctr" defTabSz="584200">
      <a:defRPr sz="4200">
        <a:latin typeface="+mn-lt"/>
        <a:ea typeface="+mn-ea"/>
        <a:cs typeface="+mn-cs"/>
        <a:sym typeface="Helvetica Neue Light"/>
      </a:defRPr>
    </a:lvl2pPr>
    <a:lvl3pPr indent="685800" algn="ctr" defTabSz="584200">
      <a:defRPr sz="4200">
        <a:latin typeface="+mn-lt"/>
        <a:ea typeface="+mn-ea"/>
        <a:cs typeface="+mn-cs"/>
        <a:sym typeface="Helvetica Neue Light"/>
      </a:defRPr>
    </a:lvl3pPr>
    <a:lvl4pPr indent="1028700" algn="ctr" defTabSz="584200">
      <a:defRPr sz="4200">
        <a:latin typeface="+mn-lt"/>
        <a:ea typeface="+mn-ea"/>
        <a:cs typeface="+mn-cs"/>
        <a:sym typeface="Helvetica Neue Light"/>
      </a:defRPr>
    </a:lvl4pPr>
    <a:lvl5pPr indent="1371600" algn="ctr" defTabSz="584200">
      <a:defRPr sz="4200">
        <a:latin typeface="+mn-lt"/>
        <a:ea typeface="+mn-ea"/>
        <a:cs typeface="+mn-cs"/>
        <a:sym typeface="Helvetica Neue Light"/>
      </a:defRPr>
    </a:lvl5pPr>
    <a:lvl6pPr indent="1714500" algn="ctr" defTabSz="584200">
      <a:defRPr sz="4200">
        <a:latin typeface="+mn-lt"/>
        <a:ea typeface="+mn-ea"/>
        <a:cs typeface="+mn-cs"/>
        <a:sym typeface="Helvetica Neue Light"/>
      </a:defRPr>
    </a:lvl6pPr>
    <a:lvl7pPr indent="2057400" algn="ctr" defTabSz="584200">
      <a:defRPr sz="4200">
        <a:latin typeface="+mn-lt"/>
        <a:ea typeface="+mn-ea"/>
        <a:cs typeface="+mn-cs"/>
        <a:sym typeface="Helvetica Neue Light"/>
      </a:defRPr>
    </a:lvl7pPr>
    <a:lvl8pPr indent="2400300" algn="ctr" defTabSz="584200">
      <a:defRPr sz="4200">
        <a:latin typeface="+mn-lt"/>
        <a:ea typeface="+mn-ea"/>
        <a:cs typeface="+mn-cs"/>
        <a:sym typeface="Helvetica Neue Light"/>
      </a:defRPr>
    </a:lvl8pPr>
    <a:lvl9pPr indent="2743200" algn="ctr" defTabSz="584200">
      <a:defRPr sz="4200">
        <a:latin typeface="+mn-lt"/>
        <a:ea typeface="+mn-ea"/>
        <a:cs typeface="+mn-cs"/>
        <a:sym typeface="Helvetica Neue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72" y="-518"/>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41650255"/>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647700" y="4749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8" name="Shape 8"/>
          <p:cNvSpPr>
            <a:spLocks noGrp="1"/>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a:spLocks noGrp="1"/>
          </p:cNvSpPr>
          <p:nvPr>
            <p:ph type="body"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2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hyperlink" Target="http://creativecommons.org/licenses/by-nc/3.0/" TargetMode="Externa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a:xfrm>
            <a:off x="368300" y="723900"/>
            <a:ext cx="11861800" cy="3175000"/>
          </a:xfrm>
          <a:prstGeom prst="rect">
            <a:avLst/>
          </a:prstGeom>
        </p:spPr>
        <p:txBody>
          <a:bodyPr/>
          <a:lstStyle/>
          <a:p>
            <a:pPr lvl="0">
              <a:defRPr sz="1800"/>
            </a:pPr>
            <a:r>
              <a:rPr lang="en-GB" sz="4200" dirty="0" smtClean="0"/>
              <a:t>CSS Layout Part I</a:t>
            </a:r>
            <a:endParaRPr sz="4200" dirty="0"/>
          </a:p>
        </p:txBody>
      </p:sp>
      <p:sp>
        <p:nvSpPr>
          <p:cNvPr id="71" name="Shape 71"/>
          <p:cNvSpPr>
            <a:spLocks noGrp="1"/>
          </p:cNvSpPr>
          <p:nvPr>
            <p:ph type="body" idx="1"/>
          </p:nvPr>
        </p:nvSpPr>
        <p:spPr>
          <a:prstGeom prst="rect">
            <a:avLst/>
          </a:prstGeom>
        </p:spPr>
        <p:txBody>
          <a:bodyPr/>
          <a:lstStyle/>
          <a:p>
            <a:pPr lvl="0">
              <a:defRPr sz="1800">
                <a:solidFill>
                  <a:srgbClr val="000000"/>
                </a:solidFill>
              </a:defRPr>
            </a:pPr>
            <a:r>
              <a:rPr sz="2600">
                <a:solidFill>
                  <a:srgbClr val="747474"/>
                </a:solidFill>
              </a:rPr>
              <a:t>Web Development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position</a:t>
            </a:r>
            <a:endParaRPr lang="en-GB" dirty="0"/>
          </a:p>
        </p:txBody>
      </p:sp>
      <p:sp>
        <p:nvSpPr>
          <p:cNvPr id="3" name="Text Placeholder 2"/>
          <p:cNvSpPr>
            <a:spLocks noGrp="1"/>
          </p:cNvSpPr>
          <p:nvPr>
            <p:ph type="body" idx="1"/>
          </p:nvPr>
        </p:nvSpPr>
        <p:spPr/>
        <p:txBody>
          <a:bodyPr/>
          <a:lstStyle/>
          <a:p>
            <a:r>
              <a:rPr lang="en-GB" dirty="0" smtClean="0"/>
              <a:t>In order to make more complex layouts, we need to discuss the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position</a:t>
            </a:r>
            <a:r>
              <a:rPr lang="en-GB" dirty="0" smtClean="0"/>
              <a:t> property. It has a bunch of possible values, and their names make no sense and are impossible to remember.</a:t>
            </a:r>
          </a:p>
          <a:p>
            <a:r>
              <a:rPr lang="en-GB" b="1" dirty="0" smtClean="0"/>
              <a:t>Static</a:t>
            </a:r>
          </a:p>
          <a:p>
            <a:endParaRPr lang="en-GB" b="1" dirty="0"/>
          </a:p>
          <a:p>
            <a:r>
              <a:rPr lang="en-GB" dirty="0" smtClean="0"/>
              <a:t>static is the default value. An element with </a:t>
            </a:r>
            <a:r>
              <a:rPr lang="en-GB"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position: static; </a:t>
            </a:r>
            <a:r>
              <a:rPr lang="en-GB" dirty="0" smtClean="0"/>
              <a:t>is not positioned in any special way. </a:t>
            </a:r>
          </a:p>
          <a:p>
            <a:r>
              <a:rPr lang="en-GB" dirty="0" smtClean="0"/>
              <a:t>A static element is said to be </a:t>
            </a:r>
            <a:r>
              <a:rPr lang="en-GB" i="1" dirty="0" smtClean="0"/>
              <a:t>not positioned </a:t>
            </a:r>
            <a:r>
              <a:rPr lang="en-GB" dirty="0" smtClean="0"/>
              <a:t>and an element with its position set to anything else is said to be </a:t>
            </a:r>
            <a:r>
              <a:rPr lang="en-GB" i="1" dirty="0" smtClean="0"/>
              <a:t>positioned</a:t>
            </a:r>
            <a:r>
              <a:rPr lang="en-GB" dirty="0" smtClean="0"/>
              <a:t>.</a:t>
            </a:r>
            <a:endParaRPr lang="en-GB"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20" y="3837711"/>
            <a:ext cx="9649072" cy="2104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4186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position</a:t>
            </a:r>
            <a:endParaRPr lang="en-GB" dirty="0"/>
          </a:p>
        </p:txBody>
      </p:sp>
      <p:sp>
        <p:nvSpPr>
          <p:cNvPr id="3" name="Text Placeholder 2"/>
          <p:cNvSpPr>
            <a:spLocks noGrp="1"/>
          </p:cNvSpPr>
          <p:nvPr>
            <p:ph type="body" idx="1"/>
          </p:nvPr>
        </p:nvSpPr>
        <p:spPr>
          <a:xfrm>
            <a:off x="571500" y="2324100"/>
            <a:ext cx="4634756" cy="6565900"/>
          </a:xfrm>
        </p:spPr>
        <p:txBody>
          <a:bodyPr/>
          <a:lstStyle/>
          <a:p>
            <a:r>
              <a:rPr lang="en-GB" b="1" dirty="0" smtClean="0"/>
              <a:t>relative</a:t>
            </a:r>
          </a:p>
          <a:p>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relative</a:t>
            </a:r>
            <a:r>
              <a:rPr lang="en-GB" dirty="0" smtClean="0"/>
              <a:t> behaves the same was as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static</a:t>
            </a:r>
            <a:r>
              <a:rPr lang="en-GB" dirty="0" smtClean="0"/>
              <a:t> unless you add some extra properties to adjust the element away from its normal position. Other content will not be adjusted to fit into any gap left by that element.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288" y="2048417"/>
            <a:ext cx="9295307"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12" y="6172944"/>
            <a:ext cx="9930491" cy="24482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2628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position</a:t>
            </a:r>
            <a:endParaRPr lang="en-GB" dirty="0"/>
          </a:p>
        </p:txBody>
      </p:sp>
      <p:sp>
        <p:nvSpPr>
          <p:cNvPr id="3" name="Text Placeholder 2"/>
          <p:cNvSpPr>
            <a:spLocks noGrp="1"/>
          </p:cNvSpPr>
          <p:nvPr>
            <p:ph type="body" idx="1"/>
          </p:nvPr>
        </p:nvSpPr>
        <p:spPr>
          <a:xfrm>
            <a:off x="165696" y="2984603"/>
            <a:ext cx="4778772" cy="6565900"/>
          </a:xfrm>
        </p:spPr>
        <p:txBody>
          <a:bodyPr/>
          <a:lstStyle/>
          <a:p>
            <a:r>
              <a:rPr lang="en-GB" b="1" dirty="0" smtClean="0"/>
              <a:t>fixed</a:t>
            </a:r>
          </a:p>
          <a:p>
            <a:pPr>
              <a:spcBef>
                <a:spcPts val="600"/>
              </a:spcBef>
            </a:pPr>
            <a:r>
              <a:rPr lang="en-GB" dirty="0" smtClean="0"/>
              <a:t>A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fixed</a:t>
            </a:r>
            <a:r>
              <a:rPr lang="en-GB" dirty="0" smtClean="0"/>
              <a:t> element is positioned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relative</a:t>
            </a:r>
            <a:r>
              <a:rPr lang="en-GB" dirty="0" smtClean="0"/>
              <a:t> to the viewport, which means it always stays in the same place even if the page is scrolled. </a:t>
            </a:r>
          </a:p>
          <a:p>
            <a:pPr>
              <a:spcBef>
                <a:spcPts val="600"/>
              </a:spcBef>
            </a:pPr>
            <a:r>
              <a:rPr lang="en-GB" dirty="0" smtClean="0"/>
              <a:t>As with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relative</a:t>
            </a:r>
            <a:r>
              <a:rPr lang="en-GB" dirty="0" smtClean="0"/>
              <a:t> the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top</a:t>
            </a:r>
            <a:r>
              <a:rPr lang="en-GB" dirty="0" smtClean="0"/>
              <a:t>,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right</a:t>
            </a:r>
            <a:r>
              <a:rPr lang="en-GB" dirty="0" smtClean="0"/>
              <a:t>,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bottom</a:t>
            </a:r>
            <a:r>
              <a:rPr lang="en-GB" dirty="0" smtClean="0"/>
              <a:t>, and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left</a:t>
            </a:r>
            <a:r>
              <a:rPr lang="en-GB" dirty="0" smtClean="0"/>
              <a:t> properties are used.</a:t>
            </a:r>
          </a:p>
          <a:p>
            <a:pPr>
              <a:spcBef>
                <a:spcPts val="600"/>
              </a:spcBef>
            </a:pPr>
            <a:r>
              <a:rPr lang="en-GB" dirty="0" smtClean="0"/>
              <a:t>A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fixed</a:t>
            </a:r>
            <a:r>
              <a:rPr lang="en-GB" dirty="0" smtClean="0"/>
              <a:t> element does not leave a gap in the page where it would normally have been located.</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724" y="700336"/>
            <a:ext cx="9038348" cy="2702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408" y="3422029"/>
            <a:ext cx="5611510" cy="63315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2538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position</a:t>
            </a:r>
            <a:endParaRPr lang="en-GB" dirty="0"/>
          </a:p>
        </p:txBody>
      </p:sp>
      <p:sp>
        <p:nvSpPr>
          <p:cNvPr id="3" name="Text Placeholder 2"/>
          <p:cNvSpPr>
            <a:spLocks noGrp="1"/>
          </p:cNvSpPr>
          <p:nvPr>
            <p:ph type="body" idx="1"/>
          </p:nvPr>
        </p:nvSpPr>
        <p:spPr>
          <a:xfrm>
            <a:off x="14433" y="2068488"/>
            <a:ext cx="5047807" cy="6565900"/>
          </a:xfrm>
        </p:spPr>
        <p:txBody>
          <a:bodyPr/>
          <a:lstStyle/>
          <a:p>
            <a:r>
              <a:rPr lang="en-GB" b="1" dirty="0" smtClean="0"/>
              <a:t>absolute</a:t>
            </a:r>
          </a:p>
          <a:p>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absolute</a:t>
            </a:r>
            <a:r>
              <a:rPr lang="en-GB" dirty="0" smtClean="0"/>
              <a:t> is the trickiest position value.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absolute</a:t>
            </a:r>
            <a:r>
              <a:rPr lang="en-GB" dirty="0" smtClean="0"/>
              <a:t> behaves like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fixed</a:t>
            </a:r>
            <a:r>
              <a:rPr lang="en-GB" dirty="0" smtClean="0"/>
              <a:t> except relative to the    nearest positioned ancestor instead of relative to the viewport. If an absolutely positioned element has no positioned ancestors, it uses  the document body, and still moves along the page scrolling.</a:t>
            </a:r>
          </a:p>
          <a:p>
            <a:r>
              <a:rPr lang="en-GB" dirty="0" smtClean="0"/>
              <a:t>This is tricky, but essential for creating great CSS layouts. </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778" y="700336"/>
            <a:ext cx="8068768"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272" y="4588768"/>
            <a:ext cx="7470364" cy="4968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24387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position example</a:t>
            </a:r>
            <a:endParaRPr lang="en-GB" dirty="0"/>
          </a:p>
        </p:txBody>
      </p:sp>
      <p:sp>
        <p:nvSpPr>
          <p:cNvPr id="3" name="Text Placeholder 2"/>
          <p:cNvSpPr>
            <a:spLocks noGrp="1"/>
          </p:cNvSpPr>
          <p:nvPr>
            <p:ph type="body" idx="1"/>
          </p:nvPr>
        </p:nvSpPr>
        <p:spPr/>
        <p:txBody>
          <a:bodyPr/>
          <a:lstStyle/>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 y="3724672"/>
            <a:ext cx="7802045" cy="626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9531" y="174393"/>
            <a:ext cx="8047804" cy="66826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87697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float</a:t>
            </a:r>
            <a:endParaRPr lang="en-GB" dirty="0"/>
          </a:p>
        </p:txBody>
      </p:sp>
      <p:sp>
        <p:nvSpPr>
          <p:cNvPr id="3" name="Text Placeholder 2"/>
          <p:cNvSpPr>
            <a:spLocks noGrp="1"/>
          </p:cNvSpPr>
          <p:nvPr>
            <p:ph type="body" idx="1"/>
          </p:nvPr>
        </p:nvSpPr>
        <p:spPr/>
        <p:txBody>
          <a:bodyPr/>
          <a:lstStyle/>
          <a:p>
            <a:r>
              <a:rPr lang="en-GB" dirty="0" smtClean="0"/>
              <a:t>another CSS property used for layout is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float</a:t>
            </a:r>
            <a:r>
              <a:rPr lang="en-GB" dirty="0" smtClean="0"/>
              <a:t>. Float is intended for wrapping text around images:</a:t>
            </a:r>
          </a:p>
          <a:p>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04" y="3220616"/>
            <a:ext cx="9792037"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784" y="5374142"/>
            <a:ext cx="10081120" cy="418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59650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clear</a:t>
            </a:r>
            <a:endParaRPr lang="en-GB" dirty="0"/>
          </a:p>
        </p:txBody>
      </p:sp>
      <p:sp>
        <p:nvSpPr>
          <p:cNvPr id="3" name="Text Placeholder 2"/>
          <p:cNvSpPr>
            <a:spLocks noGrp="1"/>
          </p:cNvSpPr>
          <p:nvPr>
            <p:ph type="body" idx="1"/>
          </p:nvPr>
        </p:nvSpPr>
        <p:spPr>
          <a:xfrm>
            <a:off x="571500" y="2324100"/>
            <a:ext cx="11861800" cy="824508"/>
          </a:xfrm>
        </p:spPr>
        <p:txBody>
          <a:bodyPr/>
          <a:lstStyle/>
          <a:p>
            <a:r>
              <a:rPr lang="en-GB" dirty="0" smtClean="0"/>
              <a:t>the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clear</a:t>
            </a:r>
            <a:r>
              <a:rPr lang="en-GB" dirty="0" smtClean="0"/>
              <a:t> property is important for controlling the behaviour of floats.</a:t>
            </a:r>
          </a:p>
          <a:p>
            <a:pPr marL="0" indent="0">
              <a:buNone/>
            </a:pP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080" y="2689811"/>
            <a:ext cx="9240093" cy="3530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871" y="6081192"/>
            <a:ext cx="9496869" cy="36724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5736" y="3203226"/>
            <a:ext cx="3096344" cy="25032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GB" sz="2600" dirty="0" smtClean="0"/>
              <a:t>You </a:t>
            </a:r>
            <a:r>
              <a:rPr lang="en-GB" sz="2600" dirty="0"/>
              <a:t>use the </a:t>
            </a:r>
            <a:r>
              <a:rPr lang="en-GB" sz="2600" dirty="0" smtClean="0"/>
              <a:t>value </a:t>
            </a:r>
            <a:r>
              <a:rPr lang="en-GB" sz="2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sym typeface="Helvetica Neue"/>
              </a:rPr>
              <a:t>left</a:t>
            </a:r>
            <a:r>
              <a:rPr lang="en-GB" sz="2600" dirty="0" smtClean="0"/>
              <a:t> to clear elements floated to the left. You can also clear </a:t>
            </a:r>
            <a:r>
              <a:rPr lang="en-GB" sz="2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sym typeface="Helvetica Neue"/>
              </a:rPr>
              <a:t>right</a:t>
            </a:r>
            <a:r>
              <a:rPr lang="en-GB" sz="2600" dirty="0" smtClean="0"/>
              <a:t> and </a:t>
            </a:r>
            <a:r>
              <a:rPr lang="en-GB" sz="2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sym typeface="Helvetica Neue"/>
              </a:rPr>
              <a:t>both</a:t>
            </a:r>
            <a:r>
              <a:rPr lang="en-GB" sz="2600" dirty="0" smtClean="0"/>
              <a:t>.  </a:t>
            </a:r>
            <a:endParaRPr lang="en-GB" sz="2600" dirty="0"/>
          </a:p>
        </p:txBody>
      </p:sp>
    </p:spTree>
    <p:extLst>
      <p:ext uri="{BB962C8B-B14F-4D97-AF65-F5344CB8AC3E}">
        <p14:creationId xmlns:p14="http://schemas.microsoft.com/office/powerpoint/2010/main" val="358423179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259"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262" name="Group 262"/>
          <p:cNvGrpSpPr/>
          <p:nvPr/>
        </p:nvGrpSpPr>
        <p:grpSpPr>
          <a:xfrm>
            <a:off x="4419600" y="3209759"/>
            <a:ext cx="4267200" cy="2893252"/>
            <a:chOff x="0" y="0"/>
            <a:chExt cx="4267200" cy="2893250"/>
          </a:xfrm>
        </p:grpSpPr>
        <p:pic>
          <p:nvPicPr>
            <p:cNvPr id="260"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261" name="Shape 261"/>
            <p:cNvSpPr/>
            <p:nvPr/>
          </p:nvSpPr>
          <p:spPr>
            <a:xfrm>
              <a:off x="0" y="1202830"/>
              <a:ext cx="4267200" cy="16904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l">
                <a:lnSpc>
                  <a:spcPct val="120000"/>
                </a:lnSpc>
                <a:defRPr sz="1800"/>
              </a:pPr>
              <a:r>
                <a:rPr sz="1600">
                  <a:latin typeface="+mj-lt"/>
                  <a:ea typeface="+mj-ea"/>
                  <a:cs typeface="+mj-cs"/>
                  <a:sym typeface="Helvetica Neue"/>
                </a:rPr>
                <a:t>Except where otherwise noted, this content is licensed under a </a:t>
              </a:r>
              <a:r>
                <a:rPr sz="1600">
                  <a:latin typeface="+mj-lt"/>
                  <a:ea typeface="+mj-ea"/>
                  <a:cs typeface="+mj-cs"/>
                  <a:sym typeface="Helvetica Neue"/>
                  <a:hlinkClick r:id="rId5"/>
                </a:rPr>
                <a:t>Creative Commons Attribution-NonCommercial 3.0 License</a:t>
              </a:r>
              <a:r>
                <a:rPr sz="1600">
                  <a:latin typeface="+mj-lt"/>
                  <a:ea typeface="+mj-ea"/>
                  <a:cs typeface="+mj-cs"/>
                  <a:sym typeface="Helvetica Neue"/>
                </a:rPr>
                <a:t>. </a:t>
              </a:r>
            </a:p>
            <a:p>
              <a:pPr lvl="0" algn="l">
                <a:lnSpc>
                  <a:spcPct val="120000"/>
                </a:lnSpc>
                <a:defRPr sz="1800"/>
              </a:pPr>
              <a:endParaRPr sz="1600">
                <a:latin typeface="+mj-lt"/>
                <a:ea typeface="+mj-ea"/>
                <a:cs typeface="+mj-cs"/>
                <a:sym typeface="Helvetica Neue"/>
              </a:endParaRPr>
            </a:p>
            <a:p>
              <a:pPr lvl="0" algn="l">
                <a:lnSpc>
                  <a:spcPct val="120000"/>
                </a:lnSpc>
                <a:defRPr sz="1800"/>
              </a:pPr>
              <a:r>
                <a:rPr sz="1600">
                  <a:latin typeface="+mj-lt"/>
                  <a:ea typeface="+mj-ea"/>
                  <a:cs typeface="+mj-cs"/>
                  <a:sym typeface="Helvetica Neue"/>
                </a:rPr>
                <a:t>For more information, please see </a:t>
              </a:r>
              <a:r>
                <a:rPr sz="1600">
                  <a:latin typeface="+mj-lt"/>
                  <a:ea typeface="+mj-ea"/>
                  <a:cs typeface="+mj-cs"/>
                  <a:sym typeface="Helvetica Neue"/>
                  <a:hlinkClick r:id="rId5"/>
                </a:rPr>
                <a:t>http://creativecommons.org/licenses/by-nc/3.0/</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12" y="2219059"/>
            <a:ext cx="5821461" cy="51875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Shape 73"/>
          <p:cNvSpPr>
            <a:spLocks noGrp="1"/>
          </p:cNvSpPr>
          <p:nvPr>
            <p:ph type="title"/>
          </p:nvPr>
        </p:nvSpPr>
        <p:spPr>
          <a:prstGeom prst="rect">
            <a:avLst/>
          </a:prstGeom>
        </p:spPr>
        <p:txBody>
          <a:bodyPr/>
          <a:lstStyle/>
          <a:p>
            <a:pPr lvl="0">
              <a:defRPr sz="1800"/>
            </a:pPr>
            <a:r>
              <a:rPr sz="4200" dirty="0"/>
              <a:t>Lab </a:t>
            </a:r>
            <a:r>
              <a:rPr sz="4200" dirty="0" smtClean="0"/>
              <a:t>0</a:t>
            </a:r>
            <a:r>
              <a:rPr lang="en-GB" sz="4200" dirty="0" smtClean="0"/>
              <a:t>6</a:t>
            </a:r>
            <a:r>
              <a:rPr sz="4200" dirty="0" smtClean="0"/>
              <a:t>: </a:t>
            </a:r>
            <a:r>
              <a:rPr lang="en-GB" sz="4200" dirty="0" smtClean="0"/>
              <a:t>Learn CSS </a:t>
            </a:r>
            <a:r>
              <a:rPr sz="4200" dirty="0" smtClean="0"/>
              <a:t>Layout</a:t>
            </a:r>
            <a:r>
              <a:rPr lang="en-GB" sz="4200" dirty="0" smtClean="0"/>
              <a:t> Part 1</a:t>
            </a:r>
            <a:endParaRPr sz="4200" dirty="0"/>
          </a:p>
        </p:txBody>
      </p:sp>
      <p:sp>
        <p:nvSpPr>
          <p:cNvPr id="74" name="Shape 7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t>2</a:t>
            </a:fld>
            <a:endParaRPr sz="14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634" y="6604992"/>
            <a:ext cx="6429375" cy="2362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9794" y="2247623"/>
            <a:ext cx="6429375" cy="3228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8544" y="5596880"/>
            <a:ext cx="5000625" cy="2971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CSS Part 1</a:t>
            </a:r>
            <a:endParaRPr lang="en-GB" dirty="0"/>
          </a:p>
        </p:txBody>
      </p:sp>
      <p:sp>
        <p:nvSpPr>
          <p:cNvPr id="3" name="Text Placeholder 2"/>
          <p:cNvSpPr>
            <a:spLocks noGrp="1"/>
          </p:cNvSpPr>
          <p:nvPr>
            <p:ph type="body" idx="1"/>
          </p:nvPr>
        </p:nvSpPr>
        <p:spPr/>
        <p:txBody>
          <a:bodyPr/>
          <a:lstStyle/>
          <a:p>
            <a:pPr>
              <a:spcBef>
                <a:spcPts val="600"/>
              </a:spcBef>
            </a:pPr>
            <a:r>
              <a:rPr lang="en-GB" sz="2800" dirty="0" smtClean="0">
                <a:latin typeface="+mn-lt"/>
              </a:rPr>
              <a:t>No layout</a:t>
            </a:r>
          </a:p>
          <a:p>
            <a:pPr>
              <a:spcBef>
                <a:spcPts val="600"/>
              </a:spcBef>
            </a:pPr>
            <a:r>
              <a:rPr lang="en-GB" sz="2800" dirty="0" smtClean="0">
                <a:latin typeface="+mn-lt"/>
              </a:rPr>
              <a:t>The “display” property</a:t>
            </a:r>
          </a:p>
          <a:p>
            <a:pPr>
              <a:spcBef>
                <a:spcPts val="600"/>
              </a:spcBef>
            </a:pPr>
            <a:r>
              <a:rPr lang="en-GB" sz="2800" dirty="0" smtClean="0">
                <a:latin typeface="+mn-lt"/>
              </a:rPr>
              <a:t>Margin: auto;</a:t>
            </a:r>
          </a:p>
          <a:p>
            <a:pPr>
              <a:spcBef>
                <a:spcPts val="600"/>
              </a:spcBef>
            </a:pPr>
            <a:r>
              <a:rPr lang="en-GB" sz="2800" dirty="0" smtClean="0">
                <a:latin typeface="+mn-lt"/>
              </a:rPr>
              <a:t>Max-width</a:t>
            </a:r>
          </a:p>
          <a:p>
            <a:pPr>
              <a:spcBef>
                <a:spcPts val="600"/>
              </a:spcBef>
            </a:pPr>
            <a:r>
              <a:rPr lang="en-GB" sz="2800" dirty="0" smtClean="0">
                <a:latin typeface="+mn-lt"/>
              </a:rPr>
              <a:t>The box model</a:t>
            </a:r>
          </a:p>
          <a:p>
            <a:pPr>
              <a:spcBef>
                <a:spcPts val="600"/>
              </a:spcBef>
            </a:pPr>
            <a:r>
              <a:rPr lang="en-GB" sz="2800" dirty="0" smtClean="0">
                <a:latin typeface="+mn-lt"/>
              </a:rPr>
              <a:t>Box-sizing</a:t>
            </a:r>
          </a:p>
          <a:p>
            <a:pPr>
              <a:spcBef>
                <a:spcPts val="600"/>
              </a:spcBef>
            </a:pPr>
            <a:r>
              <a:rPr lang="en-GB" sz="2800" dirty="0" smtClean="0">
                <a:latin typeface="+mn-lt"/>
              </a:rPr>
              <a:t>Position</a:t>
            </a:r>
          </a:p>
          <a:p>
            <a:pPr>
              <a:spcBef>
                <a:spcPts val="600"/>
              </a:spcBef>
            </a:pPr>
            <a:r>
              <a:rPr lang="en-GB" sz="2800" dirty="0" smtClean="0">
                <a:latin typeface="+mn-lt"/>
              </a:rPr>
              <a:t>Float</a:t>
            </a:r>
          </a:p>
          <a:p>
            <a:pPr>
              <a:spcBef>
                <a:spcPts val="600"/>
              </a:spcBef>
            </a:pPr>
            <a:r>
              <a:rPr lang="en-GB" sz="2800" dirty="0">
                <a:latin typeface="+mn-lt"/>
              </a:rPr>
              <a:t>C</a:t>
            </a:r>
            <a:r>
              <a:rPr lang="en-GB" sz="2800" dirty="0" smtClean="0">
                <a:latin typeface="+mn-lt"/>
              </a:rPr>
              <a:t>lear</a:t>
            </a:r>
            <a:endParaRPr lang="en-GB" sz="2800" dirty="0">
              <a:latin typeface="+mn-lt"/>
            </a:endParaRPr>
          </a:p>
        </p:txBody>
      </p:sp>
    </p:spTree>
    <p:extLst>
      <p:ext uri="{BB962C8B-B14F-4D97-AF65-F5344CB8AC3E}">
        <p14:creationId xmlns:p14="http://schemas.microsoft.com/office/powerpoint/2010/main" val="22586703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 Layout</a:t>
            </a:r>
            <a:endParaRPr lang="en-GB" dirty="0"/>
          </a:p>
        </p:txBody>
      </p:sp>
      <p:sp>
        <p:nvSpPr>
          <p:cNvPr id="3" name="Text Placeholder 2"/>
          <p:cNvSpPr>
            <a:spLocks noGrp="1"/>
          </p:cNvSpPr>
          <p:nvPr>
            <p:ph type="body" idx="1"/>
          </p:nvPr>
        </p:nvSpPr>
        <p:spPr>
          <a:xfrm>
            <a:off x="571500" y="2324100"/>
            <a:ext cx="11861800" cy="2048644"/>
          </a:xfrm>
        </p:spPr>
        <p:txBody>
          <a:bodyPr/>
          <a:lstStyle/>
          <a:p>
            <a:r>
              <a:rPr lang="en-GB" dirty="0" smtClean="0"/>
              <a:t>No layout is ok if you want one big column of content.</a:t>
            </a:r>
          </a:p>
          <a:p>
            <a:r>
              <a:rPr lang="en-GB" dirty="0" smtClean="0"/>
              <a:t>What happens if you make the browser really wide?</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28" y="4012704"/>
            <a:ext cx="4981575" cy="4076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14368" y="6677000"/>
            <a:ext cx="6048672" cy="9643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GB" sz="2800" b="0" i="0" u="none" strike="noStrike" cap="none" spc="0" normalizeH="0" baseline="0" dirty="0" smtClean="0">
                <a:ln>
                  <a:noFill/>
                </a:ln>
                <a:solidFill>
                  <a:srgbClr val="000000"/>
                </a:solidFill>
                <a:effectLst/>
                <a:uFillTx/>
                <a:latin typeface="+mn-lt"/>
                <a:ea typeface="+mn-ea"/>
                <a:cs typeface="+mn-cs"/>
                <a:sym typeface="Helvetica Neue Light"/>
              </a:rPr>
              <a:t>Your eyes have to travel</a:t>
            </a:r>
            <a:r>
              <a:rPr kumimoji="0" lang="en-GB" sz="2800" b="0" i="0" u="none" strike="noStrike" cap="none" spc="0" normalizeH="0" dirty="0" smtClean="0">
                <a:ln>
                  <a:noFill/>
                </a:ln>
                <a:solidFill>
                  <a:srgbClr val="000000"/>
                </a:solidFill>
                <a:effectLst/>
                <a:uFillTx/>
                <a:latin typeface="+mn-lt"/>
                <a:ea typeface="+mn-ea"/>
                <a:cs typeface="+mn-cs"/>
                <a:sym typeface="Helvetica Neue Light"/>
              </a:rPr>
              <a:t> a long distance right to left to the next line.</a:t>
            </a:r>
            <a:endParaRPr kumimoji="0" lang="en-GB" sz="2800" b="0" i="0" u="none" strike="noStrike" cap="none" spc="0" normalizeH="0" baseline="0" dirty="0">
              <a:ln>
                <a:noFill/>
              </a:ln>
              <a:solidFill>
                <a:srgbClr val="000000"/>
              </a:solidFill>
              <a:effectLst/>
              <a:uFillTx/>
              <a:latin typeface="+mn-lt"/>
              <a:ea typeface="+mn-ea"/>
              <a:cs typeface="+mn-cs"/>
              <a:sym typeface="Helvetica Neue Light"/>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52" y="8089404"/>
            <a:ext cx="11887200" cy="939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2243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0246816" y="7953218"/>
            <a:ext cx="1584176" cy="432048"/>
          </a:xfrm>
          <a:prstGeom prst="round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mn-lt"/>
              <a:ea typeface="+mn-ea"/>
              <a:cs typeface="+mn-cs"/>
              <a:sym typeface="Helvetica Neue Light"/>
            </a:endParaRPr>
          </a:p>
        </p:txBody>
      </p:sp>
      <p:sp>
        <p:nvSpPr>
          <p:cNvPr id="7" name="Rounded Rectangle 6"/>
          <p:cNvSpPr/>
          <p:nvPr/>
        </p:nvSpPr>
        <p:spPr>
          <a:xfrm>
            <a:off x="5854328" y="7973144"/>
            <a:ext cx="864096" cy="432048"/>
          </a:xfrm>
          <a:prstGeom prst="round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mn-lt"/>
              <a:ea typeface="+mn-ea"/>
              <a:cs typeface="+mn-cs"/>
              <a:sym typeface="Helvetica Neue Light"/>
            </a:endParaRPr>
          </a:p>
        </p:txBody>
      </p:sp>
      <p:sp>
        <p:nvSpPr>
          <p:cNvPr id="2" name="Title 1"/>
          <p:cNvSpPr>
            <a:spLocks noGrp="1"/>
          </p:cNvSpPr>
          <p:nvPr>
            <p:ph type="title"/>
          </p:nvPr>
        </p:nvSpPr>
        <p:spPr/>
        <p:txBody>
          <a:bodyPr/>
          <a:lstStyle/>
          <a:p>
            <a:r>
              <a:rPr lang="en-GB" dirty="0" smtClean="0"/>
              <a:t>“display” property</a:t>
            </a:r>
            <a:endParaRPr lang="en-GB" dirty="0"/>
          </a:p>
        </p:txBody>
      </p:sp>
      <p:sp>
        <p:nvSpPr>
          <p:cNvPr id="4" name="Rounded Rectangle 3"/>
          <p:cNvSpPr/>
          <p:nvPr/>
        </p:nvSpPr>
        <p:spPr>
          <a:xfrm>
            <a:off x="525736" y="2284512"/>
            <a:ext cx="1152128" cy="432048"/>
          </a:xfrm>
          <a:prstGeom prst="roundRect">
            <a:avLst/>
          </a:prstGeom>
          <a:solidFill>
            <a:schemeClr val="bg2">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mn-lt"/>
              <a:ea typeface="+mn-ea"/>
              <a:cs typeface="+mn-cs"/>
              <a:sym typeface="Helvetica Neue Light"/>
            </a:endParaRPr>
          </a:p>
        </p:txBody>
      </p:sp>
      <p:sp>
        <p:nvSpPr>
          <p:cNvPr id="3" name="Text Placeholder 2"/>
          <p:cNvSpPr>
            <a:spLocks noGrp="1"/>
          </p:cNvSpPr>
          <p:nvPr>
            <p:ph type="body" idx="1"/>
          </p:nvPr>
        </p:nvSpPr>
        <p:spPr>
          <a:xfrm>
            <a:off x="571500" y="2284512"/>
            <a:ext cx="12051580" cy="7200800"/>
          </a:xfrm>
        </p:spPr>
        <p:txBody>
          <a:bodyPr/>
          <a:lstStyle/>
          <a:p>
            <a:pPr marL="0" indent="0">
              <a:spcBef>
                <a:spcPts val="1200"/>
              </a:spcBef>
              <a:buNone/>
            </a:pPr>
            <a:r>
              <a:rPr lang="en-GB" sz="2400" dirty="0" smtClean="0">
                <a:effectLst>
                  <a:outerShdw blurRad="38100" dist="38100" dir="2700000" algn="tl">
                    <a:srgbClr val="000000">
                      <a:alpha val="43137"/>
                    </a:srgbClr>
                  </a:outerShdw>
                </a:effectLst>
                <a:latin typeface="Verdana" panose="020B0604030504040204" pitchFamily="34" charset="0"/>
              </a:rPr>
              <a:t>display</a:t>
            </a:r>
            <a:r>
              <a:rPr lang="en-GB" dirty="0" smtClean="0"/>
              <a:t> </a:t>
            </a:r>
            <a:r>
              <a:rPr lang="en-GB" sz="2800" dirty="0" smtClean="0"/>
              <a:t>is CSS’s most important property for controlling layout.</a:t>
            </a:r>
          </a:p>
          <a:p>
            <a:pPr marL="0" indent="0">
              <a:spcBef>
                <a:spcPts val="1200"/>
              </a:spcBef>
              <a:buNone/>
            </a:pPr>
            <a:r>
              <a:rPr lang="en-GB" sz="2800" dirty="0" smtClean="0"/>
              <a:t>Every element has a default display value depending on what type of element it is. The default for most elements is usually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block</a:t>
            </a:r>
            <a:r>
              <a:rPr lang="en-GB" dirty="0" smtClean="0">
                <a:effectLst>
                  <a:outerShdw blurRad="38100" dist="38100" dir="2700000" algn="tl">
                    <a:srgbClr val="000000">
                      <a:alpha val="43137"/>
                    </a:srgbClr>
                  </a:outerShdw>
                </a:effectLst>
              </a:rPr>
              <a:t> </a:t>
            </a:r>
            <a:r>
              <a:rPr lang="en-GB" dirty="0" smtClean="0"/>
              <a:t>or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inline</a:t>
            </a:r>
            <a:r>
              <a:rPr lang="en-GB" dirty="0" smtClean="0"/>
              <a:t>.</a:t>
            </a:r>
          </a:p>
          <a:p>
            <a:pPr marL="0" indent="0">
              <a:spcBef>
                <a:spcPts val="1200"/>
              </a:spcBef>
              <a:buNone/>
            </a:pPr>
            <a:r>
              <a:rPr lang="en-GB" sz="2800" b="1" dirty="0" smtClean="0">
                <a:latin typeface="Verdana" panose="020B0604030504040204" pitchFamily="34" charset="0"/>
                <a:ea typeface="Verdana" panose="020B0604030504040204" pitchFamily="34" charset="0"/>
                <a:cs typeface="Verdana" panose="020B0604030504040204" pitchFamily="34" charset="0"/>
              </a:rPr>
              <a:t>block</a:t>
            </a:r>
          </a:p>
          <a:p>
            <a:pPr marL="0" indent="0">
              <a:spcBef>
                <a:spcPts val="600"/>
              </a:spcBef>
              <a:buNone/>
            </a:pP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&lt;div&gt; </a:t>
            </a:r>
            <a:r>
              <a:rPr lang="en-GB" sz="2800" dirty="0" smtClean="0">
                <a:latin typeface="+mn-lt"/>
                <a:ea typeface="Verdana" panose="020B0604030504040204" pitchFamily="34" charset="0"/>
                <a:cs typeface="Verdana" panose="020B0604030504040204" pitchFamily="34" charset="0"/>
              </a:rPr>
              <a:t>is the standard block level element. It starts on a new line and stretches to the left and right as far as it can. Others include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&lt;p&gt;</a:t>
            </a:r>
            <a:r>
              <a:rPr lang="en-GB" sz="2400" dirty="0" smtClean="0">
                <a:latin typeface="Verdana" panose="020B0604030504040204" pitchFamily="34" charset="0"/>
                <a:ea typeface="Verdana" panose="020B0604030504040204" pitchFamily="34" charset="0"/>
                <a:cs typeface="Verdana" panose="020B0604030504040204" pitchFamily="34" charset="0"/>
              </a:rPr>
              <a:t> </a:t>
            </a:r>
            <a:r>
              <a:rPr lang="en-GB" sz="2800" dirty="0" smtClean="0">
                <a:latin typeface="+mn-lt"/>
                <a:ea typeface="Verdana" panose="020B0604030504040204" pitchFamily="34" charset="0"/>
                <a:cs typeface="Verdana" panose="020B0604030504040204" pitchFamily="34" charset="0"/>
              </a:rPr>
              <a:t>and new in HTML5 are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&lt;header&gt; &lt;footer&gt; &lt;section&gt;</a:t>
            </a:r>
            <a:r>
              <a:rPr lang="en-GB" sz="2800" dirty="0" smtClean="0">
                <a:latin typeface="Verdana" panose="020B0604030504040204" pitchFamily="34" charset="0"/>
                <a:ea typeface="Verdana" panose="020B0604030504040204" pitchFamily="34" charset="0"/>
                <a:cs typeface="Verdana" panose="020B0604030504040204" pitchFamily="34" charset="0"/>
              </a:rPr>
              <a:t> </a:t>
            </a:r>
            <a:r>
              <a:rPr lang="en-GB" sz="2800" dirty="0" smtClean="0">
                <a:latin typeface="+mn-lt"/>
                <a:ea typeface="Verdana" panose="020B0604030504040204" pitchFamily="34" charset="0"/>
                <a:cs typeface="Verdana" panose="020B0604030504040204" pitchFamily="34" charset="0"/>
              </a:rPr>
              <a:t>and </a:t>
            </a:r>
            <a:r>
              <a:rPr lang="en-GB" sz="2800" dirty="0" smtClean="0">
                <a:latin typeface="+mn-lt"/>
                <a:ea typeface="Verdana" panose="020B0604030504040204" pitchFamily="34" charset="0"/>
                <a:cs typeface="Verdana" panose="020B0604030504040204" pitchFamily="34" charset="0"/>
              </a:rPr>
              <a:t>more.</a:t>
            </a:r>
            <a:endParaRPr lang="en-GB" sz="2800" dirty="0" smtClean="0">
              <a:effectLst>
                <a:outerShdw blurRad="38100" dist="38100" dir="2700000" algn="tl">
                  <a:srgbClr val="000000">
                    <a:alpha val="43137"/>
                  </a:srgbClr>
                </a:outerShdw>
              </a:effectLst>
              <a:latin typeface="+mn-lt"/>
              <a:ea typeface="Verdana" panose="020B0604030504040204" pitchFamily="34" charset="0"/>
              <a:cs typeface="Verdana" panose="020B0604030504040204" pitchFamily="34" charset="0"/>
            </a:endParaRPr>
          </a:p>
          <a:p>
            <a:pPr marL="0" indent="0">
              <a:spcBef>
                <a:spcPts val="1200"/>
              </a:spcBef>
              <a:buNone/>
            </a:pPr>
            <a:r>
              <a:rPr lang="en-GB" sz="2800" b="1" dirty="0" smtClean="0">
                <a:latin typeface="Verdana" panose="020B0604030504040204" pitchFamily="34" charset="0"/>
                <a:ea typeface="Verdana" panose="020B0604030504040204" pitchFamily="34" charset="0"/>
                <a:cs typeface="Verdana" panose="020B0604030504040204" pitchFamily="34" charset="0"/>
              </a:rPr>
              <a:t>inline</a:t>
            </a:r>
          </a:p>
          <a:p>
            <a:pPr marL="0" indent="0">
              <a:spcBef>
                <a:spcPts val="1200"/>
              </a:spcBef>
              <a:buNone/>
            </a:pP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&lt;span&gt; </a:t>
            </a:r>
            <a:r>
              <a:rPr lang="en-GB" sz="2800" dirty="0" smtClean="0"/>
              <a:t>is the standard inline element. The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&lt;a&gt; </a:t>
            </a:r>
            <a:r>
              <a:rPr lang="en-GB" sz="2800" dirty="0" smtClean="0">
                <a:latin typeface="+mn-lt"/>
                <a:ea typeface="Verdana" panose="020B0604030504040204" pitchFamily="34" charset="0"/>
                <a:cs typeface="Verdana" panose="020B0604030504040204" pitchFamily="34" charset="0"/>
              </a:rPr>
              <a:t>element is the most common inline element.</a:t>
            </a:r>
          </a:p>
          <a:p>
            <a:pPr marL="0" indent="0">
              <a:spcBef>
                <a:spcPts val="1200"/>
              </a:spcBef>
              <a:buNone/>
            </a:pPr>
            <a:r>
              <a:rPr lang="en-GB" sz="2800" b="1" dirty="0" smtClean="0">
                <a:latin typeface="Verdana" panose="020B0604030504040204" pitchFamily="34" charset="0"/>
                <a:ea typeface="Verdana" panose="020B0604030504040204" pitchFamily="34" charset="0"/>
                <a:cs typeface="Verdana" panose="020B0604030504040204" pitchFamily="34" charset="0"/>
              </a:rPr>
              <a:t>none</a:t>
            </a:r>
          </a:p>
          <a:p>
            <a:pPr marL="0" indent="0">
              <a:spcBef>
                <a:spcPts val="1200"/>
              </a:spcBef>
              <a:buNone/>
            </a:pPr>
            <a:r>
              <a:rPr lang="en-GB" sz="2800" dirty="0" smtClean="0">
                <a:latin typeface="+mn-lt"/>
                <a:ea typeface="Verdana" panose="020B0604030504040204" pitchFamily="34" charset="0"/>
                <a:cs typeface="Verdana" panose="020B0604030504040204" pitchFamily="34" charset="0"/>
              </a:rPr>
              <a:t>Another common display value is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none . </a:t>
            </a:r>
            <a:r>
              <a:rPr lang="en-GB" sz="2800" dirty="0" smtClean="0">
                <a:latin typeface="+mn-lt"/>
                <a:ea typeface="Verdana" panose="020B0604030504040204" pitchFamily="34" charset="0"/>
                <a:cs typeface="Verdana" panose="020B0604030504040204" pitchFamily="34" charset="0"/>
              </a:rPr>
              <a:t>This is different from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visibility. </a:t>
            </a:r>
            <a:r>
              <a:rPr lang="en-GB" sz="2800" dirty="0" smtClean="0">
                <a:latin typeface="+mn-lt"/>
                <a:ea typeface="Verdana" panose="020B0604030504040204" pitchFamily="34" charset="0"/>
                <a:cs typeface="Verdana" panose="020B0604030504040204" pitchFamily="34" charset="0"/>
              </a:rPr>
              <a:t>Setting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display </a:t>
            </a:r>
            <a:r>
              <a:rPr lang="en-GB" sz="2800" dirty="0" smtClean="0">
                <a:latin typeface="+mn-lt"/>
                <a:ea typeface="Verdana" panose="020B0604030504040204" pitchFamily="34" charset="0"/>
                <a:cs typeface="Verdana" panose="020B0604030504040204" pitchFamily="34" charset="0"/>
              </a:rPr>
              <a:t>to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none </a:t>
            </a:r>
            <a:r>
              <a:rPr lang="en-GB" sz="2800" dirty="0" smtClean="0">
                <a:latin typeface="+mn-lt"/>
                <a:ea typeface="Verdana" panose="020B0604030504040204" pitchFamily="34" charset="0"/>
                <a:cs typeface="Verdana" panose="020B0604030504040204" pitchFamily="34" charset="0"/>
              </a:rPr>
              <a:t>will render the page as though the element does not exist. </a:t>
            </a:r>
            <a:r>
              <a:rPr lang="en-GB" sz="2400" dirty="0" smtClean="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visibility: hidden; </a:t>
            </a:r>
            <a:r>
              <a:rPr lang="en-GB" sz="2800" dirty="0" smtClean="0">
                <a:latin typeface="+mn-lt"/>
                <a:ea typeface="Verdana" panose="020B0604030504040204" pitchFamily="34" charset="0"/>
                <a:cs typeface="Verdana" panose="020B0604030504040204" pitchFamily="34" charset="0"/>
              </a:rPr>
              <a:t>will hide the element, but the element will take up the space it would usually.</a:t>
            </a:r>
            <a:endParaRPr lang="en-GB" sz="2800" dirty="0">
              <a:effectLst>
                <a:outerShdw blurRad="38100" dist="38100" dir="2700000" algn="tl">
                  <a:srgbClr val="000000">
                    <a:alpha val="43137"/>
                  </a:srgbClr>
                </a:outerShdw>
              </a:effectLst>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21413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margin: auto;</a:t>
            </a:r>
            <a:endParaRPr lang="en-GB" dirty="0"/>
          </a:p>
        </p:txBody>
      </p:sp>
      <p:sp>
        <p:nvSpPr>
          <p:cNvPr id="3" name="Text Placeholder 2"/>
          <p:cNvSpPr>
            <a:spLocks noGrp="1"/>
          </p:cNvSpPr>
          <p:nvPr>
            <p:ph type="body" idx="1"/>
          </p:nvPr>
        </p:nvSpPr>
        <p:spPr/>
        <p:txBody>
          <a:bodyPr/>
          <a:lstStyle/>
          <a:p>
            <a:endParaRPr lang="en-GB" dirty="0" smtClean="0"/>
          </a:p>
          <a:p>
            <a:endParaRPr lang="en-GB" dirty="0"/>
          </a:p>
          <a:p>
            <a:r>
              <a:rPr lang="en-GB" dirty="0" smtClean="0"/>
              <a:t>Setting the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width</a:t>
            </a:r>
            <a:r>
              <a:rPr lang="en-GB" dirty="0" smtClean="0"/>
              <a:t> of a block-level element will stop it stretching out to the edges left and right. Then set the margin to auto left and right. This horizontally centres that element within its container.</a:t>
            </a:r>
          </a:p>
          <a:p>
            <a:pPr>
              <a:spcBef>
                <a:spcPts val="600"/>
              </a:spcBef>
            </a:pPr>
            <a:r>
              <a:rPr lang="en-GB" dirty="0" smtClean="0"/>
              <a:t>The only problem is when the browser window is narrower than the width you set. What will the browser do?</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556" y="2356520"/>
            <a:ext cx="8592596"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784" y="6749008"/>
            <a:ext cx="90011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966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max-width</a:t>
            </a:r>
            <a:endParaRPr lang="en-GB" dirty="0"/>
          </a:p>
        </p:txBody>
      </p:sp>
      <p:sp>
        <p:nvSpPr>
          <p:cNvPr id="3" name="Text Placeholder 2"/>
          <p:cNvSpPr>
            <a:spLocks noGrp="1"/>
          </p:cNvSpPr>
          <p:nvPr>
            <p:ph type="body" idx="1"/>
          </p:nvPr>
        </p:nvSpPr>
        <p:spPr>
          <a:xfrm>
            <a:off x="571500" y="4156720"/>
            <a:ext cx="6794996" cy="4733280"/>
          </a:xfrm>
        </p:spPr>
        <p:txBody>
          <a:bodyPr/>
          <a:lstStyle/>
          <a:p>
            <a:endParaRPr lang="en-GB" dirty="0" smtClean="0"/>
          </a:p>
          <a:p>
            <a:r>
              <a:rPr lang="en-GB" dirty="0" smtClean="0"/>
              <a:t>To prevent a horizontal scroll bar appearing we can use the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max-width</a:t>
            </a:r>
            <a:r>
              <a:rPr lang="en-GB" dirty="0" smtClean="0"/>
              <a:t> property. For a site that needs to be usable on a mobile it is important to use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max-width</a:t>
            </a:r>
            <a:r>
              <a:rPr lang="en-GB" dirty="0" smtClean="0"/>
              <a:t>.</a:t>
            </a:r>
          </a:p>
          <a:p>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max-width</a:t>
            </a:r>
            <a:r>
              <a:rPr lang="en-GB" dirty="0" smtClean="0"/>
              <a:t> is supported by all major browsers including IE7</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1996480"/>
            <a:ext cx="10045861"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536" y="4660776"/>
            <a:ext cx="39243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13257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box model</a:t>
            </a:r>
            <a:endParaRPr lang="en-GB" dirty="0"/>
          </a:p>
        </p:txBody>
      </p:sp>
      <p:sp>
        <p:nvSpPr>
          <p:cNvPr id="3" name="Text Placeholder 2"/>
          <p:cNvSpPr>
            <a:spLocks noGrp="1"/>
          </p:cNvSpPr>
          <p:nvPr>
            <p:ph type="body" idx="1"/>
          </p:nvPr>
        </p:nvSpPr>
        <p:spPr/>
        <p:txBody>
          <a:bodyPr/>
          <a:lstStyle/>
          <a:p>
            <a:r>
              <a:rPr lang="en-GB" dirty="0" smtClean="0"/>
              <a:t>the difficulty with setting width is the box model. When you set the width of an element, it can actually appear bigger because of the border  and padding.</a:t>
            </a:r>
          </a:p>
          <a:p>
            <a:pPr>
              <a:spcBef>
                <a:spcPts val="600"/>
              </a:spcBef>
            </a:pPr>
            <a:r>
              <a:rPr lang="en-GB" dirty="0" smtClean="0"/>
              <a:t>These two elements have their width set the same but they end up rendered as different sizes.</a:t>
            </a:r>
          </a:p>
          <a:p>
            <a:pPr>
              <a:spcBef>
                <a:spcPts val="600"/>
              </a:spcBef>
            </a:pPr>
            <a:r>
              <a:rPr lang="en-GB" dirty="0" smtClean="0"/>
              <a:t>The solution has been to write smaller width value than wanted, but we don’t have to do that any more.</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05" y="5236840"/>
            <a:ext cx="7893998" cy="3326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216" y="6107993"/>
            <a:ext cx="7077075" cy="3362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30206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box-sizing</a:t>
            </a:r>
            <a:endParaRPr lang="en-GB" dirty="0"/>
          </a:p>
        </p:txBody>
      </p:sp>
      <p:sp>
        <p:nvSpPr>
          <p:cNvPr id="3" name="Text Placeholder 2"/>
          <p:cNvSpPr>
            <a:spLocks noGrp="1"/>
          </p:cNvSpPr>
          <p:nvPr>
            <p:ph type="body" idx="1"/>
          </p:nvPr>
        </p:nvSpPr>
        <p:spPr>
          <a:xfrm>
            <a:off x="237704" y="2324100"/>
            <a:ext cx="4706764" cy="7089204"/>
          </a:xfrm>
        </p:spPr>
        <p:txBody>
          <a:bodyPr/>
          <a:lstStyle/>
          <a:p>
            <a:r>
              <a:rPr lang="en-GB" dirty="0" smtClean="0"/>
              <a:t>A new CSS property called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box-sizing</a:t>
            </a:r>
            <a:r>
              <a:rPr lang="en-GB" dirty="0" smtClean="0"/>
              <a:t> was created. When you set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box-sizing: border-box;</a:t>
            </a:r>
            <a:r>
              <a:rPr lang="en-GB" dirty="0" smtClean="0"/>
              <a:t> on an element the padding and border  of that element no longer increases its width.</a:t>
            </a:r>
          </a:p>
          <a:p>
            <a:pPr>
              <a:spcBef>
                <a:spcPts val="600"/>
              </a:spcBef>
            </a:pPr>
            <a:r>
              <a:rPr lang="en-GB" dirty="0" smtClean="0"/>
              <a:t>Here we have set the         </a:t>
            </a:r>
            <a:r>
              <a:rPr lang="en-GB"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box-sizing: border-box; </a:t>
            </a:r>
            <a:r>
              <a:rPr lang="en-GB" dirty="0" smtClean="0"/>
              <a:t>on both elements.</a:t>
            </a:r>
          </a:p>
          <a:p>
            <a:pPr>
              <a:spcBef>
                <a:spcPts val="600"/>
              </a:spcBef>
            </a:pPr>
            <a:r>
              <a:rPr lang="en-GB" dirty="0" smtClean="0"/>
              <a:t>Since this is so much better, some authors want all elements on their pages to work this way.</a:t>
            </a:r>
          </a:p>
          <a:p>
            <a:pPr>
              <a:spcBef>
                <a:spcPts val="600"/>
              </a:spcBef>
            </a:pPr>
            <a:r>
              <a:rPr lang="en-GB" dirty="0" smtClean="0"/>
              <a:t>You should use –</a:t>
            </a:r>
            <a:r>
              <a:rPr lang="en-GB" dirty="0" err="1" smtClean="0"/>
              <a:t>webkit</a:t>
            </a:r>
            <a:r>
              <a:rPr lang="en-GB" dirty="0" smtClean="0"/>
              <a:t>- and –</a:t>
            </a:r>
            <a:r>
              <a:rPr lang="en-GB" dirty="0" err="1" smtClean="0"/>
              <a:t>moz</a:t>
            </a:r>
            <a:r>
              <a:rPr lang="en-GB" dirty="0" smtClean="0"/>
              <a:t>- prefixes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366" y="16097"/>
            <a:ext cx="7293843" cy="4409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7251" y="4457842"/>
            <a:ext cx="7848872" cy="4424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256" y="8244454"/>
            <a:ext cx="6836206" cy="150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0186695"/>
      </p:ext>
    </p:extLst>
  </p:cSld>
  <p:clrMapOvr>
    <a:masterClrMapping/>
  </p:clrMapOvr>
  <p:transition spd="med"/>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243</TotalTime>
  <Words>833</Words>
  <Application>Microsoft Office PowerPoint</Application>
  <PresentationFormat>Custom</PresentationFormat>
  <Paragraphs>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ModernPortfolio</vt:lpstr>
      <vt:lpstr>CSS Layout Part I</vt:lpstr>
      <vt:lpstr>Lab 06: Learn CSS Layout Part 1</vt:lpstr>
      <vt:lpstr>CSS Part 1</vt:lpstr>
      <vt:lpstr>No Layout</vt:lpstr>
      <vt:lpstr>“display” property</vt:lpstr>
      <vt:lpstr>margin: auto;</vt:lpstr>
      <vt:lpstr>max-width</vt:lpstr>
      <vt:lpstr>the box model</vt:lpstr>
      <vt:lpstr>box-sizing</vt:lpstr>
      <vt:lpstr>position</vt:lpstr>
      <vt:lpstr>position</vt:lpstr>
      <vt:lpstr>position</vt:lpstr>
      <vt:lpstr>position</vt:lpstr>
      <vt:lpstr>position example</vt:lpstr>
      <vt:lpstr>float</vt:lpstr>
      <vt:lpstr>clear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dc:title>
  <dc:creator>Brenda Mullally</dc:creator>
  <cp:lastModifiedBy>Brenda Mullally</cp:lastModifiedBy>
  <cp:revision>17</cp:revision>
  <dcterms:modified xsi:type="dcterms:W3CDTF">2015-10-16T12:11:18Z</dcterms:modified>
</cp:coreProperties>
</file>