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77" r:id="rId6"/>
    <p:sldId id="278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79" r:id="rId15"/>
    <p:sldId id="289" r:id="rId16"/>
    <p:sldId id="280" r:id="rId17"/>
    <p:sldId id="281" r:id="rId18"/>
    <p:sldId id="282" r:id="rId19"/>
    <p:sldId id="294" r:id="rId20"/>
    <p:sldId id="283" r:id="rId21"/>
    <p:sldId id="292" r:id="rId22"/>
    <p:sldId id="293" r:id="rId23"/>
    <p:sldId id="276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20" y="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9865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4804A-AD85-48B8-BE72-74F1A958574D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602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7DF8B-04F0-40A4-B3D1-F79C3AF3F8AE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46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F40E6F-7A0D-4F4E-A776-0182ABB74E10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4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1"/>
            <a:ext cx="11709421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489699" y="508000"/>
            <a:ext cx="1" cy="801373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44449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 flipH="1">
            <a:off x="85470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64896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89696" y="4476749"/>
            <a:ext cx="5994409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 flipH="1">
            <a:off x="90677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9067796" y="30924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067796" y="58737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4933" y="9054635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62207" y="9194800"/>
            <a:ext cx="218008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543799" y="7975599"/>
            <a:ext cx="2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47699" y="4749799"/>
            <a:ext cx="488212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699" y="1968499"/>
            <a:ext cx="4876869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69800" y="9194800"/>
            <a:ext cx="210415" cy="198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11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155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00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44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489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33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78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822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ctrTitle"/>
          </p:nvPr>
        </p:nvSpPr>
        <p:spPr>
          <a:xfrm>
            <a:off x="368300" y="7239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dirty="0"/>
              <a:t>CSS Layout Part </a:t>
            </a:r>
            <a:r>
              <a:rPr lang="en-IE" dirty="0" smtClean="0"/>
              <a:t>2</a:t>
            </a:r>
            <a:endParaRPr dirty="0"/>
          </a:p>
        </p:txBody>
      </p:sp>
      <p:sp>
        <p:nvSpPr>
          <p:cNvPr id="198" name="Shape 198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Development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8" y="294414"/>
            <a:ext cx="11054080" cy="11921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2286677"/>
            <a:ext cx="9486054" cy="6502400"/>
          </a:xfrm>
        </p:spPr>
        <p:txBody>
          <a:bodyPr numCol="2">
            <a:normAutofit fontScale="92500"/>
          </a:bodyPr>
          <a:lstStyle/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Single column design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Avoid floats, tables, frames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page title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heading tags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Optimize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alt text for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Eliminate unneeded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Navigation in lists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 err="1"/>
              <a:t>Em</a:t>
            </a:r>
            <a:r>
              <a:rPr lang="en-US" sz="2400" dirty="0"/>
              <a:t> or percentage font size units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Common font typefaces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Good contrast between text and background colors 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Provide “Skip to Content” hyperlink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Provide “Back to Top” hyperlink</a:t>
            </a:r>
          </a:p>
          <a:p>
            <a:pPr marL="520184" indent="-403143">
              <a:buFont typeface="Wingdings 2"/>
              <a:buChar char=""/>
              <a:defRPr/>
            </a:pPr>
            <a:endParaRPr lang="en-US" sz="2400" dirty="0"/>
          </a:p>
        </p:txBody>
      </p:sp>
      <p:pic>
        <p:nvPicPr>
          <p:cNvPr id="26629" name="Picture 5" descr="Figure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3369" y="1192107"/>
            <a:ext cx="2334542" cy="39375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Figure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6426" y="5537877"/>
            <a:ext cx="2454205" cy="40820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2462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/>
              <a:t>Set most padding and margin to 0.</a:t>
            </a:r>
          </a:p>
          <a:p>
            <a:r>
              <a:rPr lang="ga-IE" dirty="0"/>
              <a:t>Background images may have to be adjusted so they have no-repeat and are positioned in the right top of the screen.</a:t>
            </a:r>
          </a:p>
          <a:p>
            <a:r>
              <a:rPr lang="ga-IE" dirty="0"/>
              <a:t>Logos may also need modifying.</a:t>
            </a:r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458216"/>
            <a:ext cx="118618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ga-IE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</a:t>
            </a:r>
            <a:r>
              <a:rPr lang="en-US" dirty="0"/>
              <a:t>design </a:t>
            </a:r>
            <a:r>
              <a:rPr lang="en-US" dirty="0" smtClean="0"/>
              <a:t>is the strategy of making a site that “responds” to the browser and device that it is being shown on so it is awesome no matter what.</a:t>
            </a:r>
          </a:p>
          <a:p>
            <a:r>
              <a:rPr lang="en-US" dirty="0" smtClean="0"/>
              <a:t>CSS3 media queries are the most powerful tool for doing this. They </a:t>
            </a:r>
            <a:r>
              <a:rPr lang="en-US" dirty="0"/>
              <a:t>currently enjoy decent support across many modern browsers. </a:t>
            </a:r>
            <a:r>
              <a:rPr lang="ga-IE" dirty="0" smtClean="0"/>
              <a:t>T</a:t>
            </a:r>
            <a:r>
              <a:rPr lang="en-US" dirty="0" smtClean="0"/>
              <a:t>hey </a:t>
            </a:r>
            <a:r>
              <a:rPr lang="en-US" dirty="0"/>
              <a:t>basically allow you to gather data about the site visitor and use it to conditionally apply CSS styles. For our purposes, we’re primarily interested in the min-width media feature, which allows us to apply specific CSS styles if the browser window drops below a particular width that we can specify. </a:t>
            </a:r>
            <a:endParaRPr lang="ga-IE" dirty="0" smtClean="0"/>
          </a:p>
          <a:p>
            <a:r>
              <a:rPr lang="en-US" dirty="0"/>
              <a:t>The set of pixel widths </a:t>
            </a:r>
            <a:r>
              <a:rPr lang="en-US" dirty="0" smtClean="0"/>
              <a:t>you can target are </a:t>
            </a:r>
            <a:r>
              <a:rPr lang="en-US" dirty="0"/>
              <a:t>as follows:</a:t>
            </a:r>
          </a:p>
          <a:p>
            <a:r>
              <a:rPr lang="en-US" dirty="0" smtClean="0"/>
              <a:t>320px</a:t>
            </a:r>
            <a:r>
              <a:rPr lang="ga-IE" dirty="0" smtClean="0"/>
              <a:t>, </a:t>
            </a:r>
            <a:r>
              <a:rPr lang="en-US" dirty="0" smtClean="0"/>
              <a:t>480px</a:t>
            </a:r>
            <a:r>
              <a:rPr lang="ga-IE" dirty="0" smtClean="0"/>
              <a:t>, </a:t>
            </a:r>
            <a:r>
              <a:rPr lang="en-US" dirty="0" smtClean="0"/>
              <a:t>600px</a:t>
            </a:r>
            <a:r>
              <a:rPr lang="ga-IE" dirty="0" smtClean="0"/>
              <a:t>, </a:t>
            </a:r>
            <a:r>
              <a:rPr lang="en-US" dirty="0" smtClean="0"/>
              <a:t>768px</a:t>
            </a:r>
            <a:r>
              <a:rPr lang="ga-IE" dirty="0" smtClean="0"/>
              <a:t>, </a:t>
            </a:r>
            <a:r>
              <a:rPr lang="en-US" dirty="0" smtClean="0"/>
              <a:t>900px</a:t>
            </a:r>
            <a:r>
              <a:rPr lang="ga-IE" dirty="0" smtClean="0"/>
              <a:t>, </a:t>
            </a:r>
            <a:r>
              <a:rPr lang="en-US" dirty="0" smtClean="0"/>
              <a:t>1200px</a:t>
            </a:r>
            <a:endParaRPr lang="en-US" dirty="0"/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5" y="2022969"/>
            <a:ext cx="11780960" cy="701130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sz="2400" dirty="0" smtClean="0"/>
              <a:t>Determines </a:t>
            </a:r>
            <a:r>
              <a:rPr lang="en-US" sz="2400" dirty="0"/>
              <a:t>the capability of the mobile device, such as screen resolution</a:t>
            </a:r>
          </a:p>
          <a:p>
            <a:pPr lvl="1">
              <a:defRPr/>
            </a:pPr>
            <a:r>
              <a:rPr lang="en-US" sz="2400" dirty="0"/>
              <a:t>Directs the browser to styles configured specifically for those capabilities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9934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&lt;link href="lighthousemobile.css"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media="only screen and (max-device-width: 480px)"&gt;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19A314-9F38-4176-A618-FA58D10A5455}" type="slidenum">
              <a:rPr lang="en-US" sz="1600">
                <a:solidFill>
                  <a:srgbClr val="4D4D4D"/>
                </a:solidFill>
              </a:rPr>
              <a:pPr/>
              <a:t>13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30725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97" y="3487588"/>
            <a:ext cx="3377183" cy="561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9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2005013"/>
            <a:ext cx="5600700" cy="494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5129213"/>
            <a:ext cx="7019925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2352675"/>
            <a:ext cx="2857500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43" y="0"/>
            <a:ext cx="4067357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74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27" y="498518"/>
            <a:ext cx="11054080" cy="1009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Viewport 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" y="3130635"/>
            <a:ext cx="10865781" cy="5527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Default action for most mobile devices</a:t>
            </a:r>
            <a:br>
              <a:rPr lang="en-US" dirty="0" smtClean="0"/>
            </a:br>
            <a:r>
              <a:rPr lang="en-US" dirty="0" smtClean="0"/>
              <a:t> is to zoom out and scale the web page</a:t>
            </a:r>
          </a:p>
          <a:p>
            <a:pPr>
              <a:defRPr/>
            </a:pPr>
            <a:r>
              <a:rPr lang="en-US" dirty="0" smtClean="0"/>
              <a:t>Viewport Meta Tag</a:t>
            </a:r>
            <a:endParaRPr lang="en-US" dirty="0"/>
          </a:p>
          <a:p>
            <a:pPr>
              <a:defRPr/>
            </a:pPr>
            <a:r>
              <a:rPr lang="en-US" dirty="0" smtClean="0"/>
              <a:t>Configures width and initial scale of browser viewport</a:t>
            </a:r>
          </a:p>
          <a:p>
            <a:pPr marL="99341" indent="0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meta name="viewport" content=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"width=device-width, initial-scale=1.0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54D4AC-EEA7-4C33-B79B-D0648179EFCB}" type="slidenum">
              <a:rPr lang="en-US" sz="1600">
                <a:solidFill>
                  <a:srgbClr val="4D4D4D"/>
                </a:solidFill>
              </a:rPr>
              <a:pPr/>
              <a:t>15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29701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50535"/>
            <a:ext cx="3157516" cy="52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068" y="150535"/>
            <a:ext cx="3157516" cy="52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86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inline-block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7854"/>
            <a:ext cx="2898775" cy="3098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1428750"/>
            <a:ext cx="4352925" cy="800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8029575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2" y="2322952"/>
            <a:ext cx="48067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Grid of boxes that </a:t>
            </a:r>
            <a:r>
              <a:rPr lang="en-IE" sz="2400" dirty="0" smtClean="0"/>
              <a:t>fills the browser width and wraps nicely. You can set a width and height.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486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inline-block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346575" cy="6565900"/>
          </a:xfrm>
        </p:spPr>
        <p:txBody>
          <a:bodyPr/>
          <a:lstStyle/>
          <a:p>
            <a:r>
              <a:rPr lang="en-GB" dirty="0" smtClean="0"/>
              <a:t>You can use inline-block for layouts. Remember to set the width and vertical-align to top.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55" y="4791584"/>
            <a:ext cx="4943388" cy="435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350748"/>
            <a:ext cx="5676900" cy="505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17487"/>
            <a:ext cx="808672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9992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370998" cy="6565900"/>
          </a:xfrm>
        </p:spPr>
        <p:txBody>
          <a:bodyPr/>
          <a:lstStyle/>
          <a:p>
            <a:r>
              <a:rPr lang="en-GB" dirty="0" err="1" smtClean="0"/>
              <a:t>css</a:t>
            </a:r>
            <a:r>
              <a:rPr lang="en-GB" dirty="0" smtClean="0"/>
              <a:t> columns are very new, so you need to use the prefixes and it won’t work in IE9 or Opera Mini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98" y="2149844"/>
            <a:ext cx="8010153" cy="189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012" y="4840298"/>
            <a:ext cx="4095925" cy="294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" y="5393606"/>
            <a:ext cx="8641090" cy="363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193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The new flexbox layout mode is poised to redefine how we do layouts in CSS. Unfortunately the specification has changed a lot recently, so it is implemented differently in different browsers. </a:t>
            </a:r>
          </a:p>
          <a:p>
            <a:r>
              <a:rPr lang="en-IE" sz="3200" dirty="0" smtClean="0"/>
              <a:t>The following examples only work with some browsers that use the latest version of the standard.</a:t>
            </a:r>
          </a:p>
          <a:p>
            <a:endParaRPr lang="en-IE" sz="3200" dirty="0"/>
          </a:p>
          <a:p>
            <a:r>
              <a:rPr lang="en-IE" sz="3200" dirty="0">
                <a:hlinkClick r:id="rId2"/>
              </a:rPr>
              <a:t>https://css-tricks.com/snippets/css/a-guide-to-flexbox</a:t>
            </a:r>
            <a:r>
              <a:rPr lang="en-IE" sz="3200" dirty="0" smtClean="0">
                <a:hlinkClick r:id="rId2"/>
              </a:rPr>
              <a:t>/</a:t>
            </a:r>
            <a:endParaRPr lang="en-IE" sz="3200" dirty="0" smtClean="0"/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12892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12" y="2219058"/>
            <a:ext cx="5821461" cy="518758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38894" y="392165"/>
            <a:ext cx="11861800" cy="1397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dirty="0">
                <a:solidFill>
                  <a:schemeClr val="tx2">
                    <a:satMod val="130000"/>
                  </a:schemeClr>
                </a:solidFill>
              </a:rPr>
              <a:t>Lab 0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7</a:t>
            </a:r>
            <a:r>
              <a:rPr dirty="0">
                <a:solidFill>
                  <a:schemeClr val="tx2">
                    <a:satMod val="130000"/>
                  </a:schemeClr>
                </a:solidFill>
              </a:rPr>
              <a:t>: Learn CSS Layout Part 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2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4294967295"/>
          </p:nvPr>
        </p:nvSpPr>
        <p:spPr>
          <a:xfrm>
            <a:off x="12453214" y="9194800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1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33" y="6604992"/>
            <a:ext cx="6429376" cy="2362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5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9794" y="2247623"/>
            <a:ext cx="6429376" cy="322897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6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8544" y="5596880"/>
            <a:ext cx="5000626" cy="29718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4971"/>
            <a:ext cx="6246521" cy="4448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49213"/>
            <a:ext cx="8784316" cy="43921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157254" cy="65659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simple layout.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22" y="4836884"/>
            <a:ext cx="3943077" cy="4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9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7" y="7636018"/>
            <a:ext cx="11839778" cy="1201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72720"/>
            <a:ext cx="3161211" cy="539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090" y="522514"/>
            <a:ext cx="9103709" cy="2767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377" y="3481984"/>
            <a:ext cx="7782923" cy="3782446"/>
          </a:xfrm>
        </p:spPr>
        <p:txBody>
          <a:bodyPr>
            <a:normAutofit/>
          </a:bodyPr>
          <a:lstStyle/>
          <a:p>
            <a:r>
              <a:rPr lang="en-IE" sz="3600" dirty="0" smtClean="0"/>
              <a:t>more complex layout, one flex container with several </a:t>
            </a:r>
            <a:r>
              <a:rPr lang="en-IE" sz="3600" dirty="0" err="1" smtClean="0"/>
              <a:t>div’s</a:t>
            </a:r>
            <a:r>
              <a:rPr lang="en-IE" sz="3600" dirty="0" smtClean="0"/>
              <a:t> each with its own properties set for sizing.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3321151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51" y="-113350"/>
            <a:ext cx="11861800" cy="13970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529895"/>
            <a:ext cx="7601966" cy="3563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17" y="653143"/>
            <a:ext cx="4931673" cy="27170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950" y="4023360"/>
            <a:ext cx="3837940" cy="4866640"/>
          </a:xfrm>
        </p:spPr>
        <p:txBody>
          <a:bodyPr>
            <a:normAutofit/>
          </a:bodyPr>
          <a:lstStyle/>
          <a:p>
            <a:r>
              <a:rPr lang="en-IE" sz="2800" dirty="0" err="1" smtClean="0"/>
              <a:t>Centering</a:t>
            </a:r>
            <a:r>
              <a:rPr lang="en-IE" sz="2800" dirty="0" smtClean="0"/>
              <a:t> using Flexbox makes the process a lot easier and exact than alternative methods.</a:t>
            </a:r>
            <a:endParaRPr lang="en-I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2971"/>
            <a:ext cx="8801938" cy="41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40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Group 302"/>
          <p:cNvGrpSpPr/>
          <p:nvPr/>
        </p:nvGrpSpPr>
        <p:grpSpPr>
          <a:xfrm>
            <a:off x="4419600" y="3209758"/>
            <a:ext cx="4267200" cy="2842454"/>
            <a:chOff x="0" y="0"/>
            <a:chExt cx="4267200" cy="2842452"/>
          </a:xfrm>
        </p:grpSpPr>
        <p:pic>
          <p:nvPicPr>
            <p:cNvPr id="300" name="image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799" y="0"/>
              <a:ext cx="2959101" cy="10353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0" y="1253631"/>
              <a:ext cx="4267200" cy="15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/>
                </a:rPr>
                <a:t>Creative Commons Attribution-NonCommercial 3.0 License</a:t>
              </a:r>
              <a:r>
                <a:t>. </a:t>
              </a:r>
              <a:endParaRPr sz="1800"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800"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dirty="0">
                <a:solidFill>
                  <a:schemeClr val="tx2">
                    <a:satMod val="130000"/>
                  </a:schemeClr>
                </a:solidFill>
              </a:rPr>
              <a:t>CSS Layout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Part 2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The </a:t>
            </a:r>
            <a:r>
              <a:rPr lang="en-IE" dirty="0" err="1" smtClean="0"/>
              <a:t>clearfix</a:t>
            </a:r>
            <a:r>
              <a:rPr lang="en-IE" dirty="0" smtClean="0"/>
              <a:t> hack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Float layout example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Percent width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Media queries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Inline-block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Inline-block layout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Column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Flexbox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IE" dirty="0" err="1">
                <a:solidFill>
                  <a:schemeClr val="tx2">
                    <a:satMod val="130000"/>
                  </a:schemeClr>
                </a:solidFill>
              </a:rPr>
              <a:t>Clearfix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hack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20486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6214367" y="6368058"/>
            <a:ext cx="6218933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IE" dirty="0" smtClean="0"/>
              <a:t>Bad things can sometimes happen when using floats:</a:t>
            </a:r>
          </a:p>
          <a:p>
            <a:r>
              <a:rPr lang="en-IE" dirty="0" smtClean="0"/>
              <a:t>In this case an image overflows the container, we used float right for the image within the &lt;p&gt;, however because it is taller than the text it overflows.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32280"/>
            <a:ext cx="1011555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687920"/>
            <a:ext cx="3525339" cy="1224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7936016"/>
            <a:ext cx="3525339" cy="1357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51" y="313048"/>
            <a:ext cx="8210449" cy="251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Float </a:t>
            </a:r>
            <a:r>
              <a:rPr lang="en-IE" dirty="0" smtClean="0">
                <a:solidFill>
                  <a:schemeClr val="tx2">
                    <a:satMod val="130000"/>
                  </a:schemeClr>
                </a:solidFill>
              </a:rPr>
              <a:t>layout</a:t>
            </a:r>
            <a:br>
              <a:rPr lang="en-IE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IE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52161"/>
            <a:ext cx="11116808" cy="323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05" y="275701"/>
            <a:ext cx="8453999" cy="4636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861" y="5317795"/>
            <a:ext cx="2479543" cy="312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3216729" cy="6565900"/>
          </a:xfrm>
        </p:spPr>
        <p:txBody>
          <a:bodyPr/>
          <a:lstStyle/>
          <a:p>
            <a:r>
              <a:rPr lang="en-IE" dirty="0" smtClean="0"/>
              <a:t>It is common to do entire layouts using float. Here is the same layout we did with position last week, but using float instead.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759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046"/>
            <a:ext cx="118618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percent 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827010" cy="6565900"/>
          </a:xfrm>
        </p:spPr>
        <p:txBody>
          <a:bodyPr/>
          <a:lstStyle/>
          <a:p>
            <a:r>
              <a:rPr lang="en-GB" dirty="0" smtClean="0"/>
              <a:t>Percent relative to the containing block.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09" y="1801813"/>
            <a:ext cx="2303935" cy="294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" y="5607050"/>
            <a:ext cx="12262232" cy="380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46593"/>
            <a:ext cx="7981950" cy="596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4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Mobile Web Design Best Practices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467946" y="2059093"/>
            <a:ext cx="9238827" cy="6827520"/>
          </a:xfrm>
        </p:spPr>
        <p:txBody>
          <a:bodyPr>
            <a:normAutofit/>
          </a:bodyPr>
          <a:lstStyle/>
          <a:p>
            <a:pPr marL="519281" indent="-401878">
              <a:buFont typeface="Wingdings 2" panose="05020102010507070707" pitchFamily="18" charset="2"/>
              <a:buChar char=""/>
            </a:pPr>
            <a:r>
              <a:rPr lang="en-US" sz="4000" dirty="0" smtClean="0"/>
              <a:t>Three </a:t>
            </a:r>
            <a:r>
              <a:rPr lang="en-US" sz="4000" dirty="0"/>
              <a:t>Approaches to Mobile Web: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Create a separate website hosted within your current domain targeted for mobile users e.g. m.itworld.com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Use CSS to configure your current website for display on both mobile and desktop devices.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Develop a mobile app which resides on the device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endParaRPr lang="en-US" dirty="0" smtClean="0"/>
          </a:p>
        </p:txBody>
      </p:sp>
      <p:pic>
        <p:nvPicPr>
          <p:cNvPr id="26628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1" y="2716107"/>
            <a:ext cx="3920193" cy="650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387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Mobile Web Limitations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74320" y="2324100"/>
            <a:ext cx="7991856" cy="6565900"/>
          </a:xfrm>
        </p:spPr>
        <p:txBody>
          <a:bodyPr numCol="2">
            <a:noAutofit/>
          </a:bodyPr>
          <a:lstStyle/>
          <a:p>
            <a:r>
              <a:rPr lang="en-US" sz="2400" dirty="0">
                <a:latin typeface="+mn-lt"/>
              </a:rPr>
              <a:t>Small Screen Size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Low bandwidth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Poor connectivity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No hover states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Slow error prone typing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Less context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Inaccurate clicks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Slow hardware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Awkward controls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Limited processor and memory</a:t>
            </a:r>
            <a:endParaRPr lang="ga-IE" sz="2400" dirty="0" smtClean="0">
              <a:latin typeface="+mn-lt"/>
            </a:endParaRPr>
          </a:p>
          <a:p>
            <a:pPr eaLnBrk="1" hangingPunct="1"/>
            <a:r>
              <a:rPr lang="ga-IE" sz="2400" dirty="0" smtClean="0">
                <a:latin typeface="+mn-lt"/>
              </a:rPr>
              <a:t>http://www.whitehouse.gov</a:t>
            </a:r>
          </a:p>
          <a:p>
            <a:pPr eaLnBrk="1" hangingPunct="1"/>
            <a:r>
              <a:rPr lang="ga-IE" sz="2400" dirty="0" smtClean="0">
                <a:latin typeface="+mn-lt"/>
              </a:rPr>
              <a:t>http://m.whitehouse.gov</a:t>
            </a:r>
            <a:endParaRPr lang="en-US" sz="2400" dirty="0" smtClean="0">
              <a:latin typeface="+mn-lt"/>
            </a:endParaRPr>
          </a:p>
          <a:p>
            <a:pPr marL="99341" indent="0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27652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1" y="2167466"/>
            <a:ext cx="3776045" cy="62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961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700" dirty="0">
                <a:solidFill>
                  <a:schemeClr val="tx2">
                    <a:satMod val="130000"/>
                  </a:schemeClr>
                </a:solidFill>
              </a:rPr>
              <a:t>Approaches to mobile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web sites that work well on a variety of screens (presentation)</a:t>
            </a:r>
          </a:p>
          <a:p>
            <a:r>
              <a:rPr lang="en-GB" dirty="0" smtClean="0"/>
              <a:t>Adjust your content for mobile users (content)</a:t>
            </a:r>
          </a:p>
          <a:p>
            <a:r>
              <a:rPr lang="en-GB" dirty="0" smtClean="0"/>
              <a:t>Give your users a smooth experience even on a slow connection (performance)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577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712</Words>
  <Application>Microsoft Office PowerPoint</Application>
  <PresentationFormat>Custom</PresentationFormat>
  <Paragraphs>104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Helvetica Neue Light</vt:lpstr>
      <vt:lpstr>Lucida Grande</vt:lpstr>
      <vt:lpstr>Times New Roman</vt:lpstr>
      <vt:lpstr>Verdana</vt:lpstr>
      <vt:lpstr>Wingdings 2</vt:lpstr>
      <vt:lpstr>ModernPortfolio</vt:lpstr>
      <vt:lpstr>CSS Layout Part 2</vt:lpstr>
      <vt:lpstr>Lab 07: Learn CSS Layout Part 2</vt:lpstr>
      <vt:lpstr>CSS Layout Part 2</vt:lpstr>
      <vt:lpstr>Clearfix hack</vt:lpstr>
      <vt:lpstr>Float layout  example</vt:lpstr>
      <vt:lpstr>percent width</vt:lpstr>
      <vt:lpstr>Mobile Web Design Best Practices</vt:lpstr>
      <vt:lpstr>Mobile Web Limitations</vt:lpstr>
      <vt:lpstr>Approaches to mobile web</vt:lpstr>
      <vt:lpstr>Design Techniques for Mobile Web</vt:lpstr>
      <vt:lpstr>Design Techniques for Mobile Web</vt:lpstr>
      <vt:lpstr>Media queries</vt:lpstr>
      <vt:lpstr>Media Queries</vt:lpstr>
      <vt:lpstr>media queries</vt:lpstr>
      <vt:lpstr>Viewport Meta Tag</vt:lpstr>
      <vt:lpstr>inline-block</vt:lpstr>
      <vt:lpstr>inline-block layout</vt:lpstr>
      <vt:lpstr>column</vt:lpstr>
      <vt:lpstr>flexbox</vt:lpstr>
      <vt:lpstr>flexbox</vt:lpstr>
      <vt:lpstr>flexbox</vt:lpstr>
      <vt:lpstr>flexbox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 Part I</dc:title>
  <dc:creator>Brenda</dc:creator>
  <cp:lastModifiedBy>Brenda Mullally</cp:lastModifiedBy>
  <cp:revision>27</cp:revision>
  <dcterms:modified xsi:type="dcterms:W3CDTF">2015-11-01T20:57:17Z</dcterms:modified>
</cp:coreProperties>
</file>