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</p:sldMasterIdLst>
  <p:sldIdLst>
    <p:sldId id="282" r:id="rId22"/>
    <p:sldId id="256" r:id="rId23"/>
    <p:sldId id="291" r:id="rId24"/>
    <p:sldId id="257" r:id="rId25"/>
    <p:sldId id="261" r:id="rId26"/>
    <p:sldId id="314" r:id="rId27"/>
    <p:sldId id="258" r:id="rId28"/>
    <p:sldId id="259" r:id="rId29"/>
    <p:sldId id="260" r:id="rId30"/>
    <p:sldId id="271" r:id="rId31"/>
    <p:sldId id="262" r:id="rId32"/>
    <p:sldId id="263" r:id="rId33"/>
    <p:sldId id="315" r:id="rId34"/>
    <p:sldId id="264" r:id="rId35"/>
    <p:sldId id="309" r:id="rId36"/>
    <p:sldId id="272" r:id="rId37"/>
    <p:sldId id="273" r:id="rId38"/>
    <p:sldId id="274" r:id="rId39"/>
    <p:sldId id="275" r:id="rId40"/>
    <p:sldId id="310" r:id="rId41"/>
    <p:sldId id="270" r:id="rId42"/>
    <p:sldId id="276" r:id="rId43"/>
    <p:sldId id="277" r:id="rId44"/>
    <p:sldId id="311" r:id="rId45"/>
    <p:sldId id="280" r:id="rId46"/>
    <p:sldId id="278" r:id="rId47"/>
    <p:sldId id="279" r:id="rId48"/>
    <p:sldId id="281" r:id="rId49"/>
    <p:sldId id="312" r:id="rId50"/>
    <p:sldId id="265" r:id="rId51"/>
    <p:sldId id="266" r:id="rId52"/>
    <p:sldId id="267" r:id="rId53"/>
    <p:sldId id="268" r:id="rId54"/>
    <p:sldId id="269" r:id="rId55"/>
    <p:sldId id="313" r:id="rId56"/>
    <p:sldId id="292" r:id="rId57"/>
    <p:sldId id="283" r:id="rId5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02" y="-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61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86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12933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3055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55047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278331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53554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502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03408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5222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762214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40085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988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9100" y="2368550"/>
            <a:ext cx="2806700" cy="4349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0" y="2368550"/>
            <a:ext cx="8267700" cy="4349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03021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1266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0354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5876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40514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2829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0142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949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2338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696665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8368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81720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2354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82766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33234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41708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463858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3661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88982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3724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200203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4619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1269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89849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17918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72199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767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1340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886718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01112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78464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31604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56066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5945443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286082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409384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7360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611650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2182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7073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560259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0"/>
            <a:ext cx="5854700" cy="80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583403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84877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661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0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53099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583615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761274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281591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22711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5"/>
            <a:ext cx="2965450" cy="84994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5"/>
            <a:ext cx="8743950" cy="8499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32134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772032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53445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498932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6267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896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74389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49992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41308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852977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229284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17607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66666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76072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08051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797522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691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81578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165892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238620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108400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032061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06305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46686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97480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54069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72420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4685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810841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5016500"/>
            <a:ext cx="24638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13557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22710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33715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18221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263860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921853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0691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2903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074550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868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368899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204408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28342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221367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19226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19600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036802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171870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01303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82024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03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17144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4553956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88368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712263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090205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31226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654686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02906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240239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8370483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50859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5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5"/>
            <a:ext cx="87439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65729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07603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55305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528717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8131769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8470900"/>
            <a:ext cx="2400300" cy="50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23965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44443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75983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09617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510494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4885441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0319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22899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5" y="7785100"/>
            <a:ext cx="2847975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0" y="7785100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50161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59327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65681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3304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57244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66049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10909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509909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0292216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2329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571BD-7A04-4E6D-8C12-C1D8D0911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5787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181610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640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1C567-49C5-43A2-A853-2398FAE88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80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A8F8C-7D94-456D-9D9B-0021317D5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310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F4854-434A-487B-B15E-894D2BFE7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417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811C6-B23A-4A35-8C3D-7A9F246EE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4815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94FE-425E-4861-A569-D1C8B1BDC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01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3694B-384D-4804-965B-BDE3B0791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34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84273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4779B-6564-4FE8-A5CD-BA60B3145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233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5D1AF-9140-42D7-B38E-B53C5F5E1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9051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B368-07BF-4DF2-BA40-3490B201C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846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9F2F7-BFC9-4674-87E8-CE7A9D3E5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898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4A205-5AD4-4EDE-8D8A-AB62CDBF2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78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17D4B-3EB8-4C42-AEB5-D3B9011DF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095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6D16F-0A99-447E-B9BE-847E6238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1941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5336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7550" y="2324100"/>
            <a:ext cx="253365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94528-8EA3-40DE-9301-4BB212391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2791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664B6-0340-412A-AC51-0EAA077BA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098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D6375-4636-4BEF-8AB9-C51BB3202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8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745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2900" y="4737100"/>
            <a:ext cx="2813050" cy="198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98240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31BD3-1619-41F5-A4FD-50601C5DA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137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B4B3A-8F25-4823-94DF-BF6CAAB26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128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2E0A2-421C-48A2-B494-28B93647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885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78CF1-E350-4D2F-B605-686F7E588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424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86F37-6211-41B7-9CAE-72FE7F101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276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147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04228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48356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29629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542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056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5424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578245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853640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41923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498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5327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4632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0055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95010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476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067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983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447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34209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751251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78911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1531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6851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896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0961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4816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33226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5982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46956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7985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52005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407646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559738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125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0478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852639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7911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35185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51846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1745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55128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627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669243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46014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917090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2125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5"/>
            <a:ext cx="2979737" cy="9236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390525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5243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417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78862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0070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4114833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0" y="2324100"/>
            <a:ext cx="2463800" cy="6565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889963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6809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191516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0108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62057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5009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7642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0" y="330200"/>
            <a:ext cx="1270000" cy="855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3657600" cy="855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04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wit.ie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hyperlink" Target="http://creativecommons.org/licenses/by-nc/3.0/" TargetMode="Externa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2368550"/>
            <a:ext cx="11226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title style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908050" y="4365625"/>
            <a:ext cx="11220450" cy="0"/>
          </a:xfrm>
          <a:prstGeom prst="line">
            <a:avLst/>
          </a:prstGeom>
          <a:noFill/>
          <a:ln w="12700">
            <a:solidFill>
              <a:srgbClr val="7E7E7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17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8826500"/>
            <a:ext cx="1879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7450" y="4737100"/>
            <a:ext cx="57785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676275" y="4584700"/>
            <a:ext cx="2676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en-US" sz="480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Produced </a:t>
            </a:r>
          </a:p>
          <a:p>
            <a:pPr algn="r" eaLnBrk="1" hangingPunct="1">
              <a:lnSpc>
                <a:spcPct val="80000"/>
              </a:lnSpc>
            </a:pPr>
            <a:r>
              <a:rPr lang="en-US" altLang="en-US" sz="480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by</a:t>
            </a:r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3706813" y="6616700"/>
            <a:ext cx="4610100" cy="1371600"/>
            <a:chOff x="0" y="0"/>
            <a:chExt cx="2904" cy="864"/>
          </a:xfrm>
        </p:grpSpPr>
        <p:sp>
          <p:nvSpPr>
            <p:cNvPr id="1033" name="Rectangle 7"/>
            <p:cNvSpPr>
              <a:spLocks/>
            </p:cNvSpPr>
            <p:nvPr/>
          </p:nvSpPr>
          <p:spPr bwMode="auto">
            <a:xfrm>
              <a:off x="0" y="0"/>
              <a:ext cx="2904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en-US" sz="180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Department of Computing, Maths &amp; Physics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en-US" sz="180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Waterford Institute of Technology</a:t>
              </a:r>
            </a:p>
          </p:txBody>
        </p:sp>
        <p:sp>
          <p:nvSpPr>
            <p:cNvPr id="1034" name="Rectangle 8"/>
            <p:cNvSpPr>
              <a:spLocks/>
            </p:cNvSpPr>
            <p:nvPr/>
          </p:nvSpPr>
          <p:spPr bwMode="auto">
            <a:xfrm>
              <a:off x="0" y="475"/>
              <a:ext cx="8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http://www.wit.ie</a:t>
              </a:r>
              <a:endParaRPr lang="en-US" altLang="en-US" sz="13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035" name="Rectangle 9"/>
            <p:cNvSpPr>
              <a:spLocks/>
            </p:cNvSpPr>
            <p:nvPr/>
          </p:nvSpPr>
          <p:spPr bwMode="auto">
            <a:xfrm>
              <a:off x="0" y="673"/>
              <a:ext cx="105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3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http://elearning.wit.ie</a:t>
              </a:r>
              <a:endParaRPr lang="en-US" altLang="en-US" sz="13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1267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11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5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4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9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9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051" name="Line 2"/>
          <p:cNvSpPr>
            <a:spLocks noChangeShapeType="1"/>
          </p:cNvSpPr>
          <p:nvPr/>
        </p:nvSpPr>
        <p:spPr bwMode="auto">
          <a:xfrm>
            <a:off x="647700" y="47498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118618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fld id="{7D34EA23-45C0-402B-99BF-C8FBCD8E9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2197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268200" y="9194800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  <a:ea typeface="Helvetica Neue" charset="0"/>
                <a:cs typeface="Helvetica Neue" charset="0"/>
                <a:sym typeface="Helvetica Neue" charset="0"/>
              </a:defRPr>
            </a:lvl1pPr>
            <a:lvl2pPr algn="l">
              <a:defRPr sz="1200">
                <a:solidFill>
                  <a:schemeClr val="tx1"/>
                </a:solidFill>
                <a:latin typeface="+mj-lt"/>
              </a:defRPr>
            </a:lvl2pPr>
            <a:lvl3pPr algn="l">
              <a:defRPr sz="1200">
                <a:solidFill>
                  <a:schemeClr val="tx1"/>
                </a:solidFill>
                <a:latin typeface="+mj-lt"/>
              </a:defRPr>
            </a:lvl3pPr>
            <a:lvl4pPr algn="l">
              <a:defRPr sz="1200">
                <a:solidFill>
                  <a:schemeClr val="tx1"/>
                </a:solidFill>
                <a:latin typeface="+mj-lt"/>
              </a:defRPr>
            </a:lvl4pPr>
            <a:lvl5pPr algn="l">
              <a:defRPr sz="1200">
                <a:solidFill>
                  <a:schemeClr val="tx1"/>
                </a:solidFill>
                <a:latin typeface="+mj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j-lt"/>
              </a:defRPr>
            </a:lvl9pPr>
          </a:lstStyle>
          <a:p>
            <a:pPr>
              <a:defRPr/>
            </a:pPr>
            <a:fld id="{2F74CBA0-EF70-4DD5-AF9B-063889ECF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000000"/>
        </a:buClr>
        <a:buSzPct val="100000"/>
        <a:buFont typeface="Helvetica Neue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8724900"/>
            <a:ext cx="317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8826500"/>
            <a:ext cx="18796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5"/>
          <p:cNvGrpSpPr>
            <a:grpSpLocks/>
          </p:cNvGrpSpPr>
          <p:nvPr/>
        </p:nvGrpSpPr>
        <p:grpSpPr bwMode="auto">
          <a:xfrm>
            <a:off x="4419600" y="3208338"/>
            <a:ext cx="4267200" cy="2900362"/>
            <a:chOff x="0" y="0"/>
            <a:chExt cx="2688" cy="1826"/>
          </a:xfrm>
        </p:grpSpPr>
        <p:pic>
          <p:nvPicPr>
            <p:cNvPr id="5125" name="Picture 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0"/>
              <a:ext cx="1863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Rectangle 4"/>
            <p:cNvSpPr>
              <a:spLocks/>
            </p:cNvSpPr>
            <p:nvPr/>
          </p:nvSpPr>
          <p:spPr bwMode="auto">
            <a:xfrm>
              <a:off x="0" y="754"/>
              <a:ext cx="2688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Except where otherwise noted, this content is licensed under a </a:t>
              </a: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6"/>
                </a:rPr>
                <a:t>Creative Commons Attribution-NonCommercial 3.0 License</a:t>
              </a: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. </a:t>
              </a:r>
            </a:p>
            <a:p>
              <a:pPr algn="l" eaLnBrk="1" hangingPunct="1">
                <a:lnSpc>
                  <a:spcPct val="120000"/>
                </a:lnSpc>
              </a:pPr>
              <a:endParaRPr lang="en-US" altLang="en-US" sz="1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en-US" sz="160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For more information, please see http://creativecommons.org/licenses/by-nc/3.0/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>
            <a:solidFill>
              <a:srgbClr val="9A9A9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>
            <a:solidFill>
              <a:srgbClr val="888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67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60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4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94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3900" indent="-266700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11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3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5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700" indent="-266700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ullally@wit.ie" TargetMode="External"/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face_design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en.wikipedia.org/wiki/Visual_guide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en.wikipedia.org/wiki/Interface_(computer_science)" TargetMode="External"/><Relationship Id="rId5" Type="http://schemas.openxmlformats.org/officeDocument/2006/relationships/hyperlink" Target="http://en.wikipedia.org/wiki/Page_layout" TargetMode="External"/><Relationship Id="rId4" Type="http://schemas.openxmlformats.org/officeDocument/2006/relationships/hyperlink" Target="http://en.wikipedia.org/wiki/Websit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/>
          </p:cNvSpPr>
          <p:nvPr/>
        </p:nvSpPr>
        <p:spPr bwMode="auto">
          <a:xfrm>
            <a:off x="895350" y="3086100"/>
            <a:ext cx="112268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en-US" sz="2600" dirty="0" smtClean="0">
                <a:solidFill>
                  <a:srgbClr val="606060"/>
                </a:solidFill>
                <a:ea typeface="Helvetica Neue" charset="0"/>
                <a:cs typeface="Helvetica Neue" charset="0"/>
              </a:rPr>
              <a:t>BSc Applied Computing / Forensics / Entertainment Systems</a:t>
            </a:r>
            <a:endParaRPr lang="en-US" altLang="en-US" sz="2600" dirty="0">
              <a:solidFill>
                <a:srgbClr val="60606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1530350"/>
            <a:ext cx="11226800" cy="1028700"/>
          </a:xfrm>
        </p:spPr>
        <p:txBody>
          <a:bodyPr/>
          <a:lstStyle/>
          <a:p>
            <a:pPr eaLnBrk="1" hangingPunct="1"/>
            <a:r>
              <a:rPr lang="en-US" altLang="en-US" sz="4200" smtClean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Web Development</a:t>
            </a:r>
            <a:endParaRPr lang="en-US" altLang="en-US" sz="4200" smtClean="0">
              <a:latin typeface="Helvetica Neue Light" charset="0"/>
              <a:sym typeface="Helvetica Neue Light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Eamonn de Leastar (</a:t>
            </a:r>
            <a:r>
              <a:rPr lang="en-US" altLang="en-US" smtClean="0">
                <a:hlinkClick r:id="rId2"/>
              </a:rPr>
              <a:t>edeleastar@wit.ie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r>
              <a:rPr lang="en-US" altLang="en-US" smtClean="0"/>
              <a:t>Dr. Brenda Mullally (</a:t>
            </a:r>
            <a:r>
              <a:rPr lang="en-US" altLang="en-US" smtClean="0">
                <a:hlinkClick r:id="rId3"/>
              </a:rPr>
              <a:t>bmullally@wit.ie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BEF0C0-3B3C-4000-905F-EB9136F3203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9763" y="1996480"/>
            <a:ext cx="3835400" cy="3384376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Attributes give you a way to specify additional information about an element.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44" y="5380856"/>
            <a:ext cx="957677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35733C-48DF-4F50-810D-76AE57D446C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&lt;a&gt;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2057400" y="3606800"/>
            <a:ext cx="7620000" cy="39878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4445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8890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AttributeName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   	</a:t>
            </a:r>
            <a:r>
              <a:rPr lang="en-US" altLang="en-US" sz="24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href</a:t>
            </a:r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400" b="1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AttributeValue</a:t>
            </a:r>
            <a:r>
              <a:rPr lang="en-US" altLang="en-US" sz="2400" b="1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: </a:t>
            </a:r>
            <a:r>
              <a:rPr lang="en-US" altLang="en-US" sz="2400" b="1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	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“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about/directions.html” 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  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detailed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directions</a:t>
            </a: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		&lt;/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1084" y="2572544"/>
            <a:ext cx="745588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dirty="0" smtClean="0"/>
              <a:t>&lt;a </a:t>
            </a:r>
            <a:r>
              <a:rPr lang="en-GB" sz="3600" dirty="0" err="1" smtClean="0"/>
              <a:t>href</a:t>
            </a:r>
            <a:r>
              <a:rPr lang="en-GB" sz="3600" dirty="0" smtClean="0"/>
              <a:t>=“apps.html”&gt;App Store&lt;/a&gt;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6B151B-2FBE-4417-B337-619C13972B1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&lt;img&gt;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2120900" y="3860800"/>
            <a:ext cx="7620000" cy="267218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4445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8890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img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AttributeName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400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src</a:t>
            </a:r>
            <a:endParaRPr lang="en-US" altLang="en-US" sz="24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  <a:sym typeface="Monaco" charset="0"/>
            </a:endParaRPr>
          </a:p>
          <a:p>
            <a:pPr lvl="1" algn="l" eaLnBrk="1" hangingPunct="1">
              <a:spcBef>
                <a:spcPts val="700"/>
              </a:spcBef>
            </a:pPr>
            <a:r>
              <a:rPr lang="en-US" altLang="en-US" sz="2400" b="1" dirty="0" err="1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AttributeValue</a:t>
            </a:r>
            <a:r>
              <a:rPr lang="en-US" altLang="en-US" sz="2400" b="1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:</a:t>
            </a:r>
            <a:r>
              <a:rPr lang="en-US" altLang="en-US" sz="24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	"../</a:t>
            </a:r>
            <a:r>
              <a:rPr lang="en-US" altLang="en-US" sz="24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images/PJackson.jpg"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Content: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empty</a:t>
            </a:r>
            <a:endParaRPr lang="en-US" altLang="en-US" sz="2600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none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(for the moment)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7984" y="2646293"/>
            <a:ext cx="65325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dirty="0" smtClean="0"/>
              <a:t>&lt;</a:t>
            </a:r>
            <a:r>
              <a:rPr lang="en-GB" sz="3600" dirty="0" err="1" smtClean="0"/>
              <a:t>img</a:t>
            </a:r>
            <a:r>
              <a:rPr lang="en-GB" sz="3600" dirty="0" smtClean="0"/>
              <a:t> </a:t>
            </a:r>
            <a:r>
              <a:rPr lang="en-GB" sz="3600" dirty="0" err="1" smtClean="0"/>
              <a:t>src</a:t>
            </a:r>
            <a:r>
              <a:rPr lang="en-GB" sz="3600" dirty="0" smtClean="0"/>
              <a:t>=“/images/delete.jpg”&gt;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F17D4B-3EB8-4C42-AEB5-D3B9011DF56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3" y="2356520"/>
            <a:ext cx="8066067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6787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11ECF-EC73-4C9B-90EF-13AB572E39F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Document Structure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3162300"/>
            <a:ext cx="3098800" cy="51054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html</a:t>
            </a:r>
          </a:p>
          <a:p>
            <a:pPr marL="711200" lvl="1" eaLnBrk="1" hangingPunct="1">
              <a:spcBef>
                <a:spcPts val="500"/>
              </a:spcBef>
            </a:pPr>
            <a:r>
              <a:rPr lang="en-US" altLang="en-US" sz="3600" dirty="0" smtClean="0"/>
              <a:t>head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title</a:t>
            </a:r>
          </a:p>
          <a:p>
            <a:pPr marL="711200" lvl="1" eaLnBrk="1" hangingPunct="1">
              <a:spcBef>
                <a:spcPts val="500"/>
              </a:spcBef>
            </a:pPr>
            <a:r>
              <a:rPr lang="en-US" altLang="en-US" sz="3600" dirty="0" smtClean="0"/>
              <a:t>body</a:t>
            </a:r>
            <a:endParaRPr lang="en-US" altLang="en-US" sz="3600" dirty="0" smtClean="0"/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h1</a:t>
            </a:r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err="1" smtClean="0"/>
              <a:t>ol</a:t>
            </a:r>
            <a:endParaRPr lang="en-US" altLang="en-US" sz="3600" dirty="0" smtClean="0"/>
          </a:p>
          <a:p>
            <a:pPr marL="1155700" lvl="2" eaLnBrk="1" hangingPunct="1">
              <a:spcBef>
                <a:spcPts val="500"/>
              </a:spcBef>
            </a:pPr>
            <a:r>
              <a:rPr lang="en-US" altLang="en-US" sz="3600" dirty="0" smtClean="0"/>
              <a:t>etc...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39" y="2307700"/>
            <a:ext cx="7158071" cy="566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5FD61-E751-4909-BFF5-E69A7B4BD72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33797" name="AutoShape 3"/>
          <p:cNvSpPr>
            <a:spLocks/>
          </p:cNvSpPr>
          <p:nvPr/>
        </p:nvSpPr>
        <p:spPr bwMode="auto">
          <a:xfrm>
            <a:off x="292100" y="3175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E2A6B-35A7-47C7-A269-560F098B6D3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2" y="2140496"/>
            <a:ext cx="118431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A2859-D01C-48CB-B7C2-FE3EE48EEEE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Links: Absolute vs Relative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Absolute</a:t>
            </a:r>
          </a:p>
          <a:p>
            <a:pPr marL="711200" lvl="1" eaLnBrk="1" hangingPunct="1">
              <a:spcBef>
                <a:spcPts val="1100"/>
              </a:spcBef>
            </a:pPr>
            <a:r>
              <a:rPr lang="en-US" altLang="en-US" smtClean="0"/>
              <a:t>Complete path to a file on the hard disk: e.g:</a:t>
            </a:r>
          </a:p>
          <a:p>
            <a:pPr marL="1155700" lvl="2" eaLnBrk="1" hangingPunct="1">
              <a:spcBef>
                <a:spcPts val="1100"/>
              </a:spcBef>
            </a:pPr>
            <a:r>
              <a:rPr lang="en-US" altLang="en-US" smtClean="0"/>
              <a:t>/webdevlabs/lab02/imagestatoo.jpg</a:t>
            </a:r>
          </a:p>
          <a:p>
            <a:pPr marL="1155700" lvl="2" eaLnBrk="1" hangingPunct="1">
              <a:spcBef>
                <a:spcPts val="1100"/>
              </a:spcBef>
            </a:pPr>
            <a:r>
              <a:rPr lang="en-US" altLang="en-US" smtClean="0"/>
              <a:t>/webdevlabs/lab01/mydvds.html</a:t>
            </a:r>
          </a:p>
          <a:p>
            <a:pPr eaLnBrk="1" hangingPunct="1">
              <a:spcBef>
                <a:spcPts val="1100"/>
              </a:spcBef>
            </a:pPr>
            <a:r>
              <a:rPr lang="en-US" altLang="en-US" smtClean="0"/>
              <a:t>Relative:</a:t>
            </a:r>
          </a:p>
          <a:p>
            <a:pPr marL="711200" lvl="1" eaLnBrk="1" hangingPunct="1">
              <a:spcBef>
                <a:spcPts val="1100"/>
              </a:spcBef>
            </a:pPr>
            <a:r>
              <a:rPr lang="en-US" altLang="en-US" smtClean="0"/>
              <a:t>Trace route from “current position” to the destination</a:t>
            </a:r>
          </a:p>
          <a:p>
            <a:pPr marL="711200" lvl="1" eaLnBrk="1" hangingPunct="1">
              <a:spcBef>
                <a:spcPts val="1100"/>
              </a:spcBef>
            </a:pPr>
            <a:r>
              <a:rPr lang="en-US" altLang="en-US" smtClean="0"/>
              <a:t>“..” means go up one level</a:t>
            </a:r>
          </a:p>
          <a:p>
            <a:pPr marL="711200" lvl="1" eaLnBrk="1" hangingPunct="1">
              <a:spcBef>
                <a:spcPts val="1100"/>
              </a:spcBef>
            </a:pPr>
            <a:r>
              <a:rPr lang="en-US" altLang="en-US" smtClean="0"/>
              <a:t>Directory name may prefix filename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284A61-54A7-45A5-863F-609F8151179E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Link Examples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7500" y="2565400"/>
            <a:ext cx="8648700" cy="4610100"/>
          </a:xfrm>
        </p:spPr>
        <p:txBody>
          <a:bodyPr/>
          <a:lstStyle/>
          <a:p>
            <a:pPr eaLnBrk="1" hangingPunct="1"/>
            <a:r>
              <a:rPr lang="en-US" altLang="en-US" smtClean="0"/>
              <a:t>If we are in “lab02” then “about/directions.html” is a relative link from the current folder to the catalogue folder, and to the files “directions.html” in that folder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mtClean="0"/>
              <a:t>If we are in the catalogue folder, and we wish to link to one of the images, the link “../images/pjackson.jpg” means “go up one level, and then down into the “images” folder and then link to pjackson.jpg”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smtClean="0"/>
              <a:t>Avoid absolute links!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63" y="2819400"/>
            <a:ext cx="3817937" cy="391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0" name="Rectangle 4"/>
          <p:cNvSpPr>
            <a:spLocks/>
          </p:cNvSpPr>
          <p:nvPr/>
        </p:nvSpPr>
        <p:spPr bwMode="auto">
          <a:xfrm>
            <a:off x="1625600" y="8013700"/>
            <a:ext cx="10426700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ts val="2000"/>
              </a:lnSpc>
            </a:pPr>
            <a:r>
              <a:rPr lang="en-US" altLang="en-US" sz="24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&lt;img src="../images/DragonTattoo.jpg"&gt;</a:t>
            </a:r>
          </a:p>
        </p:txBody>
      </p:sp>
      <p:sp>
        <p:nvSpPr>
          <p:cNvPr id="36871" name="Rectangle 5"/>
          <p:cNvSpPr>
            <a:spLocks/>
          </p:cNvSpPr>
          <p:nvPr/>
        </p:nvSpPr>
        <p:spPr bwMode="auto">
          <a:xfrm>
            <a:off x="1638300" y="7213600"/>
            <a:ext cx="10426700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ts val="2000"/>
              </a:lnSpc>
            </a:pPr>
            <a:r>
              <a:rPr lang="en-US" altLang="en-US" sz="24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&lt;a href="catalogue/newreleases.html"&gt;new releases&lt;/a&gt;</a:t>
            </a:r>
          </a:p>
        </p:txBody>
      </p:sp>
      <p:sp>
        <p:nvSpPr>
          <p:cNvPr id="36872" name="Rectangle 6"/>
          <p:cNvSpPr>
            <a:spLocks/>
          </p:cNvSpPr>
          <p:nvPr/>
        </p:nvSpPr>
        <p:spPr bwMode="auto">
          <a:xfrm>
            <a:off x="1625600" y="8813800"/>
            <a:ext cx="10426700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lnSpc>
                <a:spcPts val="2000"/>
              </a:lnSpc>
            </a:pPr>
            <a:r>
              <a:rPr lang="en-US" altLang="en-US" sz="24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&lt;a src="faq.html"&gt;FAQ&lt;/a&gt;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8B0093-491F-49D6-AF82-8BD0548B7F4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7891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685800"/>
            <a:ext cx="11620500" cy="820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3"/>
          <p:cNvSpPr>
            <a:spLocks/>
          </p:cNvSpPr>
          <p:nvPr/>
        </p:nvSpPr>
        <p:spPr bwMode="auto">
          <a:xfrm>
            <a:off x="9626600" y="393700"/>
            <a:ext cx="2768600" cy="127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title"/>
          </p:nvPr>
        </p:nvSpPr>
        <p:spPr>
          <a:xfrm>
            <a:off x="698500" y="330200"/>
            <a:ext cx="11861800" cy="1397000"/>
          </a:xfrm>
        </p:spPr>
        <p:txBody>
          <a:bodyPr/>
          <a:lstStyle/>
          <a:p>
            <a:pPr eaLnBrk="1" hangingPunct="1"/>
            <a:r>
              <a:rPr lang="en-US" altLang="en-US" smtClean="0"/>
              <a:t>Site Example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HTML Page Structure &amp; Publishing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altLang="en-US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5E9D7-4BF6-4F7B-97BE-B8CD09F58BA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891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38917" name="AutoShape 3"/>
          <p:cNvSpPr>
            <a:spLocks/>
          </p:cNvSpPr>
          <p:nvPr/>
        </p:nvSpPr>
        <p:spPr bwMode="auto">
          <a:xfrm>
            <a:off x="317500" y="3937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B8E75E-052A-4D63-A744-301D29F08EC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3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2395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we put one element inside another element, we call that nesting. </a:t>
            </a:r>
          </a:p>
          <a:p>
            <a:pPr eaLnBrk="1" hangingPunct="1">
              <a:spcBef>
                <a:spcPts val="3200"/>
              </a:spcBef>
            </a:pPr>
            <a:r>
              <a:rPr lang="en-US" altLang="en-US" smtClean="0"/>
              <a:t>We say, the &lt;p&gt;element is nested inside the &lt;body&gt;element.</a:t>
            </a:r>
          </a:p>
          <a:p>
            <a:pPr eaLnBrk="1" hangingPunct="1">
              <a:spcBef>
                <a:spcPts val="3200"/>
              </a:spcBef>
            </a:pPr>
            <a:r>
              <a:rPr lang="en-US" altLang="en-US" smtClean="0"/>
              <a:t>We put a &lt;body&gt;element inside an &lt;html&gt;element, a &lt;p&gt;element inside a &lt;body&gt;element etc. 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29163"/>
            <a:ext cx="44450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673600"/>
            <a:ext cx="4800600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496E65-30E7-4DFD-ADC6-A281B38858A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5842000" y="8356600"/>
            <a:ext cx="6781800" cy="622300"/>
            <a:chOff x="0" y="0"/>
            <a:chExt cx="4272" cy="392"/>
          </a:xfrm>
        </p:grpSpPr>
        <p:sp>
          <p:nvSpPr>
            <p:cNvPr id="40969" name="Rectangle 1"/>
            <p:cNvSpPr>
              <a:spLocks/>
            </p:cNvSpPr>
            <p:nvPr/>
          </p:nvSpPr>
          <p:spPr bwMode="auto">
            <a:xfrm>
              <a:off x="88" y="88"/>
              <a:ext cx="410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16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Text</a:t>
              </a:r>
            </a:p>
          </p:txBody>
        </p:sp>
        <p:pic>
          <p:nvPicPr>
            <p:cNvPr id="40970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7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5245100" y="457200"/>
            <a:ext cx="7188200" cy="1397000"/>
          </a:xfrm>
        </p:spPr>
        <p:txBody>
          <a:bodyPr/>
          <a:lstStyle/>
          <a:p>
            <a:pPr eaLnBrk="1" hangingPunct="1"/>
            <a:r>
              <a:rPr lang="en-US" altLang="en-US" smtClean="0"/>
              <a:t>Nesting - Tree Structure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768600"/>
            <a:ext cx="11891963" cy="74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138" y="0"/>
            <a:ext cx="4286251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Rectangle 8"/>
          <p:cNvSpPr>
            <a:spLocks/>
          </p:cNvSpPr>
          <p:nvPr/>
        </p:nvSpPr>
        <p:spPr bwMode="auto">
          <a:xfrm>
            <a:off x="7124700" y="2514600"/>
            <a:ext cx="5219700" cy="2667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607C3D-3168-403A-9C78-AD2B8A0B864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727200" y="2362200"/>
            <a:ext cx="8775700" cy="749300"/>
            <a:chOff x="0" y="0"/>
            <a:chExt cx="5528" cy="472"/>
          </a:xfrm>
        </p:grpSpPr>
        <p:sp>
          <p:nvSpPr>
            <p:cNvPr id="42000" name="Rectangle 1"/>
            <p:cNvSpPr>
              <a:spLocks/>
            </p:cNvSpPr>
            <p:nvPr/>
          </p:nvSpPr>
          <p:spPr bwMode="auto">
            <a:xfrm>
              <a:off x="88" y="88"/>
              <a:ext cx="5360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24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&lt;p&gt;I’m so going to blog &lt;em&gt;this&lt;/em&gt;&lt;/p&gt; </a:t>
              </a:r>
            </a:p>
          </p:txBody>
        </p:sp>
        <p:pic>
          <p:nvPicPr>
            <p:cNvPr id="42001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2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Nesting can be Incorrect!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175000"/>
            <a:ext cx="22733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619500"/>
            <a:ext cx="30099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7"/>
          <p:cNvSpPr>
            <a:spLocks/>
          </p:cNvSpPr>
          <p:nvPr/>
        </p:nvSpPr>
        <p:spPr bwMode="auto">
          <a:xfrm>
            <a:off x="1460500" y="2108200"/>
            <a:ext cx="9436100" cy="3365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11029950" y="3276600"/>
            <a:ext cx="14097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Good</a:t>
            </a:r>
          </a:p>
        </p:txBody>
      </p:sp>
      <p:grpSp>
        <p:nvGrpSpPr>
          <p:cNvPr id="41993" name="Group 11"/>
          <p:cNvGrpSpPr>
            <a:grpSpLocks/>
          </p:cNvGrpSpPr>
          <p:nvPr/>
        </p:nvGrpSpPr>
        <p:grpSpPr bwMode="auto">
          <a:xfrm>
            <a:off x="1739900" y="6121400"/>
            <a:ext cx="8775700" cy="749300"/>
            <a:chOff x="0" y="0"/>
            <a:chExt cx="5528" cy="472"/>
          </a:xfrm>
        </p:grpSpPr>
        <p:sp>
          <p:nvSpPr>
            <p:cNvPr id="41998" name="Rectangle 9"/>
            <p:cNvSpPr>
              <a:spLocks/>
            </p:cNvSpPr>
            <p:nvPr/>
          </p:nvSpPr>
          <p:spPr bwMode="auto">
            <a:xfrm>
              <a:off x="88" y="88"/>
              <a:ext cx="5360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24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&lt;p&gt;I’m so going to blog &lt;em&gt;this&lt;/p&gt;&lt;/em&gt;</a:t>
              </a:r>
            </a:p>
          </p:txBody>
        </p:sp>
        <p:pic>
          <p:nvPicPr>
            <p:cNvPr id="41999" name="Picture 1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2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4" name="Rectangle 12"/>
          <p:cNvSpPr>
            <a:spLocks/>
          </p:cNvSpPr>
          <p:nvPr/>
        </p:nvSpPr>
        <p:spPr bwMode="auto">
          <a:xfrm>
            <a:off x="1473200" y="5867400"/>
            <a:ext cx="9436100" cy="3365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1995" name="Rectangle 13"/>
          <p:cNvSpPr>
            <a:spLocks/>
          </p:cNvSpPr>
          <p:nvPr/>
        </p:nvSpPr>
        <p:spPr bwMode="auto">
          <a:xfrm>
            <a:off x="11220450" y="7035800"/>
            <a:ext cx="10541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Bad</a:t>
            </a:r>
          </a:p>
        </p:txBody>
      </p:sp>
      <p:pic>
        <p:nvPicPr>
          <p:cNvPr id="4199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7239000"/>
            <a:ext cx="2921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7" name="Rectangle 15"/>
          <p:cNvSpPr>
            <a:spLocks/>
          </p:cNvSpPr>
          <p:nvPr/>
        </p:nvSpPr>
        <p:spPr bwMode="auto">
          <a:xfrm>
            <a:off x="3673475" y="7518400"/>
            <a:ext cx="4000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?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D6A7B2-BBB4-478D-9961-8EE6E4CFB08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43013" name="AutoShape 3"/>
          <p:cNvSpPr>
            <a:spLocks/>
          </p:cNvSpPr>
          <p:nvPr/>
        </p:nvSpPr>
        <p:spPr bwMode="auto">
          <a:xfrm>
            <a:off x="279400" y="46228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083F3-33FA-4328-A32E-F4ACC136BD2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 Breaks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1400" y="2311400"/>
            <a:ext cx="9182100" cy="6565900"/>
          </a:xfrm>
        </p:spPr>
        <p:txBody>
          <a:bodyPr lIns="12700" tIns="12700" rIns="12700" bIns="12700"/>
          <a:lstStyle/>
          <a:p>
            <a:pPr marL="254000" indent="-254000" eaLnBrk="1" hangingPunct="1"/>
            <a:r>
              <a:rPr lang="en-US" altLang="en-US" smtClean="0"/>
              <a:t>Break: &lt;br&gt; &lt;/br&gt;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An Empty element: - sometimes shortened to: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&lt;br&gt;&lt;/br&gt;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or just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&lt;br&gt;</a:t>
            </a:r>
          </a:p>
          <a:p>
            <a:pPr marL="254000" indent="-254000" eaLnBrk="1" hangingPunct="1">
              <a:spcBef>
                <a:spcPts val="3500"/>
              </a:spcBef>
            </a:pPr>
            <a:r>
              <a:rPr lang="en-US" altLang="en-US" smtClean="0"/>
              <a:t>or </a:t>
            </a:r>
          </a:p>
          <a:p>
            <a:pPr marL="698500" lvl="1" eaLnBrk="1" hangingPunct="1">
              <a:spcBef>
                <a:spcPts val="3500"/>
              </a:spcBef>
            </a:pPr>
            <a:r>
              <a:rPr lang="en-US" altLang="en-US" smtClean="0"/>
              <a:t>&lt;br /&gt;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6C6839-798A-4981-A1CF-C98549C74A0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7620000" y="3886200"/>
            <a:ext cx="3937000" cy="1968500"/>
            <a:chOff x="0" y="0"/>
            <a:chExt cx="2480" cy="1240"/>
          </a:xfrm>
        </p:grpSpPr>
        <p:sp>
          <p:nvSpPr>
            <p:cNvPr id="45062" name="Rectangle 1"/>
            <p:cNvSpPr>
              <a:spLocks/>
            </p:cNvSpPr>
            <p:nvPr/>
          </p:nvSpPr>
          <p:spPr bwMode="auto">
            <a:xfrm>
              <a:off x="88" y="88"/>
              <a:ext cx="2312" cy="10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algn="l" eaLnBrk="1" hangingPunct="1"/>
              <a:r>
                <a:rPr lang="en-US" altLang="en-US" sz="24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“Block elements stand on their own; inline elements go with the flow.”</a:t>
              </a:r>
            </a:p>
          </p:txBody>
        </p:sp>
        <p:pic>
          <p:nvPicPr>
            <p:cNvPr id="45063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80" cy="1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Block vs Inline Elements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54100" y="3225800"/>
            <a:ext cx="52197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Block elements are always displayed as if they have a line break before and after them </a:t>
            </a:r>
          </a:p>
          <a:p>
            <a:pPr eaLnBrk="1" hangingPunct="1"/>
            <a:r>
              <a:rPr lang="en-US" altLang="en-US" smtClean="0"/>
              <a:t>inline elements appear “in line” within the flow of the text in your page.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A857B5-4CA2-4A31-908E-2789AE133D7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4608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148013"/>
            <a:ext cx="589280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25800"/>
            <a:ext cx="6170613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98700"/>
            <a:ext cx="6324600" cy="70104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mtClean="0"/>
              <a:t>Block - h1, h2, p, blockquote</a:t>
            </a:r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46087" name="Rectangle 5"/>
          <p:cNvSpPr>
            <a:spLocks/>
          </p:cNvSpPr>
          <p:nvPr/>
        </p:nvSpPr>
        <p:spPr bwMode="auto">
          <a:xfrm>
            <a:off x="6756400" y="2260600"/>
            <a:ext cx="6019800" cy="701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>
              <a:spcBef>
                <a:spcPts val="4800"/>
              </a:spcBef>
              <a:buSzPct val="100000"/>
              <a:buFont typeface="Helvetica Neue" charset="0"/>
              <a:buChar char="•"/>
            </a:pPr>
            <a:r>
              <a:rPr lang="en-US" alt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Inline - a, em, q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BB78C8-DCF7-490C-8489-216CE64A6F7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7107" name="Rectangle 2"/>
          <p:cNvSpPr>
            <a:spLocks/>
          </p:cNvSpPr>
          <p:nvPr/>
        </p:nvSpPr>
        <p:spPr bwMode="auto">
          <a:xfrm>
            <a:off x="2101850" y="4749800"/>
            <a:ext cx="8839200" cy="5588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2111375" y="2628900"/>
            <a:ext cx="8810625" cy="2039938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2082800" y="1955800"/>
            <a:ext cx="8839200" cy="6223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2111375" y="5473700"/>
            <a:ext cx="8839200" cy="10668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47112" name="Rectangle 9"/>
          <p:cNvSpPr>
            <a:spLocks/>
          </p:cNvSpPr>
          <p:nvPr/>
        </p:nvSpPr>
        <p:spPr bwMode="auto">
          <a:xfrm>
            <a:off x="11093450" y="2044700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block</a:t>
            </a:r>
          </a:p>
        </p:txBody>
      </p:sp>
      <p:sp>
        <p:nvSpPr>
          <p:cNvPr id="47113" name="Rectangle 10"/>
          <p:cNvSpPr>
            <a:spLocks/>
          </p:cNvSpPr>
          <p:nvPr/>
        </p:nvSpPr>
        <p:spPr bwMode="auto">
          <a:xfrm>
            <a:off x="11115675" y="3286125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block</a:t>
            </a:r>
          </a:p>
        </p:txBody>
      </p:sp>
      <p:sp>
        <p:nvSpPr>
          <p:cNvPr id="47114" name="Rectangle 11"/>
          <p:cNvSpPr>
            <a:spLocks/>
          </p:cNvSpPr>
          <p:nvPr/>
        </p:nvSpPr>
        <p:spPr bwMode="auto">
          <a:xfrm>
            <a:off x="11099800" y="4830763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block</a:t>
            </a:r>
          </a:p>
        </p:txBody>
      </p:sp>
      <p:sp>
        <p:nvSpPr>
          <p:cNvPr id="47115" name="Rectangle 12"/>
          <p:cNvSpPr>
            <a:spLocks/>
          </p:cNvSpPr>
          <p:nvPr/>
        </p:nvSpPr>
        <p:spPr bwMode="auto">
          <a:xfrm>
            <a:off x="11115675" y="5778500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block</a:t>
            </a:r>
          </a:p>
        </p:txBody>
      </p:sp>
      <p:sp>
        <p:nvSpPr>
          <p:cNvPr id="47116" name="Rectangle 13"/>
          <p:cNvSpPr>
            <a:spLocks/>
          </p:cNvSpPr>
          <p:nvPr/>
        </p:nvSpPr>
        <p:spPr bwMode="auto">
          <a:xfrm>
            <a:off x="1030288" y="7224713"/>
            <a:ext cx="76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inline</a:t>
            </a:r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 flipH="1">
            <a:off x="1533525" y="7372350"/>
            <a:ext cx="714375" cy="3841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7118" name="Rectangle 16"/>
          <p:cNvSpPr>
            <a:spLocks/>
          </p:cNvSpPr>
          <p:nvPr/>
        </p:nvSpPr>
        <p:spPr bwMode="auto">
          <a:xfrm>
            <a:off x="11225213" y="6616700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1"/>
                </a:solidFill>
                <a:ea typeface="Helvetica Neue Light" charset="0"/>
                <a:cs typeface="Helvetica Neue Light" charset="0"/>
              </a:rPr>
              <a:t>linebreak</a:t>
            </a:r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rot="10800000">
            <a:off x="1495425" y="7756525"/>
            <a:ext cx="963613" cy="50482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47120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6567488"/>
            <a:ext cx="72961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FBFB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8878888" y="6845300"/>
            <a:ext cx="2182812" cy="50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rot="10800000" flipH="1">
            <a:off x="7867650" y="7062788"/>
            <a:ext cx="3165475" cy="30956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rot="10800000" flipH="1">
            <a:off x="5118100" y="7224713"/>
            <a:ext cx="5954713" cy="7143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rot="10800000" flipH="1">
            <a:off x="7078663" y="7372350"/>
            <a:ext cx="3927475" cy="117633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7125" name="Rectangle 1"/>
          <p:cNvSpPr>
            <a:spLocks noChangeArrowheads="1"/>
          </p:cNvSpPr>
          <p:nvPr/>
        </p:nvSpPr>
        <p:spPr bwMode="auto">
          <a:xfrm>
            <a:off x="3251200" y="-4217988"/>
            <a:ext cx="6502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GB" altLang="en-US" sz="1100">
                <a:solidFill>
                  <a:schemeClr val="tx1"/>
                </a:solidFill>
              </a:rPr>
              <a:t>&lt;h2&gt;Argo&lt;/h2&gt;</a:t>
            </a:r>
          </a:p>
          <a:p>
            <a:pPr eaLnBrk="1" hangingPunct="1"/>
            <a:r>
              <a:rPr lang="en-GB" altLang="en-US" sz="1100">
                <a:solidFill>
                  <a:schemeClr val="tx1"/>
                </a:solidFill>
              </a:rPr>
              <a:t>&lt;p&gt;</a:t>
            </a: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Based on real events, the dramatic thriller "Argo" chronicles the life-or-death covert operation</a:t>
            </a: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to rescue six Americans, which unfolded behind the scenes of the Iran hostage crisis,</a:t>
            </a: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focusing on the little-known role that the CIA and Hollywood played-information that was not</a:t>
            </a: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declassified until many years after the event.</a:t>
            </a:r>
          </a:p>
          <a:p>
            <a:pPr eaLnBrk="1" hangingPunct="1"/>
            <a:r>
              <a:rPr lang="en-GB" altLang="en-US" sz="1100">
                <a:solidFill>
                  <a:schemeClr val="tx1"/>
                </a:solidFill>
              </a:rPr>
              <a:t>&lt;/p&gt;</a:t>
            </a:r>
          </a:p>
          <a:p>
            <a:pPr eaLnBrk="1" hangingPunct="1"/>
            <a:r>
              <a:rPr lang="en-GB" altLang="en-US" sz="1100">
                <a:solidFill>
                  <a:schemeClr val="tx1"/>
                </a:solidFill>
              </a:rPr>
              <a:t>&lt;h2&gt;Skyfall&lt;/h2&gt;</a:t>
            </a:r>
          </a:p>
          <a:p>
            <a:pPr eaLnBrk="1" hangingPunct="1"/>
            <a:r>
              <a:rPr lang="en-GB" altLang="en-US" sz="1100">
                <a:solidFill>
                  <a:schemeClr val="tx1"/>
                </a:solidFill>
              </a:rPr>
              <a:t>&lt;p&gt;</a:t>
            </a: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Bond's loyalty to M is tested as her past comes back to haunt her. As MI6 comes under attack,</a:t>
            </a:r>
          </a:p>
          <a:p>
            <a:pPr eaLnBrk="1" hangingPunct="1"/>
            <a:r>
              <a:rPr lang="en-US" altLang="en-US" sz="1100">
                <a:solidFill>
                  <a:schemeClr val="tx1"/>
                </a:solidFill>
              </a:rPr>
              <a:t>007 must track down and destroy the threat, no matter how personal the cost.</a:t>
            </a:r>
          </a:p>
          <a:p>
            <a:pPr eaLnBrk="1" hangingPunct="1"/>
            <a:r>
              <a:rPr lang="en-GB" altLang="en-US" sz="1100">
                <a:solidFill>
                  <a:schemeClr val="tx1"/>
                </a:solidFill>
              </a:rPr>
              <a:t>&lt;/p&gt;</a:t>
            </a:r>
          </a:p>
        </p:txBody>
      </p:sp>
      <p:sp>
        <p:nvSpPr>
          <p:cNvPr id="47126" name="TextBox 2"/>
          <p:cNvSpPr txBox="1">
            <a:spLocks noChangeArrowheads="1"/>
          </p:cNvSpPr>
          <p:nvPr/>
        </p:nvSpPr>
        <p:spPr bwMode="auto">
          <a:xfrm>
            <a:off x="2286000" y="2105025"/>
            <a:ext cx="1611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GB" altLang="en-US" sz="1600"/>
              <a:t>&lt;h2&gt;Argo&lt;/h2&gt;</a:t>
            </a:r>
          </a:p>
        </p:txBody>
      </p:sp>
      <p:sp>
        <p:nvSpPr>
          <p:cNvPr id="47127" name="TextBox 3"/>
          <p:cNvSpPr txBox="1">
            <a:spLocks noChangeArrowheads="1"/>
          </p:cNvSpPr>
          <p:nvPr/>
        </p:nvSpPr>
        <p:spPr bwMode="auto">
          <a:xfrm>
            <a:off x="2111375" y="2730500"/>
            <a:ext cx="861218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/>
            <a:r>
              <a:rPr lang="en-GB" altLang="en-US" sz="1600"/>
              <a:t>&lt;p&gt;</a:t>
            </a:r>
          </a:p>
          <a:p>
            <a:pPr algn="l" eaLnBrk="1" hangingPunct="1"/>
            <a:r>
              <a:rPr lang="en-US" altLang="en-US" sz="1600"/>
              <a:t>Based on real events, the dramatic thriller "Argo" chronicles the life-or-death covert operation</a:t>
            </a:r>
          </a:p>
          <a:p>
            <a:pPr algn="l" eaLnBrk="1" hangingPunct="1"/>
            <a:r>
              <a:rPr lang="en-US" altLang="en-US" sz="1600"/>
              <a:t>to rescue six Americans, which unfolded behind the scenes of the Iran hostage crisis,</a:t>
            </a:r>
          </a:p>
          <a:p>
            <a:pPr algn="l" eaLnBrk="1" hangingPunct="1"/>
            <a:r>
              <a:rPr lang="en-US" altLang="en-US" sz="1600"/>
              <a:t>focusing on the little-known role that the CIA and Hollywood played-information that was not</a:t>
            </a:r>
          </a:p>
          <a:p>
            <a:pPr algn="l" eaLnBrk="1" hangingPunct="1"/>
            <a:r>
              <a:rPr lang="en-US" altLang="en-US" sz="1600"/>
              <a:t>declassified until many years after the event.</a:t>
            </a:r>
          </a:p>
          <a:p>
            <a:pPr algn="l" eaLnBrk="1" hangingPunct="1"/>
            <a:r>
              <a:rPr lang="en-GB" altLang="en-US" sz="1600"/>
              <a:t>&lt;/p&gt;</a:t>
            </a:r>
          </a:p>
        </p:txBody>
      </p:sp>
      <p:sp>
        <p:nvSpPr>
          <p:cNvPr id="47128" name="TextBox 4"/>
          <p:cNvSpPr txBox="1">
            <a:spLocks noChangeArrowheads="1"/>
          </p:cNvSpPr>
          <p:nvPr/>
        </p:nvSpPr>
        <p:spPr bwMode="auto">
          <a:xfrm>
            <a:off x="2308225" y="4830763"/>
            <a:ext cx="1781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r>
              <a:rPr lang="en-GB" altLang="en-US" sz="1600"/>
              <a:t>&lt;h2&gt;Skyfall&lt;/h2&gt;</a:t>
            </a:r>
          </a:p>
        </p:txBody>
      </p:sp>
      <p:sp>
        <p:nvSpPr>
          <p:cNvPr id="47129" name="TextBox 5"/>
          <p:cNvSpPr txBox="1">
            <a:spLocks noChangeArrowheads="1"/>
          </p:cNvSpPr>
          <p:nvPr/>
        </p:nvSpPr>
        <p:spPr bwMode="auto">
          <a:xfrm>
            <a:off x="2152650" y="5456238"/>
            <a:ext cx="87423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l" eaLnBrk="1" hangingPunct="1"/>
            <a:r>
              <a:rPr lang="en-GB" altLang="en-US" sz="1600"/>
              <a:t>&lt;p&gt;</a:t>
            </a:r>
          </a:p>
          <a:p>
            <a:pPr algn="l" eaLnBrk="1" hangingPunct="1"/>
            <a:r>
              <a:rPr lang="en-US" altLang="en-US" sz="1600"/>
              <a:t>Bond's loyalty to M is tested as her past comes back to haunt her. As MI6 comes under attack,</a:t>
            </a:r>
          </a:p>
          <a:p>
            <a:pPr algn="l" eaLnBrk="1" hangingPunct="1"/>
            <a:r>
              <a:rPr lang="en-US" altLang="en-US" sz="1600"/>
              <a:t>007 must track down and destroy the threat, no matter how personal the cost.</a:t>
            </a:r>
          </a:p>
          <a:p>
            <a:pPr algn="l" eaLnBrk="1" hangingPunct="1"/>
            <a:r>
              <a:rPr lang="en-GB" altLang="en-US" sz="1600"/>
              <a:t>&lt;/p&gt;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54C481-37CF-40F7-867E-C1B970C7758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48133" name="AutoShape 3"/>
          <p:cNvSpPr>
            <a:spLocks/>
          </p:cNvSpPr>
          <p:nvPr/>
        </p:nvSpPr>
        <p:spPr bwMode="auto">
          <a:xfrm>
            <a:off x="304800" y="54610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C6CCA9-9B40-4C1F-93E0-A6250FF1293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Outcomes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925300" cy="69469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Understand the structure of an </a:t>
            </a:r>
            <a:r>
              <a:rPr lang="en-US" altLang="en-US" b="1" i="1" dirty="0" smtClean="0"/>
              <a:t>HTML Element</a:t>
            </a:r>
            <a:r>
              <a:rPr lang="en-US" altLang="en-US" dirty="0" smtClean="0"/>
              <a:t>, and be able to recognize its variants.</a:t>
            </a:r>
          </a:p>
          <a:p>
            <a:pPr eaLnBrk="1" hangingPunct="1"/>
            <a:r>
              <a:rPr lang="en-US" altLang="en-US" dirty="0" smtClean="0"/>
              <a:t>Be able to read and compose a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relative path</a:t>
            </a:r>
            <a:r>
              <a:rPr lang="en-US" altLang="en-US" dirty="0" smtClean="0"/>
              <a:t>, and be able to distinguish it from an </a:t>
            </a:r>
            <a:r>
              <a:rPr lang="en-US" altLang="en-US" b="1" i="1" dirty="0" smtClean="0"/>
              <a:t>absolute path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Understand the implications of</a:t>
            </a:r>
            <a:r>
              <a:rPr lang="en-US" altLang="en-US" b="1" dirty="0" smtClean="0"/>
              <a:t> </a:t>
            </a:r>
            <a:r>
              <a:rPr lang="en-US" altLang="en-US" b="1" i="1" dirty="0" smtClean="0"/>
              <a:t>nesting</a:t>
            </a:r>
            <a:r>
              <a:rPr lang="en-US" altLang="en-US" dirty="0" smtClean="0"/>
              <a:t> of elements, and in particular be able to distinguish between correct and incorrect nesting.</a:t>
            </a:r>
          </a:p>
          <a:p>
            <a:pPr eaLnBrk="1" hangingPunct="1"/>
            <a:r>
              <a:rPr lang="en-US" altLang="en-US" dirty="0" smtClean="0"/>
              <a:t>Be able to differentiate between </a:t>
            </a:r>
            <a:r>
              <a:rPr lang="en-US" altLang="en-US" b="1" i="1" dirty="0" smtClean="0"/>
              <a:t>block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inline</a:t>
            </a:r>
            <a:r>
              <a:rPr lang="en-US" altLang="en-US" dirty="0" smtClean="0"/>
              <a:t> elements</a:t>
            </a:r>
          </a:p>
          <a:p>
            <a:pPr eaLnBrk="1" hangingPunct="1"/>
            <a:r>
              <a:rPr lang="en-US" altLang="en-US" dirty="0" smtClean="0"/>
              <a:t>Understand the general context of </a:t>
            </a:r>
            <a:r>
              <a:rPr lang="en-US" altLang="en-US" b="1" i="1" dirty="0" err="1" smtClean="0"/>
              <a:t>wireframing</a:t>
            </a:r>
            <a:endParaRPr lang="en-US" altLang="en-US" b="1" i="1" dirty="0" smtClean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012F-1B29-4587-82C4-74A3B5FD07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(1)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2324100"/>
            <a:ext cx="40132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Visualizing End Result</a:t>
            </a: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17500"/>
            <a:ext cx="5964237" cy="951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DA8E7-7F5A-43A3-A4FB-E0DFCB8629E4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(2)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2324100"/>
            <a:ext cx="68707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Identify Block Structure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355600"/>
            <a:ext cx="3962400" cy="90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BB346D-6976-410C-AE9F-4EBC37B4C59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120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Planning a Document (3)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2324100"/>
            <a:ext cx="68707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Select suitable elements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14300"/>
            <a:ext cx="3987800" cy="915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6AAF6-27FE-4EB7-BF64-2B5667441CB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title"/>
          </p:nvPr>
        </p:nvSpPr>
        <p:spPr>
          <a:xfrm>
            <a:off x="139700" y="-1257300"/>
            <a:ext cx="2527300" cy="3251200"/>
          </a:xfrm>
        </p:spPr>
        <p:txBody>
          <a:bodyPr/>
          <a:lstStyle/>
          <a:p>
            <a:pPr eaLnBrk="1" hangingPunct="1"/>
            <a:r>
              <a:rPr lang="en-US" altLang="en-US" smtClean="0"/>
              <a:t>Planning a Document (4)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9700" y="4876800"/>
            <a:ext cx="2527300" cy="736600"/>
          </a:xfrm>
        </p:spPr>
        <p:txBody>
          <a:bodyPr/>
          <a:lstStyle/>
          <a:p>
            <a:pPr eaLnBrk="1" hangingPunct="1"/>
            <a:r>
              <a:rPr lang="en-US" altLang="en-US" smtClean="0"/>
              <a:t>Build Content</a:t>
            </a: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406400"/>
            <a:ext cx="6075363" cy="9156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92100"/>
            <a:ext cx="3987800" cy="915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5042D8-7B5A-4AF9-9404-3A62FDC85423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Wire framing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59944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A website wireframe is a basic </a:t>
            </a:r>
            <a:r>
              <a:rPr lang="en-US" altLang="en-US" smtClean="0">
                <a:hlinkClick r:id="rId2"/>
              </a:rPr>
              <a:t>visual guide</a:t>
            </a:r>
            <a:r>
              <a:rPr lang="en-US" altLang="en-US" smtClean="0"/>
              <a:t> used in </a:t>
            </a:r>
            <a:r>
              <a:rPr lang="en-US" altLang="en-US" smtClean="0">
                <a:hlinkClick r:id="rId3"/>
              </a:rPr>
              <a:t>interface design</a:t>
            </a:r>
            <a:r>
              <a:rPr lang="en-US" altLang="en-US" smtClean="0"/>
              <a:t> to suggest the structure of a </a:t>
            </a:r>
            <a:r>
              <a:rPr lang="en-US" altLang="en-US" smtClean="0">
                <a:hlinkClick r:id="rId4"/>
              </a:rPr>
              <a:t>website</a:t>
            </a:r>
            <a:r>
              <a:rPr lang="en-US" altLang="en-US" smtClean="0"/>
              <a:t> and relationships between its pages. </a:t>
            </a:r>
          </a:p>
          <a:p>
            <a:pPr eaLnBrk="1" hangingPunct="1"/>
            <a:r>
              <a:rPr lang="en-US" altLang="en-US" smtClean="0"/>
              <a:t>A webpage wireframe is a similar illustration of the </a:t>
            </a:r>
            <a:r>
              <a:rPr lang="en-US" altLang="en-US" smtClean="0">
                <a:hlinkClick r:id="rId5"/>
              </a:rPr>
              <a:t>layout</a:t>
            </a:r>
            <a:r>
              <a:rPr lang="en-US" altLang="en-US" smtClean="0"/>
              <a:t> of fundamental elements in the </a:t>
            </a:r>
            <a:r>
              <a:rPr lang="en-US" altLang="en-US" smtClean="0">
                <a:hlinkClick r:id="rId6"/>
              </a:rPr>
              <a:t>interface</a:t>
            </a:r>
            <a:r>
              <a:rPr lang="en-US" altLang="en-US" smtClean="0"/>
              <a:t>. Typically, wireframes are completed before any artwork is developed.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355600"/>
            <a:ext cx="3962400" cy="904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6CC73A-BDCD-4CE8-A67E-AA47C9D1869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427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0A3EFF-71E5-49AE-BCDC-56D3747DF152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529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Learning Outcomes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1925300" cy="6946900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 the structure of an </a:t>
            </a:r>
            <a:r>
              <a:rPr lang="en-US" altLang="en-US" b="1" i="1" smtClean="0"/>
              <a:t>HTML Element</a:t>
            </a:r>
            <a:r>
              <a:rPr lang="en-US" altLang="en-US" smtClean="0"/>
              <a:t>, and be able to recognize its variants.</a:t>
            </a:r>
          </a:p>
          <a:p>
            <a:pPr eaLnBrk="1" hangingPunct="1"/>
            <a:r>
              <a:rPr lang="en-US" altLang="en-US" smtClean="0"/>
              <a:t>Be able to read and compose a</a:t>
            </a:r>
            <a:r>
              <a:rPr lang="en-US" altLang="en-US" i="1" smtClean="0"/>
              <a:t> </a:t>
            </a:r>
            <a:r>
              <a:rPr lang="en-US" altLang="en-US" b="1" i="1" smtClean="0"/>
              <a:t>relative path</a:t>
            </a:r>
            <a:r>
              <a:rPr lang="en-US" altLang="en-US" smtClean="0"/>
              <a:t>, and be able to distinguish it form an </a:t>
            </a:r>
            <a:r>
              <a:rPr lang="en-US" altLang="en-US" b="1" i="1" smtClean="0"/>
              <a:t>absolute path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Understand the implications of</a:t>
            </a:r>
            <a:r>
              <a:rPr lang="en-US" altLang="en-US" b="1" smtClean="0"/>
              <a:t> </a:t>
            </a:r>
            <a:r>
              <a:rPr lang="en-US" altLang="en-US" b="1" i="1" smtClean="0"/>
              <a:t>nesting</a:t>
            </a:r>
            <a:r>
              <a:rPr lang="en-US" altLang="en-US" smtClean="0"/>
              <a:t> of elements, and in particular be able to distinguish between correct and incorrect nesting.</a:t>
            </a:r>
          </a:p>
          <a:p>
            <a:pPr eaLnBrk="1" hangingPunct="1"/>
            <a:r>
              <a:rPr lang="en-US" altLang="en-US" smtClean="0"/>
              <a:t>Be able to differentiate between </a:t>
            </a:r>
            <a:r>
              <a:rPr lang="en-US" altLang="en-US" b="1" i="1" smtClean="0"/>
              <a:t>block</a:t>
            </a:r>
            <a:r>
              <a:rPr lang="en-US" altLang="en-US" smtClean="0"/>
              <a:t> and </a:t>
            </a:r>
            <a:r>
              <a:rPr lang="en-US" altLang="en-US" b="1" i="1" smtClean="0"/>
              <a:t>inline</a:t>
            </a:r>
            <a:r>
              <a:rPr lang="en-US" altLang="en-US" smtClean="0"/>
              <a:t> elements</a:t>
            </a:r>
          </a:p>
          <a:p>
            <a:pPr eaLnBrk="1" hangingPunct="1"/>
            <a:r>
              <a:rPr lang="en-US" altLang="en-US" smtClean="0"/>
              <a:t>Understand the general context of </a:t>
            </a:r>
            <a:r>
              <a:rPr lang="en-US" altLang="en-US" b="1" i="1" smtClean="0"/>
              <a:t>wireframing</a:t>
            </a:r>
            <a:endParaRPr lang="en-US" altLang="en-US" b="1" i="1" smtClean="0">
              <a:ea typeface="ヒラギノ角ゴ ProN W6" charset="0"/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71365-39EA-41AF-9CAB-1F1D12030C4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29BEF1-B899-408F-9B38-26B6617EAA9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2552700"/>
            <a:ext cx="11861800" cy="6565900"/>
          </a:xfrm>
        </p:spPr>
        <p:txBody>
          <a:bodyPr/>
          <a:lstStyle/>
          <a:p>
            <a:pPr eaLnBrk="1" hangingPunct="1"/>
            <a:r>
              <a:rPr lang="en-US" altLang="en-US" smtClean="0"/>
              <a:t>Elements, Attributes, &amp; Documents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Linking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Nesting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Linebreak, Block &amp; Inline Elements</a:t>
            </a:r>
          </a:p>
          <a:p>
            <a:pPr eaLnBrk="1" hangingPunct="1">
              <a:spcBef>
                <a:spcPts val="2600"/>
              </a:spcBef>
            </a:pPr>
            <a:r>
              <a:rPr lang="en-US" altLang="en-US" smtClean="0"/>
              <a:t>Structuring a Page / Wireframing</a:t>
            </a:r>
          </a:p>
        </p:txBody>
      </p:sp>
      <p:sp>
        <p:nvSpPr>
          <p:cNvPr id="25605" name="AutoShape 3"/>
          <p:cNvSpPr>
            <a:spLocks/>
          </p:cNvSpPr>
          <p:nvPr/>
        </p:nvSpPr>
        <p:spPr bwMode="auto">
          <a:xfrm>
            <a:off x="292100" y="2400300"/>
            <a:ext cx="6934200" cy="749300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Components of an HTML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1C567-49C5-43A2-A853-2398FAE88A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8" y="2500536"/>
            <a:ext cx="11194336" cy="634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2138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DC6ED-8A63-4F6E-99E2-9BB298C9749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an HTML Element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9792" y="3403600"/>
            <a:ext cx="7560840" cy="3429000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en-US" sz="3600" dirty="0" smtClean="0"/>
              <a:t>&lt;</a:t>
            </a:r>
            <a:r>
              <a:rPr lang="en-US" altLang="en-US" sz="3600" dirty="0" err="1" smtClean="0"/>
              <a:t>ElementName</a:t>
            </a:r>
            <a:r>
              <a:rPr lang="en-US" altLang="en-US" sz="3600" dirty="0" smtClean="0"/>
              <a:t> </a:t>
            </a:r>
            <a:r>
              <a:rPr lang="en-US" altLang="en-US" sz="3600" dirty="0" smtClean="0"/>
              <a:t>&gt; </a:t>
            </a:r>
            <a:endParaRPr lang="en-US" altLang="en-US" sz="3600" dirty="0" smtClean="0"/>
          </a:p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en-US" sz="3600" dirty="0"/>
              <a:t>	Content</a:t>
            </a:r>
          </a:p>
          <a:p>
            <a:pPr marL="0" indent="0" eaLnBrk="1" hangingPunct="1">
              <a:spcBef>
                <a:spcPts val="700"/>
              </a:spcBef>
              <a:buNone/>
            </a:pPr>
            <a:r>
              <a:rPr lang="en-US" altLang="en-US" sz="3600" dirty="0"/>
              <a:t>&lt;/</a:t>
            </a:r>
            <a:r>
              <a:rPr lang="en-US" altLang="en-US" sz="3600" dirty="0" err="1"/>
              <a:t>ElementName</a:t>
            </a:r>
            <a:r>
              <a:rPr lang="en-US" altLang="en-US" sz="3600" dirty="0" smtClean="0"/>
              <a:t>&gt;</a:t>
            </a:r>
            <a:endParaRPr lang="en-US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9094688" y="3373924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Start Tag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094688" y="458876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 Tag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8446616" y="3652664"/>
            <a:ext cx="648072" cy="360040"/>
          </a:xfrm>
          <a:prstGeom prst="rightArrow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8431730" y="4778080"/>
            <a:ext cx="648072" cy="360040"/>
          </a:xfrm>
          <a:prstGeom prst="rightArrow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C51E-1112-4A5F-B37A-6EF82116214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&lt;title&gt;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962400" y="3771900"/>
            <a:ext cx="4470400" cy="268907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eaLnBrk="1" hangingPunct="1">
              <a:spcBef>
                <a:spcPts val="700"/>
              </a:spcBef>
              <a:buSzPct val="100000"/>
            </a:pPr>
            <a:endParaRPr lang="en-US" altLang="en-US" sz="26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title&gt;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My DVD Shop</a:t>
            </a:r>
          </a:p>
          <a:p>
            <a:pPr marL="0" indent="0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&lt;/title&gt;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7160" y="2607677"/>
            <a:ext cx="792088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600" dirty="0" smtClean="0"/>
              <a:t>&lt;title&gt;My App Store&lt;/title&gt;</a:t>
            </a:r>
            <a:endParaRPr lang="en-GB" sz="36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87474-DDF3-4AD9-A4E4-9951EABEBFE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&lt;p&gt;</a:t>
            </a: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785530" y="5740896"/>
            <a:ext cx="9232900" cy="33274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marL="266700" indent="-2667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</a:t>
            </a:r>
            <a:r>
              <a:rPr lang="en-US" altLang="en-US" sz="26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&lt;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p&gt;</a:t>
            </a:r>
            <a:endParaRPr lang="en-US" altLang="en-US" sz="2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marL="0" indent="0" algn="l" eaLnBrk="1" hangingPunct="1">
              <a:spcBef>
                <a:spcPts val="700"/>
              </a:spcBef>
              <a:buSzPct val="100000"/>
            </a:pP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Content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 </a:t>
            </a:r>
            <a:r>
              <a:rPr lang="en-US" altLang="en-US" sz="26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	</a:t>
            </a:r>
            <a:r>
              <a:rPr lang="en-US" sz="2800" dirty="0" smtClean="0"/>
              <a:t>600 </a:t>
            </a:r>
            <a:r>
              <a:rPr lang="en-US" sz="2800" dirty="0"/>
              <a:t>million YouTube views later, </a:t>
            </a:r>
            <a:r>
              <a:rPr lang="en-US" sz="2800" dirty="0" smtClean="0"/>
              <a:t>					Dude </a:t>
            </a:r>
            <a:r>
              <a:rPr lang="en-US" sz="2800" dirty="0"/>
              <a:t>Perfect is back with their </a:t>
            </a:r>
            <a:r>
              <a:rPr lang="en-US" sz="2800" dirty="0" smtClean="0"/>
              <a:t>					most </a:t>
            </a:r>
            <a:r>
              <a:rPr lang="en-US" sz="2800" dirty="0"/>
              <a:t>epic game yet! Go BIGGER </a:t>
            </a:r>
            <a:r>
              <a:rPr lang="en-US" sz="2800" dirty="0" smtClean="0"/>
              <a:t>					than </a:t>
            </a:r>
            <a:r>
              <a:rPr lang="en-US" sz="2800" dirty="0"/>
              <a:t>ever hitting mind-blowing trick </a:t>
            </a:r>
            <a:r>
              <a:rPr lang="en-US" sz="2800" dirty="0" smtClean="0"/>
              <a:t>				shots </a:t>
            </a:r>
            <a:r>
              <a:rPr lang="en-US" sz="2800" dirty="0"/>
              <a:t>through tons of crazy levels! </a:t>
            </a:r>
            <a:r>
              <a:rPr lang="en-US" altLang="en-US" sz="2600" b="1" dirty="0" err="1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ElementName</a:t>
            </a:r>
            <a:r>
              <a:rPr lang="en-US" altLang="en-US" sz="26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: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altLang="en-US" sz="26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		&lt;/</a:t>
            </a:r>
            <a:r>
              <a:rPr lang="en-US" altLang="en-US" sz="26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3808" y="2356520"/>
            <a:ext cx="1034534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sz="3200" dirty="0" smtClean="0"/>
              <a:t>&lt;p&gt; </a:t>
            </a:r>
            <a:r>
              <a:rPr lang="en-US" sz="3200" dirty="0"/>
              <a:t>600 million YouTube views later, Dude Perfect is back with their most epic game yet</a:t>
            </a:r>
            <a:r>
              <a:rPr lang="en-US" sz="3200" dirty="0" smtClean="0"/>
              <a:t>! Go </a:t>
            </a:r>
            <a:r>
              <a:rPr lang="en-US" sz="3200" dirty="0"/>
              <a:t>BIGGER than ever hitting mind-blowing trick shots through tons of crazy levels</a:t>
            </a:r>
            <a:r>
              <a:rPr lang="en-US" sz="3200" dirty="0" smtClean="0"/>
              <a:t>!</a:t>
            </a:r>
            <a:r>
              <a:rPr lang="en-GB" sz="3200" dirty="0" smtClean="0"/>
              <a:t>&lt;/p&gt;</a:t>
            </a:r>
            <a:endParaRPr lang="en-GB" sz="32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b Title">
  <a:themeElements>
    <a:clrScheme name="Lab 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Title">
      <a:majorFont>
        <a:latin typeface="Helvetica Neue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Lab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ster #19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19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Master #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inal &amp; CC">
  <a:themeElements>
    <a:clrScheme name="Final &amp; C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nal &amp; CC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Final &amp; C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Pages>0</Pages>
  <Words>1162</Words>
  <Characters>0</Characters>
  <Application>Microsoft Office PowerPoint</Application>
  <PresentationFormat>Custom</PresentationFormat>
  <Lines>0</Lines>
  <Paragraphs>223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21</vt:i4>
      </vt:variant>
      <vt:variant>
        <vt:lpstr>Slide Titles</vt:lpstr>
      </vt:variant>
      <vt:variant>
        <vt:i4>37</vt:i4>
      </vt:variant>
    </vt:vector>
  </HeadingPairs>
  <TitlesOfParts>
    <vt:vector size="58" baseType="lpstr">
      <vt:lpstr>Lab Title</vt:lpstr>
      <vt:lpstr>Title &amp; Subtitle</vt:lpstr>
      <vt:lpstr>Title &amp; Bullets</vt:lpstr>
      <vt:lpstr>Master #19</vt:lpstr>
      <vt:lpstr>Final &amp; CC</vt:lpstr>
      <vt:lpstr>Photo - 2 Up Portrait</vt:lpstr>
      <vt:lpstr>Photo - 3 Up Portrait</vt:lpstr>
      <vt:lpstr>Photo - Big</vt:lpstr>
      <vt:lpstr>Title, Bullets &amp; Photo</vt:lpstr>
      <vt:lpstr>Photo - 4 Up</vt:lpstr>
      <vt:lpstr>Photo - 2 Up Landscape</vt:lpstr>
      <vt:lpstr>Title &amp; Bullets - Left</vt:lpstr>
      <vt:lpstr>Title &amp; Bullets - Right</vt:lpstr>
      <vt:lpstr>Bullets</vt:lpstr>
      <vt:lpstr>Title - Top</vt:lpstr>
      <vt:lpstr>Blank</vt:lpstr>
      <vt:lpstr>Photo - Vertical</vt:lpstr>
      <vt:lpstr>Photo - 3 Up</vt:lpstr>
      <vt:lpstr>Title - Center</vt:lpstr>
      <vt:lpstr>Photo - Horizontal</vt:lpstr>
      <vt:lpstr>Photo - 2 Up Portrait &amp; Landscape</vt:lpstr>
      <vt:lpstr>Web Development</vt:lpstr>
      <vt:lpstr>HTML Page Structure &amp; Publishing</vt:lpstr>
      <vt:lpstr>Learning Outcomes</vt:lpstr>
      <vt:lpstr>Agenda</vt:lpstr>
      <vt:lpstr>Agenda</vt:lpstr>
      <vt:lpstr>Components of an HTML Element</vt:lpstr>
      <vt:lpstr>Components of an HTML Element</vt:lpstr>
      <vt:lpstr>&lt;title&gt;</vt:lpstr>
      <vt:lpstr>&lt;p&gt;</vt:lpstr>
      <vt:lpstr>Attributes</vt:lpstr>
      <vt:lpstr>&lt;a&gt;</vt:lpstr>
      <vt:lpstr>&lt;img&gt;</vt:lpstr>
      <vt:lpstr>Attributes</vt:lpstr>
      <vt:lpstr>HTML Document Structure</vt:lpstr>
      <vt:lpstr>Agenda</vt:lpstr>
      <vt:lpstr>Linking</vt:lpstr>
      <vt:lpstr>Links: Absolute vs Relative</vt:lpstr>
      <vt:lpstr>Relative Link Examples</vt:lpstr>
      <vt:lpstr>Site Example</vt:lpstr>
      <vt:lpstr>Agenda</vt:lpstr>
      <vt:lpstr>Nesting</vt:lpstr>
      <vt:lpstr>Nesting - Tree Structure</vt:lpstr>
      <vt:lpstr>Nesting can be Incorrect!</vt:lpstr>
      <vt:lpstr>Agenda</vt:lpstr>
      <vt:lpstr>Line Breaks</vt:lpstr>
      <vt:lpstr>Block vs Inline Elements</vt:lpstr>
      <vt:lpstr>Examples</vt:lpstr>
      <vt:lpstr>Example</vt:lpstr>
      <vt:lpstr>Agenda</vt:lpstr>
      <vt:lpstr>Planning a Document (1)</vt:lpstr>
      <vt:lpstr>Planning a Document (2)</vt:lpstr>
      <vt:lpstr>Planning a Document (3)</vt:lpstr>
      <vt:lpstr>Planning a Document (4)</vt:lpstr>
      <vt:lpstr>Wire framing</vt:lpstr>
      <vt:lpstr>Agenda</vt:lpstr>
      <vt:lpstr>Learning Outcomes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 Mullally</dc:creator>
  <cp:lastModifiedBy>Brenda Mullally</cp:lastModifiedBy>
  <cp:revision>8</cp:revision>
  <dcterms:modified xsi:type="dcterms:W3CDTF">2015-06-05T10:22:44Z</dcterms:modified>
</cp:coreProperties>
</file>