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450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783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7281" y="1665387"/>
            <a:ext cx="2631281" cy="30584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37" y="1665387"/>
            <a:ext cx="7750969" cy="30584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3901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607219" y="3339704"/>
            <a:ext cx="10977582" cy="8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535781" y="928687"/>
            <a:ext cx="11120438" cy="22324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35781" y="3527227"/>
            <a:ext cx="11120438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635135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5197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xfrm>
            <a:off x="535781" y="1634133"/>
            <a:ext cx="4893469" cy="46166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79993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535781" y="607219"/>
            <a:ext cx="11120438" cy="5643563"/>
          </a:xfrm>
          <a:prstGeom prst="rect">
            <a:avLst/>
          </a:prstGeom>
        </p:spPr>
        <p:txBody>
          <a:bodyPr/>
          <a:lstStyle>
            <a:lvl1pPr>
              <a:spcBef>
                <a:spcPts val="5062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5062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5062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5062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5062"/>
              </a:spcBef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7068506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1291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9361703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35781" y="2607469"/>
            <a:ext cx="11120438" cy="1643063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6207480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7072313" y="5607843"/>
            <a:ext cx="1" cy="1000216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1321594" y="5473899"/>
            <a:ext cx="5429250" cy="1196578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xfrm>
            <a:off x="7358062" y="5956101"/>
            <a:ext cx="4643438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A9A9A9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A9A9A9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A9A9A9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A9A9A9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A9A9A9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76259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01327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607219" y="3339704"/>
            <a:ext cx="4576989" cy="8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535781" y="928687"/>
            <a:ext cx="4762500" cy="22324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535781" y="3527227"/>
            <a:ext cx="4762500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37927033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607219" y="1384102"/>
            <a:ext cx="4572063" cy="8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35781" y="232172"/>
            <a:ext cx="4762500" cy="98226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535781" y="1634133"/>
            <a:ext cx="4762500" cy="4616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2557727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6096000" y="1268016"/>
            <a:ext cx="1" cy="303609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29998792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>
            <a:off x="4155281" y="1250156"/>
            <a:ext cx="1" cy="3554016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90632898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 flipH="1">
            <a:off x="6084093" y="357188"/>
            <a:ext cx="1" cy="5634655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976292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H="1">
            <a:off x="4167186" y="1250134"/>
            <a:ext cx="1" cy="356300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Shape 48"/>
          <p:cNvSpPr/>
          <p:nvPr/>
        </p:nvSpPr>
        <p:spPr>
          <a:xfrm flipH="1">
            <a:off x="8012905" y="1250134"/>
            <a:ext cx="1" cy="356300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345414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11420047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084092" y="366095"/>
            <a:ext cx="1" cy="559895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6084090" y="3147715"/>
            <a:ext cx="5619758" cy="8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931813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8501061" y="366095"/>
            <a:ext cx="1" cy="5598958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8501059" y="2174379"/>
            <a:ext cx="3214709" cy="8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8501059" y="4129981"/>
            <a:ext cx="3214709" cy="8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04812" y="6197203"/>
            <a:ext cx="7739063" cy="571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406">
                <a:solidFill>
                  <a:srgbClr val="868686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6">
                <a:solidFill>
                  <a:srgbClr val="868686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389034882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535781" y="1634133"/>
            <a:ext cx="4762500" cy="4616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1445989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1268426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846219" y="1634133"/>
            <a:ext cx="3810000" cy="461664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747474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192071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607219" y="1384102"/>
            <a:ext cx="10977563" cy="0"/>
          </a:xfrm>
          <a:prstGeom prst="line">
            <a:avLst/>
          </a:prstGeom>
          <a:ln w="12700">
            <a:solidFill>
              <a:srgbClr val="888888"/>
            </a:solidFill>
            <a:miter/>
          </a:ln>
        </p:spPr>
        <p:txBody>
          <a:bodyPr lIns="32146" rIns="32146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xfrm>
            <a:off x="11546922" y="6465094"/>
            <a:ext cx="246219" cy="243783"/>
          </a:xfrm>
          <a:prstGeom prst="rect">
            <a:avLst/>
          </a:prstGeom>
        </p:spPr>
        <p:txBody>
          <a:bodyPr lIns="45719" tIns="45719" rIns="45719" bIns="45719"/>
          <a:lstStyle>
            <a:lvl1pPr defTabSz="321457"/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708989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4485" y="3330774"/>
            <a:ext cx="2637234" cy="139303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594" y="3330774"/>
            <a:ext cx="2637234" cy="1393031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6393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749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290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1973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621961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en-GB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046942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wit.ie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38" y="1665387"/>
            <a:ext cx="10525125" cy="72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title style</a:t>
            </a:r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851297" y="3069580"/>
            <a:ext cx="10519172" cy="0"/>
          </a:xfrm>
          <a:prstGeom prst="line">
            <a:avLst/>
          </a:prstGeom>
          <a:noFill/>
          <a:ln w="12700">
            <a:solidFill>
              <a:srgbClr val="7E7E7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2953">
              <a:solidFill>
                <a:srgbClr val="000000"/>
              </a:solidFill>
              <a:latin typeface="Helvetica Neue Light" charset="0"/>
              <a:sym typeface="Helvetica Neue Light" charset="0"/>
            </a:endParaRP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" y="6134695"/>
            <a:ext cx="2976563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719" y="6206133"/>
            <a:ext cx="1762125" cy="312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4484" y="3330774"/>
            <a:ext cx="5417344" cy="1393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alt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alt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altLang="en-US" smtClean="0">
                <a:sym typeface="Helvetica Neue" charset="0"/>
              </a:rPr>
              <a:t>Fifth level</a:t>
            </a:r>
          </a:p>
        </p:txBody>
      </p:sp>
      <p:sp>
        <p:nvSpPr>
          <p:cNvPr id="1031" name="Rectangle 6"/>
          <p:cNvSpPr>
            <a:spLocks/>
          </p:cNvSpPr>
          <p:nvPr/>
        </p:nvSpPr>
        <p:spPr bwMode="auto">
          <a:xfrm>
            <a:off x="1099420" y="3254254"/>
            <a:ext cx="2043830" cy="90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719" tIns="35719" rIns="35719" bIns="35719" anchor="ctr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algn="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375" smtClean="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Produced </a:t>
            </a:r>
          </a:p>
          <a:p>
            <a:pPr algn="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3375" smtClean="0">
                <a:solidFill>
                  <a:srgbClr val="9A9A9A"/>
                </a:solidFill>
                <a:latin typeface="Helvetica Neue UltraLight" charset="0"/>
                <a:ea typeface="Helvetica Neue UltraLight" charset="0"/>
                <a:cs typeface="Helvetica Neue UltraLight" charset="0"/>
                <a:sym typeface="Helvetica Neue UltraLight" charset="0"/>
              </a:rPr>
              <a:t>by</a:t>
            </a:r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3475137" y="4652367"/>
            <a:ext cx="4321969" cy="964406"/>
            <a:chOff x="0" y="0"/>
            <a:chExt cx="2904" cy="864"/>
          </a:xfrm>
        </p:grpSpPr>
        <p:sp>
          <p:nvSpPr>
            <p:cNvPr id="1033" name="Rectangle 7"/>
            <p:cNvSpPr>
              <a:spLocks/>
            </p:cNvSpPr>
            <p:nvPr/>
          </p:nvSpPr>
          <p:spPr bwMode="auto">
            <a:xfrm>
              <a:off x="0" y="0"/>
              <a:ext cx="2904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66" smtClean="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Department of Computing, Maths &amp; Physics</a:t>
              </a:r>
            </a:p>
            <a:p>
              <a:pPr eaLnBrk="1" fontAlgn="base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1266" smtClean="0">
                  <a:solidFill>
                    <a:srgbClr val="102643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rPr>
                <a:t>Waterford Institute of Technology</a:t>
              </a:r>
            </a:p>
          </p:txBody>
        </p:sp>
        <p:sp>
          <p:nvSpPr>
            <p:cNvPr id="1034" name="Rectangle 8"/>
            <p:cNvSpPr>
              <a:spLocks/>
            </p:cNvSpPr>
            <p:nvPr/>
          </p:nvSpPr>
          <p:spPr bwMode="auto">
            <a:xfrm>
              <a:off x="0" y="475"/>
              <a:ext cx="85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14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http://www.wit.ie</a:t>
              </a:r>
              <a:endParaRPr lang="en-US" altLang="en-US" sz="914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  <p:sp>
          <p:nvSpPr>
            <p:cNvPr id="1035" name="Rectangle 9"/>
            <p:cNvSpPr>
              <a:spLocks/>
            </p:cNvSpPr>
            <p:nvPr/>
          </p:nvSpPr>
          <p:spPr bwMode="auto">
            <a:xfrm>
              <a:off x="0" y="673"/>
              <a:ext cx="10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1pPr>
              <a:lvl2pPr marL="742950" indent="-28575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2pPr>
              <a:lvl3pPr marL="11430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3pPr>
              <a:lvl4pPr marL="16002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4pPr>
              <a:lvl5pPr marL="2057400" indent="-228600" eaLnBrk="0" hangingPunct="0"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Helvetica Neue Light" charset="0"/>
                  <a:ea typeface="ヒラギノ角ゴ ProN W3" charset="0"/>
                  <a:cs typeface="ヒラギノ角ゴ ProN W3" charset="0"/>
                  <a:sym typeface="Helvetica Neue Light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14" smtClean="0">
                  <a:latin typeface="Helvetica Neue" charset="0"/>
                  <a:ea typeface="Helvetica Neue" charset="0"/>
                  <a:cs typeface="Helvetica Neue" charset="0"/>
                  <a:sym typeface="Helvetica Neue" charset="0"/>
                  <a:hlinkClick r:id="rId15"/>
                </a:rPr>
                <a:t>http://elearning.wit.ie</a:t>
              </a:r>
              <a:endParaRPr lang="en-US" altLang="en-US" sz="914" smtClean="0">
                <a:latin typeface="Helvetica Neue" charset="0"/>
                <a:ea typeface="Helvetica Neue" charset="0"/>
                <a:cs typeface="Helvetica Neue" charset="0"/>
                <a:sym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18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+mj-lt"/>
          <a:ea typeface="+mj-ea"/>
          <a:cs typeface="+mj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3375">
          <a:solidFill>
            <a:schemeClr val="tx1"/>
          </a:solidFill>
          <a:latin typeface="Helvetica Neue" charset="0"/>
          <a:ea typeface="ヒラギノ角ゴ ProN W3" charset="0"/>
          <a:cs typeface="ヒラギノ角ゴ ProN W3" charset="0"/>
          <a:sym typeface="Helvetica Neue" charset="0"/>
        </a:defRPr>
      </a:lvl9pPr>
    </p:titleStyle>
    <p:bodyStyle>
      <a:lvl1pPr marL="241093" indent="-24109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1pPr>
      <a:lvl2pPr marL="522368" indent="-200911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2pPr>
      <a:lvl3pPr marL="803643" indent="-160729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3pPr>
      <a:lvl4pPr marL="1125101" indent="-160729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4pPr>
      <a:lvl5pPr marL="1446558" indent="-160729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5pPr>
      <a:lvl6pPr marL="321457" algn="l" rtl="0" fontAlgn="base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6pPr>
      <a:lvl7pPr marL="642915" algn="l" rtl="0" fontAlgn="base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7pPr>
      <a:lvl8pPr marL="964372" algn="l" rtl="0" fontAlgn="base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8pPr>
      <a:lvl9pPr marL="1285829" algn="l" rtl="0" fontAlgn="base">
        <a:lnSpc>
          <a:spcPct val="120000"/>
        </a:lnSpc>
        <a:spcBef>
          <a:spcPct val="0"/>
        </a:spcBef>
        <a:spcAft>
          <a:spcPct val="0"/>
        </a:spcAft>
        <a:defRPr sz="1406">
          <a:solidFill>
            <a:schemeClr val="tx1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07219" y="1384102"/>
            <a:ext cx="10977563" cy="8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35781" y="232172"/>
            <a:ext cx="11120438" cy="98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/>
          <a:lstStyle/>
          <a:p>
            <a:pPr lvl="0">
              <a:defRPr sz="1800"/>
            </a:pPr>
            <a:r>
              <a:rPr sz="2953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35781" y="1634133"/>
            <a:ext cx="11120438" cy="4616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1828"/>
              <a:t>Body Level One</a:t>
            </a:r>
          </a:p>
          <a:p>
            <a:pPr lvl="1">
              <a:defRPr sz="1800"/>
            </a:pPr>
            <a:r>
              <a:rPr sz="1828"/>
              <a:t>Body Level Two</a:t>
            </a:r>
          </a:p>
          <a:p>
            <a:pPr lvl="2">
              <a:defRPr sz="1800"/>
            </a:pPr>
            <a:r>
              <a:rPr sz="1828"/>
              <a:t>Body Level Three</a:t>
            </a:r>
          </a:p>
          <a:p>
            <a:pPr lvl="3">
              <a:defRPr sz="1800"/>
            </a:pPr>
            <a:r>
              <a:rPr sz="1828"/>
              <a:t>Body Level Four</a:t>
            </a:r>
          </a:p>
          <a:p>
            <a:pPr lvl="4">
              <a:defRPr sz="1800"/>
            </a:pPr>
            <a:r>
              <a:rPr sz="1828"/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640063" y="6465094"/>
            <a:ext cx="153888" cy="15145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984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 defTabSz="410751"/>
            <a:fld id="{86CB4B4D-7CA3-9044-876B-883B54F8677D}" type="slidenum">
              <a:rPr lang="en-IE" kern="0" smtClean="0">
                <a:solidFill>
                  <a:sysClr val="windowText" lastClr="000000"/>
                </a:solidFill>
              </a:rPr>
              <a:pPr defTabSz="410751"/>
              <a:t>‹#›</a:t>
            </a:fld>
            <a:endParaRPr lang="en-IE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9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transition spd="med"/>
  <p:txStyles>
    <p:titleStyle>
      <a:lvl1pPr defTabSz="410751">
        <a:defRPr sz="2953">
          <a:latin typeface="+mn-lt"/>
          <a:ea typeface="+mn-ea"/>
          <a:cs typeface="+mn-cs"/>
          <a:sym typeface="Helvetica Neue Light"/>
        </a:defRPr>
      </a:lvl1pPr>
      <a:lvl2pPr indent="160729" defTabSz="410751">
        <a:defRPr sz="2953">
          <a:latin typeface="+mn-lt"/>
          <a:ea typeface="+mn-ea"/>
          <a:cs typeface="+mn-cs"/>
          <a:sym typeface="Helvetica Neue Light"/>
        </a:defRPr>
      </a:lvl2pPr>
      <a:lvl3pPr indent="321457" defTabSz="410751">
        <a:defRPr sz="2953">
          <a:latin typeface="+mn-lt"/>
          <a:ea typeface="+mn-ea"/>
          <a:cs typeface="+mn-cs"/>
          <a:sym typeface="Helvetica Neue Light"/>
        </a:defRPr>
      </a:lvl3pPr>
      <a:lvl4pPr indent="482186" defTabSz="410751">
        <a:defRPr sz="2953">
          <a:latin typeface="+mn-lt"/>
          <a:ea typeface="+mn-ea"/>
          <a:cs typeface="+mn-cs"/>
          <a:sym typeface="Helvetica Neue Light"/>
        </a:defRPr>
      </a:lvl4pPr>
      <a:lvl5pPr indent="642915" defTabSz="410751">
        <a:defRPr sz="2953">
          <a:latin typeface="+mn-lt"/>
          <a:ea typeface="+mn-ea"/>
          <a:cs typeface="+mn-cs"/>
          <a:sym typeface="Helvetica Neue Light"/>
        </a:defRPr>
      </a:lvl5pPr>
      <a:lvl6pPr indent="803643" defTabSz="410751">
        <a:defRPr sz="2953">
          <a:latin typeface="+mn-lt"/>
          <a:ea typeface="+mn-ea"/>
          <a:cs typeface="+mn-cs"/>
          <a:sym typeface="Helvetica Neue Light"/>
        </a:defRPr>
      </a:lvl6pPr>
      <a:lvl7pPr indent="964372" defTabSz="410751">
        <a:defRPr sz="2953">
          <a:latin typeface="+mn-lt"/>
          <a:ea typeface="+mn-ea"/>
          <a:cs typeface="+mn-cs"/>
          <a:sym typeface="Helvetica Neue Light"/>
        </a:defRPr>
      </a:lvl7pPr>
      <a:lvl8pPr indent="1125101" defTabSz="410751">
        <a:defRPr sz="2953">
          <a:latin typeface="+mn-lt"/>
          <a:ea typeface="+mn-ea"/>
          <a:cs typeface="+mn-cs"/>
          <a:sym typeface="Helvetica Neue Light"/>
        </a:defRPr>
      </a:lvl8pPr>
      <a:lvl9pPr indent="1285829" defTabSz="410751">
        <a:defRPr sz="2953">
          <a:latin typeface="+mn-lt"/>
          <a:ea typeface="+mn-ea"/>
          <a:cs typeface="+mn-cs"/>
          <a:sym typeface="Helvetica Neue Light"/>
        </a:defRPr>
      </a:lvl9pPr>
    </p:titleStyle>
    <p:bodyStyle>
      <a:lvl1pPr marL="187517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1pPr>
      <a:lvl2pPr marL="500045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2pPr>
      <a:lvl3pPr marL="812573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3pPr>
      <a:lvl4pPr marL="1125101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4pPr>
      <a:lvl5pPr marL="1437629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5pPr>
      <a:lvl6pPr marL="1750157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6pPr>
      <a:lvl7pPr marL="2062684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7pPr>
      <a:lvl8pPr marL="2375212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8pPr>
      <a:lvl9pPr marL="2687740" indent="-187517" defTabSz="410751">
        <a:spcBef>
          <a:spcPts val="3375"/>
        </a:spcBef>
        <a:buSzPct val="100000"/>
        <a:buChar char="•"/>
        <a:defRPr sz="1828">
          <a:latin typeface="+mj-lt"/>
          <a:ea typeface="+mj-ea"/>
          <a:cs typeface="+mj-cs"/>
          <a:sym typeface="Helvetica Neue"/>
        </a:defRPr>
      </a:lvl9pPr>
    </p:bodyStyle>
    <p:otherStyle>
      <a:lvl1pPr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160729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321457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482186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642915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803643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964372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125101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285829" algn="r" defTabSz="410751">
        <a:defRPr sz="984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mullally@wit.ie" TargetMode="External"/><Relationship Id="rId2" Type="http://schemas.openxmlformats.org/officeDocument/2006/relationships/hyperlink" Target="mailto:edleastar@wit.i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/>
          </p:cNvSpPr>
          <p:nvPr/>
        </p:nvSpPr>
        <p:spPr bwMode="auto">
          <a:xfrm>
            <a:off x="2153543" y="2169914"/>
            <a:ext cx="7893844" cy="919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lnSpc>
                <a:spcPct val="120000"/>
              </a:lnSpc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1pPr>
            <a:lvl2pPr marL="742950" indent="-285750" algn="l" eaLnBrk="0" hangingPunct="0">
              <a:lnSpc>
                <a:spcPct val="120000"/>
              </a:lnSpc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2pPr>
            <a:lvl3pPr marL="1143000" indent="-228600" algn="l" eaLnBrk="0" hangingPunct="0">
              <a:lnSpc>
                <a:spcPct val="120000"/>
              </a:lnSpc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3pPr>
            <a:lvl4pPr marL="1600200" indent="-228600" algn="l" eaLnBrk="0" hangingPunct="0">
              <a:lnSpc>
                <a:spcPct val="120000"/>
              </a:lnSpc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4pPr>
            <a:lvl5pPr marL="2057400" indent="-228600" algn="l" eaLnBrk="0" hangingPunct="0">
              <a:lnSpc>
                <a:spcPct val="120000"/>
              </a:lnSpc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 Neue" charset="0"/>
                <a:ea typeface="ヒラギノ角ゴ ProN W3" charset="0"/>
                <a:cs typeface="ヒラギノ角ゴ ProN W3" charset="0"/>
                <a:sym typeface="Helvetica Neue" charset="0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28" dirty="0">
                <a:solidFill>
                  <a:srgbClr val="606060"/>
                </a:solidFill>
                <a:ea typeface="Helvetica Neue" charset="0"/>
                <a:cs typeface="Helvetica Neue" charset="0"/>
              </a:rPr>
              <a:t>BSc Applied Computing / Forensics / </a:t>
            </a:r>
            <a:r>
              <a:rPr lang="en-US" altLang="en-US" sz="1828">
                <a:solidFill>
                  <a:srgbClr val="606060"/>
                </a:solidFill>
                <a:ea typeface="Helvetica Neue" charset="0"/>
                <a:cs typeface="Helvetica Neue" charset="0"/>
              </a:rPr>
              <a:t>Entertainment Systems/ IOT</a:t>
            </a:r>
            <a:endParaRPr lang="en-US" altLang="en-US" sz="1828" dirty="0">
              <a:solidFill>
                <a:srgbClr val="606060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8008" y="1076027"/>
            <a:ext cx="7893844" cy="723305"/>
          </a:xfrm>
        </p:spPr>
        <p:txBody>
          <a:bodyPr/>
          <a:lstStyle/>
          <a:p>
            <a:pPr eaLnBrk="1" hangingPunct="1"/>
            <a:r>
              <a:rPr lang="en-US" altLang="en-US" sz="2953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rPr>
              <a:t>Web Development</a:t>
            </a:r>
            <a:endParaRPr lang="en-US" altLang="en-US" sz="2953">
              <a:latin typeface="Helvetica Neue Light" charset="0"/>
              <a:sym typeface="Helvetica Neue Light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4863" y="3375422"/>
            <a:ext cx="4063008" cy="1393031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Eamonn de Leastar (</a:t>
            </a:r>
            <a:r>
              <a:rPr lang="en-US" altLang="en-US" smtClean="0">
                <a:hlinkClick r:id="rId2"/>
              </a:rPr>
              <a:t>edeleastar@wit.ie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r>
              <a:rPr lang="en-US" altLang="en-US" smtClean="0"/>
              <a:t>Dr. Brenda Mullally (</a:t>
            </a:r>
            <a:r>
              <a:rPr lang="en-US" altLang="en-US" smtClean="0">
                <a:hlinkClick r:id="rId3"/>
              </a:rPr>
              <a:t>bmullally@wit.ie</a:t>
            </a:r>
            <a:r>
              <a:rPr lang="en-US" altLang="en-US" smtClean="0"/>
              <a:t>)</a:t>
            </a:r>
          </a:p>
          <a:p>
            <a:pPr marL="0" indent="0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089557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10</a:t>
            </a:fld>
            <a:endParaRPr/>
          </a:p>
        </p:txBody>
      </p:sp>
      <p:pic>
        <p:nvPicPr>
          <p:cNvPr id="133" name="Screen shot 2010-10-11 at 13.58.2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623" y="455414"/>
            <a:ext cx="9071815" cy="55006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292481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Content Area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1836539" y="1634133"/>
            <a:ext cx="2830711" cy="46166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Every element starts with some content, like text or an image, and this content is placed inside a box that is just big enough to contain it. </a:t>
            </a:r>
          </a:p>
          <a:p>
            <a:pPr lvl="0">
              <a:defRPr sz="1800"/>
            </a:pPr>
            <a:r>
              <a:rPr/>
              <a:t>The content area has no whitespace between the content and the edge of the box</a:t>
            </a:r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11</a:t>
            </a:fld>
            <a:endParaRPr/>
          </a:p>
        </p:txBody>
      </p:sp>
      <p:pic>
        <p:nvPicPr>
          <p:cNvPr id="138" name="Screen shot 2010-10-11 at 14.05.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589" y="1571625"/>
            <a:ext cx="6059216" cy="45987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06436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Padding</a:t>
            </a:r>
          </a:p>
        </p:txBody>
      </p:sp>
      <p:sp>
        <p:nvSpPr>
          <p:cNvPr id="141" name="Shape 141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12</a:t>
            </a:fld>
            <a:endParaRPr/>
          </a:p>
        </p:txBody>
      </p:sp>
      <p:pic>
        <p:nvPicPr>
          <p:cNvPr id="142" name="Screen shot 2010-10-11 at 14.06.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31407" y="1893094"/>
            <a:ext cx="7045524" cy="498531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1827609" y="1741289"/>
            <a:ext cx="4054078" cy="399157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/>
              <a:t>Any box can have a layer of padding around the content area. </a:t>
            </a:r>
          </a:p>
          <a:p>
            <a:pPr lvl="0">
              <a:defRPr sz="1800"/>
            </a:pPr>
            <a:r>
              <a:rPr/>
              <a:t>Padding is optional, so you don’t have to have it, but you can use padding to create visual whitespace between the content and the border of the box. </a:t>
            </a:r>
          </a:p>
          <a:p>
            <a:pPr lvl="0">
              <a:defRPr sz="1800"/>
            </a:pPr>
            <a:r>
              <a:rPr/>
              <a:t>The padding is transparent and has no color or decoration of its own. </a:t>
            </a:r>
          </a:p>
        </p:txBody>
      </p:sp>
    </p:spTree>
    <p:extLst>
      <p:ext uri="{BB962C8B-B14F-4D97-AF65-F5344CB8AC3E}">
        <p14:creationId xmlns:p14="http://schemas.microsoft.com/office/powerpoint/2010/main" val="27260310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Border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13</a:t>
            </a:fld>
            <a:endParaRPr/>
          </a:p>
        </p:txBody>
      </p:sp>
      <p:pic>
        <p:nvPicPr>
          <p:cNvPr id="147" name="Screen shot 2010-10-11 at 14.09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2938" y="1419820"/>
            <a:ext cx="6313289" cy="415230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1899047" y="2107406"/>
            <a:ext cx="3339703" cy="4339828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lvl="0">
              <a:defRPr sz="1800"/>
            </a:pPr>
            <a:r>
              <a:rPr/>
              <a:t>Elements can have an optional border around them</a:t>
            </a:r>
          </a:p>
          <a:p>
            <a:pPr lvl="0">
              <a:defRPr sz="1800"/>
            </a:pPr>
            <a:r>
              <a:rPr/>
              <a:t>The border surrounds the padding and because it takes the form of a line around the content, borders provide visual separation between content and other elements on the same page</a:t>
            </a:r>
          </a:p>
          <a:p>
            <a:pPr lvl="0">
              <a:defRPr sz="1800"/>
            </a:pPr>
            <a:r>
              <a:rPr/>
              <a:t>Borders can be various widths, colors and styles</a:t>
            </a:r>
          </a:p>
        </p:txBody>
      </p:sp>
    </p:spTree>
    <p:extLst>
      <p:ext uri="{BB962C8B-B14F-4D97-AF65-F5344CB8AC3E}">
        <p14:creationId xmlns:p14="http://schemas.microsoft.com/office/powerpoint/2010/main" val="27574868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1925836" y="-8930"/>
            <a:ext cx="8340328" cy="60721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Margin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14</a:t>
            </a:fld>
            <a:endParaRPr/>
          </a:p>
        </p:txBody>
      </p:sp>
      <p:pic>
        <p:nvPicPr>
          <p:cNvPr id="152" name="Screen shot 2010-10-11 at 14.33.0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9265" y="455414"/>
            <a:ext cx="6983016" cy="5947172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1666875" y="660797"/>
            <a:ext cx="3125391" cy="4598789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633"/>
              </a:spcBef>
              <a:defRPr sz="1800"/>
            </a:pPr>
            <a:r>
              <a:rPr/>
              <a:t>The margin is also optional and surrounds the border. </a:t>
            </a:r>
          </a:p>
          <a:p>
            <a:pPr>
              <a:spcBef>
                <a:spcPts val="633"/>
              </a:spcBef>
              <a:defRPr sz="1800"/>
            </a:pPr>
            <a:r>
              <a:rPr/>
              <a:t>The margin gives you a way to add space between your element  and other elements on the same page. </a:t>
            </a:r>
          </a:p>
          <a:p>
            <a:pPr>
              <a:spcBef>
                <a:spcPts val="633"/>
              </a:spcBef>
              <a:defRPr sz="1800"/>
            </a:pPr>
            <a:r>
              <a:rPr/>
              <a:t>If two boxes are next to each other, the margins act as the space in between them. </a:t>
            </a:r>
          </a:p>
          <a:p>
            <a:pPr>
              <a:spcBef>
                <a:spcPts val="633"/>
              </a:spcBef>
              <a:defRPr sz="1800"/>
            </a:pPr>
            <a:r>
              <a:rPr/>
              <a:t>Like padding, margins are transparent and have no color or decoration of their own. </a:t>
            </a:r>
          </a:p>
        </p:txBody>
      </p:sp>
    </p:spTree>
    <p:extLst>
      <p:ext uri="{BB962C8B-B14F-4D97-AF65-F5344CB8AC3E}">
        <p14:creationId xmlns:p14="http://schemas.microsoft.com/office/powerpoint/2010/main" val="19199581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Variations: Boxes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1925836" y="1634133"/>
            <a:ext cx="3125391" cy="4616648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The box model may look simple with just the content, some padding, a border, and margins. </a:t>
            </a:r>
          </a:p>
          <a:p>
            <a:pPr lvl="0">
              <a:defRPr sz="1800"/>
            </a:pPr>
            <a:r>
              <a:rPr/>
              <a:t>But when you combine these all together there are endless ways you can determine the layout of an element with its internal spacing (padding) and the spacing around it (margins). 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15</a:t>
            </a:fld>
            <a:endParaRPr/>
          </a:p>
        </p:txBody>
      </p:sp>
      <p:pic>
        <p:nvPicPr>
          <p:cNvPr id="158" name="Screen shot 2010-10-11 at 14.38.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72820" y="119521"/>
            <a:ext cx="3857625" cy="6622393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7096125" y="125016"/>
            <a:ext cx="1009055" cy="366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9882187" y="1616273"/>
            <a:ext cx="687586" cy="5179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72573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Variations: Borders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16</a:t>
            </a:fld>
            <a:endParaRPr/>
          </a:p>
        </p:txBody>
      </p:sp>
      <p:pic>
        <p:nvPicPr>
          <p:cNvPr id="165" name="Screen shot 2010-10-11 at 14.39.0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264" y="160735"/>
            <a:ext cx="3653518" cy="63936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166"/>
          <p:cNvSpPr/>
          <p:nvPr/>
        </p:nvSpPr>
        <p:spPr>
          <a:xfrm>
            <a:off x="7292578" y="125016"/>
            <a:ext cx="1160859" cy="366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5122664" y="660797"/>
            <a:ext cx="1160859" cy="366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01589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1925836" y="71438"/>
            <a:ext cx="8340328" cy="598289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Variations: Padding &amp; Margins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17</a:t>
            </a:fld>
            <a:endParaRPr/>
          </a:p>
        </p:txBody>
      </p:sp>
      <p:pic>
        <p:nvPicPr>
          <p:cNvPr id="172" name="Screen shot 2010-10-11 at 14.41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1953" y="707985"/>
            <a:ext cx="7420570" cy="601607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173"/>
          <p:cNvSpPr/>
          <p:nvPr/>
        </p:nvSpPr>
        <p:spPr>
          <a:xfrm>
            <a:off x="2595562" y="821531"/>
            <a:ext cx="6072188" cy="366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191327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Variations: Content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18</a:t>
            </a:fld>
            <a:endParaRPr/>
          </a:p>
        </p:txBody>
      </p:sp>
      <p:pic>
        <p:nvPicPr>
          <p:cNvPr id="178" name="Screen shot 2010-10-11 at 14.42.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797" y="2098477"/>
            <a:ext cx="7813477" cy="295775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01462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CSS: The Box Model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2773452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Agenda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1925836" y="1410890"/>
            <a:ext cx="8402836" cy="521493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55"/>
              </a:spcBef>
              <a:defRPr sz="1800"/>
            </a:pPr>
            <a:r>
              <a:rPr/>
              <a:t>Box Model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Box Model: Content, Padding, Border &amp; Margin 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Background images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Border Styles, Width, Colour</a:t>
            </a:r>
          </a:p>
          <a:p>
            <a:pPr>
              <a:spcBef>
                <a:spcPts val="1055"/>
              </a:spcBef>
              <a:defRPr sz="1800"/>
            </a:pPr>
            <a:r>
              <a:rPr/>
              <a:t>Layout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The DOM, HTML Parsing &amp; Rendering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Box Model Revisited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Formatting Concepts in CSS</a:t>
            </a:r>
          </a:p>
          <a:p>
            <a:pPr lvl="1">
              <a:spcBef>
                <a:spcPts val="1055"/>
              </a:spcBef>
              <a:defRPr sz="1800"/>
            </a:pPr>
            <a:r>
              <a:rPr/>
              <a:t>Multicolumn layout worked example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7852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4</a:t>
            </a:fld>
            <a:endParaRPr/>
          </a:p>
        </p:txBody>
      </p:sp>
      <p:pic>
        <p:nvPicPr>
          <p:cNvPr id="95" name="Screen shot 2010-10-11 at 13.42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367" y="55553"/>
            <a:ext cx="4224241" cy="6741915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96" name="Screen shot 2010-10-11 at 13.44.1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8229" y="53578"/>
            <a:ext cx="4135123" cy="6741914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5917406" y="3330773"/>
            <a:ext cx="517922" cy="544711"/>
          </a:xfrm>
          <a:prstGeom prst="rightArrow">
            <a:avLst>
              <a:gd name="adj1" fmla="val 27963"/>
              <a:gd name="adj2" fmla="val 56510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7292578" y="125016"/>
            <a:ext cx="1160859" cy="3661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025027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5</a:t>
            </a:fld>
            <a:endParaRPr/>
          </a:p>
        </p:txBody>
      </p:sp>
      <p:pic>
        <p:nvPicPr>
          <p:cNvPr id="103" name="Screen shot 2010-10-11 at 13.47.4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4766" y="1634133"/>
            <a:ext cx="8313539" cy="401835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86359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6</a:t>
            </a:fld>
            <a:endParaRPr/>
          </a:p>
        </p:txBody>
      </p:sp>
      <p:pic>
        <p:nvPicPr>
          <p:cNvPr id="107" name="Screen shot 2010-10-11 at 13.42.2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367" y="55553"/>
            <a:ext cx="4224241" cy="6741915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08" name="Screen shot 2010-10-11 at 13.48.5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6973" y="62508"/>
            <a:ext cx="4273137" cy="6741914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5837039" y="3321844"/>
            <a:ext cx="517922" cy="544711"/>
          </a:xfrm>
          <a:prstGeom prst="rightArrow">
            <a:avLst>
              <a:gd name="adj1" fmla="val 27963"/>
              <a:gd name="adj2" fmla="val 56510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34960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line-height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1925836" y="1482328"/>
            <a:ext cx="8340328" cy="133052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Increasing the line height of your text can improve readability. It also gives you another way to provide contrast between different parts of your page. 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7</a:t>
            </a:fld>
            <a:endParaRPr/>
          </a:p>
        </p:txBody>
      </p:sp>
      <p:pic>
        <p:nvPicPr>
          <p:cNvPr id="114" name="Screen shot 2010-10-11 at 13.50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0911" y="2178844"/>
            <a:ext cx="8972808" cy="1651993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2774156" y="3777258"/>
            <a:ext cx="6259711" cy="2893219"/>
          </a:xfrm>
          <a:prstGeom prst="rect">
            <a:avLst/>
          </a:prstGeom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87517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Fonts can be measured in absolute for relative terms:</a:t>
            </a:r>
          </a:p>
          <a:p>
            <a:pPr marL="187517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Absolute:</a:t>
            </a:r>
          </a:p>
          <a:p>
            <a:pPr marL="375034" lvl="1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px - Pixels, absolute, screen oriented</a:t>
            </a:r>
          </a:p>
          <a:p>
            <a:pPr marL="375034" lvl="1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pt - Points, absolute, print oriented</a:t>
            </a:r>
          </a:p>
          <a:p>
            <a:pPr marL="187517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Relative</a:t>
            </a:r>
          </a:p>
          <a:p>
            <a:pPr marL="375034" lvl="1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em - “width of an ‘m’”, 1 = current font width </a:t>
            </a:r>
          </a:p>
          <a:p>
            <a:pPr marL="375034" lvl="1" indent="-187517" defTabSz="410751">
              <a:spcBef>
                <a:spcPts val="773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% - 100% = current font size</a:t>
            </a:r>
          </a:p>
        </p:txBody>
      </p:sp>
    </p:spTree>
    <p:extLst>
      <p:ext uri="{BB962C8B-B14F-4D97-AF65-F5344CB8AC3E}">
        <p14:creationId xmlns:p14="http://schemas.microsoft.com/office/powerpoint/2010/main" val="1451096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8</a:t>
            </a:fld>
            <a:endParaRPr/>
          </a:p>
        </p:txBody>
      </p:sp>
      <p:pic>
        <p:nvPicPr>
          <p:cNvPr id="120" name="Screen shot 2010-10-11 at 13.52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750" y="71438"/>
            <a:ext cx="4232673" cy="6697429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121" name="Screen shot 2010-10-11 at 13.48.5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11028" y="53578"/>
            <a:ext cx="4273137" cy="6741914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5917406" y="3420070"/>
            <a:ext cx="446484" cy="455414"/>
          </a:xfrm>
          <a:prstGeom prst="rightArrow">
            <a:avLst>
              <a:gd name="adj1" fmla="val 24537"/>
              <a:gd name="adj2" fmla="val 49551"/>
            </a:avLst>
          </a:prstGeom>
          <a:solidFill>
            <a:srgbClr val="CBCBCB"/>
          </a:solidFill>
          <a:ln w="25400">
            <a:solidFill/>
            <a:miter lim="400000"/>
          </a:ln>
        </p:spPr>
        <p:txBody>
          <a:bodyPr lIns="35719" tIns="35719" rIns="35719" bIns="35719" anchor="ctr"/>
          <a:lstStyle/>
          <a:p>
            <a:pPr algn="ctr" defTabSz="410751">
              <a:defRPr sz="3600"/>
            </a:pPr>
            <a:endParaRPr sz="2531" kern="0">
              <a:solidFill>
                <a:sysClr val="windowText" lastClr="000000"/>
              </a:solidFill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36204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/>
              <a:t>CSS Box Model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1702594" y="1455539"/>
            <a:ext cx="4250531" cy="5045273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>
              <a:spcBef>
                <a:spcPts val="633"/>
              </a:spcBef>
              <a:defRPr sz="1800"/>
            </a:pPr>
            <a:r>
              <a:rPr/>
              <a:t>So far, your CSS has focussed on changing simple properties of elements, like size, color, and decorations. For effective layout control, you have got to move on to the box model. </a:t>
            </a:r>
          </a:p>
          <a:p>
            <a:pPr>
              <a:spcBef>
                <a:spcPts val="633"/>
              </a:spcBef>
              <a:defRPr sz="1800"/>
            </a:pPr>
            <a:r>
              <a:rPr/>
              <a:t>The </a:t>
            </a:r>
            <a:r>
              <a:rPr b="1"/>
              <a:t>box model</a:t>
            </a:r>
            <a:r>
              <a:rPr/>
              <a:t> is how CSS sees elements. </a:t>
            </a:r>
          </a:p>
          <a:p>
            <a:pPr>
              <a:spcBef>
                <a:spcPts val="633"/>
              </a:spcBef>
              <a:defRPr sz="1800"/>
            </a:pPr>
            <a:r>
              <a:rPr/>
              <a:t>CSS treats every single element as if it were represented by a box. </a:t>
            </a:r>
          </a:p>
          <a:p>
            <a:pPr>
              <a:spcBef>
                <a:spcPts val="633"/>
              </a:spcBef>
              <a:defRPr sz="1800"/>
            </a:pPr>
            <a:r>
              <a:rPr/>
              <a:t>All elements are treated as boxes: paragraphs, headings, block quotes,lists, list items, and so on. Even inline elements like &lt;em&gt; and links are treated by CSS as boxes 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xfrm>
            <a:off x="10087334" y="6465094"/>
            <a:ext cx="282129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 sz="1800"/>
            </a:pPr>
            <a:fld id="{86CB4B4D-7CA3-9044-876B-883B54F8677D}" type="slidenum">
              <a:rPr/>
              <a:pPr>
                <a:defRPr sz="1800"/>
              </a:pPr>
              <a:t>9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6676430" y="285750"/>
            <a:ext cx="2893219" cy="2982516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187517" indent="-187517" defTabSz="410751">
              <a:spcBef>
                <a:spcPts val="2109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Boxes consist of:</a:t>
            </a:r>
          </a:p>
          <a:p>
            <a:pPr marL="375034" lvl="1" indent="-187517" defTabSz="410751">
              <a:spcBef>
                <a:spcPts val="2109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Content</a:t>
            </a:r>
          </a:p>
          <a:p>
            <a:pPr marL="375034" lvl="1" indent="-187517" defTabSz="410751">
              <a:spcBef>
                <a:spcPts val="2109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Padding</a:t>
            </a:r>
          </a:p>
          <a:p>
            <a:pPr marL="375034" lvl="1" indent="-187517" defTabSz="410751">
              <a:spcBef>
                <a:spcPts val="2109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Border</a:t>
            </a:r>
          </a:p>
          <a:p>
            <a:pPr marL="375034" lvl="1" indent="-187517" defTabSz="410751">
              <a:spcBef>
                <a:spcPts val="2109"/>
              </a:spcBef>
              <a:buSzPct val="100000"/>
              <a:buFontTx/>
              <a:buChar char="•"/>
              <a:defRPr sz="1800"/>
            </a:pPr>
            <a:r>
              <a:rPr sz="1828" kern="0">
                <a:solidFill>
                  <a:sysClr val="windowText" lastClr="000000"/>
                </a:solidFill>
                <a:latin typeface="Helvetica Neue"/>
                <a:ea typeface="+mj-ea"/>
                <a:cs typeface="+mj-cs"/>
                <a:sym typeface="Helvetica Neue"/>
              </a:rPr>
              <a:t>Margin </a:t>
            </a:r>
          </a:p>
        </p:txBody>
      </p:sp>
      <p:pic>
        <p:nvPicPr>
          <p:cNvPr id="128" name="droppedImage.tif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3859" y="3375422"/>
            <a:ext cx="4027289" cy="28580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92086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Lab Title">
  <a:themeElements>
    <a:clrScheme name="Lab 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b Title">
      <a:majorFont>
        <a:latin typeface="Helvetica Neue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Lab 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"/>
        <a:ea typeface="Helvetica Neue"/>
        <a:cs typeface="Helvetica Neue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Helvetica</vt:lpstr>
      <vt:lpstr>Helvetica Neue</vt:lpstr>
      <vt:lpstr>Helvetica Neue Light</vt:lpstr>
      <vt:lpstr>Helvetica Neue UltraLight</vt:lpstr>
      <vt:lpstr>ヒラギノ角ゴ ProN W3</vt:lpstr>
      <vt:lpstr>Lab Title</vt:lpstr>
      <vt:lpstr>ModernPortfolio</vt:lpstr>
      <vt:lpstr>Web Development</vt:lpstr>
      <vt:lpstr>CSS: The Box Model</vt:lpstr>
      <vt:lpstr>Agenda</vt:lpstr>
      <vt:lpstr>PowerPoint Presentation</vt:lpstr>
      <vt:lpstr>PowerPoint Presentation</vt:lpstr>
      <vt:lpstr>PowerPoint Presentation</vt:lpstr>
      <vt:lpstr>line-height</vt:lpstr>
      <vt:lpstr>PowerPoint Presentation</vt:lpstr>
      <vt:lpstr>CSS Box Model</vt:lpstr>
      <vt:lpstr>PowerPoint Presentation</vt:lpstr>
      <vt:lpstr>Content Area</vt:lpstr>
      <vt:lpstr>Padding</vt:lpstr>
      <vt:lpstr>Border</vt:lpstr>
      <vt:lpstr>Margin</vt:lpstr>
      <vt:lpstr>Variations: Boxes</vt:lpstr>
      <vt:lpstr>Variations: Borders</vt:lpstr>
      <vt:lpstr>Variations: Padding &amp; Margins</vt:lpstr>
      <vt:lpstr>Variations: 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Brenda Mullally</dc:creator>
  <cp:lastModifiedBy>Brenda Mullally</cp:lastModifiedBy>
  <cp:revision>1</cp:revision>
  <dcterms:created xsi:type="dcterms:W3CDTF">2015-09-21T15:45:10Z</dcterms:created>
  <dcterms:modified xsi:type="dcterms:W3CDTF">2015-09-21T15:46:04Z</dcterms:modified>
</cp:coreProperties>
</file>