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79" r:id="rId4"/>
    <p:sldId id="280" r:id="rId5"/>
    <p:sldId id="281" r:id="rId6"/>
    <p:sldId id="282" r:id="rId7"/>
    <p:sldId id="284" r:id="rId8"/>
    <p:sldId id="285" r:id="rId9"/>
    <p:sldId id="286" r:id="rId10"/>
    <p:sldId id="287" r:id="rId11"/>
    <p:sldId id="288" r:id="rId12"/>
    <p:sldId id="289" r:id="rId13"/>
    <p:sldId id="290" r:id="rId14"/>
    <p:sldId id="291" r:id="rId15"/>
    <p:sldId id="292" r:id="rId16"/>
    <p:sldId id="293" r:id="rId17"/>
    <p:sldId id="294" r:id="rId18"/>
    <p:sldId id="295" r:id="rId19"/>
  </p:sldIdLst>
  <p:sldSz cx="13004800" cy="9753600"/>
  <p:notesSz cx="6858000" cy="9144000"/>
  <p:defaultTextStyle>
    <a:lvl1pPr algn="ctr" defTabSz="584200">
      <a:defRPr sz="4200">
        <a:latin typeface="+mn-lt"/>
        <a:ea typeface="+mn-ea"/>
        <a:cs typeface="+mn-cs"/>
        <a:sym typeface="Helvetica Neue Light"/>
      </a:defRPr>
    </a:lvl1pPr>
    <a:lvl2pPr indent="342900" algn="ctr" defTabSz="584200">
      <a:defRPr sz="4200">
        <a:latin typeface="+mn-lt"/>
        <a:ea typeface="+mn-ea"/>
        <a:cs typeface="+mn-cs"/>
        <a:sym typeface="Helvetica Neue Light"/>
      </a:defRPr>
    </a:lvl2pPr>
    <a:lvl3pPr indent="685800" algn="ctr" defTabSz="584200">
      <a:defRPr sz="4200">
        <a:latin typeface="+mn-lt"/>
        <a:ea typeface="+mn-ea"/>
        <a:cs typeface="+mn-cs"/>
        <a:sym typeface="Helvetica Neue Light"/>
      </a:defRPr>
    </a:lvl3pPr>
    <a:lvl4pPr indent="1028700" algn="ctr" defTabSz="584200">
      <a:defRPr sz="4200">
        <a:latin typeface="+mn-lt"/>
        <a:ea typeface="+mn-ea"/>
        <a:cs typeface="+mn-cs"/>
        <a:sym typeface="Helvetica Neue Light"/>
      </a:defRPr>
    </a:lvl4pPr>
    <a:lvl5pPr indent="1371600" algn="ctr" defTabSz="584200">
      <a:defRPr sz="4200">
        <a:latin typeface="+mn-lt"/>
        <a:ea typeface="+mn-ea"/>
        <a:cs typeface="+mn-cs"/>
        <a:sym typeface="Helvetica Neue Light"/>
      </a:defRPr>
    </a:lvl5pPr>
    <a:lvl6pPr indent="1714500" algn="ctr" defTabSz="584200">
      <a:defRPr sz="4200">
        <a:latin typeface="+mn-lt"/>
        <a:ea typeface="+mn-ea"/>
        <a:cs typeface="+mn-cs"/>
        <a:sym typeface="Helvetica Neue Light"/>
      </a:defRPr>
    </a:lvl6pPr>
    <a:lvl7pPr indent="2057400" algn="ctr" defTabSz="584200">
      <a:defRPr sz="4200">
        <a:latin typeface="+mn-lt"/>
        <a:ea typeface="+mn-ea"/>
        <a:cs typeface="+mn-cs"/>
        <a:sym typeface="Helvetica Neue Light"/>
      </a:defRPr>
    </a:lvl7pPr>
    <a:lvl8pPr indent="2400300" algn="ctr" defTabSz="584200">
      <a:defRPr sz="4200">
        <a:latin typeface="+mn-lt"/>
        <a:ea typeface="+mn-ea"/>
        <a:cs typeface="+mn-cs"/>
        <a:sym typeface="Helvetica Neue Light"/>
      </a:defRPr>
    </a:lvl8pPr>
    <a:lvl9pPr indent="2743200" algn="ctr" defTabSz="584200">
      <a:defRPr sz="4200">
        <a:latin typeface="+mn-lt"/>
        <a:ea typeface="+mn-ea"/>
        <a:cs typeface="+mn-cs"/>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4" d="100"/>
          <a:sy n="114" d="100"/>
        </p:scale>
        <p:origin x="-360" y="-120"/>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2" name="Shape 8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62382701"/>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wit.ie" TargetMode="External"/><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647700" y="4749800"/>
            <a:ext cx="11709421"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8" name="Shape 8"/>
          <p:cNvSpPr>
            <a:spLocks noGrp="1"/>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9" name="Shape 9"/>
          <p:cNvSpPr>
            <a:spLocks noGrp="1"/>
          </p:cNvSpPr>
          <p:nvPr>
            <p:ph type="body"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4" name="Shape 34"/>
          <p:cNvSpPr/>
          <p:nvPr/>
        </p:nvSpPr>
        <p:spPr>
          <a:xfrm>
            <a:off x="647700" y="1968500"/>
            <a:ext cx="4876867"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5" name="Shape 35"/>
          <p:cNvSpPr>
            <a:spLocks noGrp="1"/>
          </p:cNvSpPr>
          <p:nvPr>
            <p:ph type="title"/>
          </p:nvPr>
        </p:nvSpPr>
        <p:spPr>
          <a:xfrm>
            <a:off x="571500" y="330200"/>
            <a:ext cx="5080000" cy="1397000"/>
          </a:xfrm>
          <a:prstGeom prst="rect">
            <a:avLst/>
          </a:prstGeom>
        </p:spPr>
        <p:txBody>
          <a:bodyPr/>
          <a:lstStyle/>
          <a:p>
            <a:pPr lvl="0">
              <a:defRPr sz="1800"/>
            </a:pPr>
            <a:r>
              <a:rPr sz="4200"/>
              <a:t>Title Text</a:t>
            </a:r>
          </a:p>
        </p:txBody>
      </p:sp>
      <p:sp>
        <p:nvSpPr>
          <p:cNvPr id="36" name="Shape 36"/>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38" name="Shape 38"/>
          <p:cNvSpPr/>
          <p:nvPr/>
        </p:nvSpPr>
        <p:spPr>
          <a:xfrm flipH="1">
            <a:off x="6502399" y="1803400"/>
            <a:ext cx="1" cy="4318000"/>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9" name="Shape 3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41" name="Shape 41"/>
          <p:cNvSpPr/>
          <p:nvPr/>
        </p:nvSpPr>
        <p:spPr>
          <a:xfrm flipH="1">
            <a:off x="4432299" y="1778000"/>
            <a:ext cx="1" cy="5054600"/>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42" name="Shape 42"/>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44" name="Shape 44"/>
          <p:cNvSpPr/>
          <p:nvPr/>
        </p:nvSpPr>
        <p:spPr>
          <a:xfrm flipH="1">
            <a:off x="6489699" y="508000"/>
            <a:ext cx="1" cy="8013731"/>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45" name="Shape 4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47" name="Shape 47"/>
          <p:cNvSpPr/>
          <p:nvPr/>
        </p:nvSpPr>
        <p:spPr>
          <a:xfrm flipH="1">
            <a:off x="4444998" y="1777968"/>
            <a:ext cx="1" cy="5067381"/>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48" name="Shape 48"/>
          <p:cNvSpPr/>
          <p:nvPr/>
        </p:nvSpPr>
        <p:spPr>
          <a:xfrm flipH="1">
            <a:off x="8547098" y="1777968"/>
            <a:ext cx="1" cy="5067381"/>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49" name="Shape 4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51" name="Shape 51"/>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53" name="Shape 53"/>
          <p:cNvSpPr/>
          <p:nvPr/>
        </p:nvSpPr>
        <p:spPr>
          <a:xfrm flipH="1">
            <a:off x="6489698" y="520668"/>
            <a:ext cx="1" cy="7962963"/>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54" name="Shape 54"/>
          <p:cNvSpPr/>
          <p:nvPr/>
        </p:nvSpPr>
        <p:spPr>
          <a:xfrm>
            <a:off x="6489696" y="4476750"/>
            <a:ext cx="5994408" cy="127"/>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55" name="Shape 5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57" name="Shape 57"/>
          <p:cNvSpPr/>
          <p:nvPr/>
        </p:nvSpPr>
        <p:spPr>
          <a:xfrm flipH="1">
            <a:off x="9067798" y="520668"/>
            <a:ext cx="1" cy="7962963"/>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58" name="Shape 58"/>
          <p:cNvSpPr/>
          <p:nvPr/>
        </p:nvSpPr>
        <p:spPr>
          <a:xfrm>
            <a:off x="9067796" y="3092450"/>
            <a:ext cx="3429023" cy="127"/>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59" name="Shape 59"/>
          <p:cNvSpPr/>
          <p:nvPr/>
        </p:nvSpPr>
        <p:spPr>
          <a:xfrm>
            <a:off x="9067796" y="5873750"/>
            <a:ext cx="3429023" cy="127"/>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60" name="Shape 60"/>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pPr lvl="0">
              <a:defRPr sz="1800"/>
            </a:pPr>
            <a:r>
              <a:rPr sz="4200"/>
              <a:t>Title Text</a:t>
            </a:r>
          </a:p>
        </p:txBody>
      </p:sp>
      <p:sp>
        <p:nvSpPr>
          <p:cNvPr id="63" name="Shape 63"/>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4200"/>
              <a:t>Title Text</a:t>
            </a:r>
          </a:p>
        </p:txBody>
      </p:sp>
      <p:sp>
        <p:nvSpPr>
          <p:cNvPr id="66" name="Shape 66"/>
          <p:cNvSpPr>
            <a:spLocks noGrp="1"/>
          </p:cNvSpPr>
          <p:nvPr>
            <p:ph type="body"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4200"/>
              <a:t>Title Text</a:t>
            </a:r>
          </a:p>
        </p:txBody>
      </p:sp>
      <p:sp>
        <p:nvSpPr>
          <p:cNvPr id="12" name="Shape 12"/>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8" name="Shape 68"/>
          <p:cNvSpPr/>
          <p:nvPr/>
        </p:nvSpPr>
        <p:spPr>
          <a:xfrm>
            <a:off x="647700" y="1968500"/>
            <a:ext cx="11709400" cy="0"/>
          </a:xfrm>
          <a:prstGeom prst="line">
            <a:avLst/>
          </a:prstGeom>
          <a:ln w="12700">
            <a:solidFill>
              <a:srgbClr val="888888"/>
            </a:solidFill>
            <a:miter/>
          </a:ln>
        </p:spPr>
        <p:txBody>
          <a:bodyPr lIns="45719" rIns="45719"/>
          <a:lstStyle/>
          <a:p>
            <a:pPr lvl="0" algn="l" defTabSz="457200">
              <a:defRPr sz="1200">
                <a:latin typeface="Helvetica"/>
                <a:ea typeface="Helvetica"/>
                <a:cs typeface="Helvetica"/>
                <a:sym typeface="Helvetica"/>
              </a:defRPr>
            </a:pPr>
            <a:endParaRPr/>
          </a:p>
        </p:txBody>
      </p:sp>
      <p:sp>
        <p:nvSpPr>
          <p:cNvPr id="69" name="Shape 69"/>
          <p:cNvSpPr>
            <a:spLocks noGrp="1"/>
          </p:cNvSpPr>
          <p:nvPr>
            <p:ph type="sldNum" sz="quarter" idx="2"/>
          </p:nvPr>
        </p:nvSpPr>
        <p:spPr>
          <a:xfrm>
            <a:off x="12277496" y="9194800"/>
            <a:ext cx="301854" cy="289662"/>
          </a:xfrm>
          <a:prstGeom prst="rect">
            <a:avLst/>
          </a:prstGeom>
        </p:spPr>
        <p:txBody>
          <a:bodyPr lIns="45719" tIns="45719" rIns="45719" bIns="45719"/>
          <a:lstStyle>
            <a:lvl1pPr defTabSz="457200"/>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71" name="Shape 71"/>
          <p:cNvSpPr/>
          <p:nvPr/>
        </p:nvSpPr>
        <p:spPr>
          <a:xfrm flipV="1">
            <a:off x="908290" y="4366805"/>
            <a:ext cx="11220733" cy="2"/>
          </a:xfrm>
          <a:prstGeom prst="line">
            <a:avLst/>
          </a:prstGeom>
          <a:ln w="12700">
            <a:solidFill>
              <a:srgbClr val="919191"/>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72"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73" name="esu-logo.png"/>
          <p:cNvPicPr/>
          <p:nvPr/>
        </p:nvPicPr>
        <p:blipFill>
          <a:blip r:embed="rId3">
            <a:extLst/>
          </a:blip>
          <a:stretch>
            <a:fillRect/>
          </a:stretch>
        </p:blipFill>
        <p:spPr>
          <a:xfrm>
            <a:off x="10198100" y="8826500"/>
            <a:ext cx="1879600" cy="444500"/>
          </a:xfrm>
          <a:prstGeom prst="rect">
            <a:avLst/>
          </a:prstGeom>
          <a:ln w="12700">
            <a:miter lim="400000"/>
          </a:ln>
        </p:spPr>
      </p:pic>
      <p:sp>
        <p:nvSpPr>
          <p:cNvPr id="74" name="Shape 74"/>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p>
          <a:p>
            <a:pPr lvl="0" algn="r">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78" name="Group 78"/>
          <p:cNvGrpSpPr/>
          <p:nvPr/>
        </p:nvGrpSpPr>
        <p:grpSpPr>
          <a:xfrm>
            <a:off x="3707033" y="6616700"/>
            <a:ext cx="4610101" cy="1371601"/>
            <a:chOff x="0" y="0"/>
            <a:chExt cx="4610100" cy="1371600"/>
          </a:xfrm>
        </p:grpSpPr>
        <p:sp>
          <p:nvSpPr>
            <p:cNvPr id="75" name="Shape 75"/>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l">
                <a:lnSpc>
                  <a:spcPct val="120000"/>
                </a:lnSpc>
                <a:defRPr sz="1800"/>
              </a:pPr>
              <a:r>
                <a:rPr>
                  <a:solidFill>
                    <a:srgbClr val="133455"/>
                  </a:solidFill>
                  <a:latin typeface="+mj-lt"/>
                  <a:ea typeface="+mj-ea"/>
                  <a:cs typeface="+mj-cs"/>
                  <a:sym typeface="Helvetica Neue"/>
                </a:rPr>
                <a:t>Department of Computing, Maths &amp; Physics</a:t>
              </a:r>
            </a:p>
            <a:p>
              <a:pPr lvl="0" algn="l">
                <a:lnSpc>
                  <a:spcPct val="120000"/>
                </a:lnSpc>
                <a:defRPr sz="1800"/>
              </a:pPr>
              <a:r>
                <a:rPr>
                  <a:solidFill>
                    <a:srgbClr val="133455"/>
                  </a:solidFill>
                  <a:latin typeface="+mj-lt"/>
                  <a:ea typeface="+mj-ea"/>
                  <a:cs typeface="+mj-cs"/>
                  <a:sym typeface="Helvetica Neue"/>
                </a:rPr>
                <a:t>Waterford Institute of Technology</a:t>
              </a:r>
            </a:p>
          </p:txBody>
        </p:sp>
        <p:sp>
          <p:nvSpPr>
            <p:cNvPr id="76" name="Shape 76"/>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a:defRPr sz="1300">
                  <a:latin typeface="+mj-lt"/>
                  <a:ea typeface="+mj-ea"/>
                  <a:cs typeface="+mj-cs"/>
                  <a:sym typeface="Helvetica Neue"/>
                  <a:hlinkClick r:id="rId4"/>
                </a:defRPr>
              </a:lvl1pPr>
            </a:lstStyle>
            <a:p>
              <a:pPr lvl="0">
                <a:defRPr sz="1800"/>
              </a:pPr>
              <a:r>
                <a:rPr sz="1300">
                  <a:hlinkClick r:id="rId4"/>
                </a:rPr>
                <a:t>http://www.wit.ie</a:t>
              </a:r>
            </a:p>
          </p:txBody>
        </p:sp>
        <p:sp>
          <p:nvSpPr>
            <p:cNvPr id="77" name="Shape 77"/>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a:defRPr sz="1300">
                  <a:latin typeface="+mj-lt"/>
                  <a:ea typeface="+mj-ea"/>
                  <a:cs typeface="+mj-cs"/>
                  <a:sym typeface="Helvetica Neue"/>
                  <a:hlinkClick r:id="rId4"/>
                </a:defRPr>
              </a:lvl1pPr>
            </a:lstStyle>
            <a:p>
              <a:pPr lvl="0">
                <a:defRPr sz="1800"/>
              </a:pPr>
              <a:r>
                <a:rPr sz="1300">
                  <a:hlinkClick r:id="rId4"/>
                </a:rPr>
                <a:t>http://elearning.wit.ie</a:t>
              </a:r>
            </a:p>
          </p:txBody>
        </p:sp>
      </p:grpSp>
      <p:sp>
        <p:nvSpPr>
          <p:cNvPr id="79" name="Shape 79"/>
          <p:cNvSpPr>
            <a:spLocks noGrp="1"/>
          </p:cNvSpPr>
          <p:nvPr>
            <p:ph type="title"/>
          </p:nvPr>
        </p:nvSpPr>
        <p:spPr>
          <a:xfrm>
            <a:off x="889000" y="2368550"/>
            <a:ext cx="11226800" cy="1028700"/>
          </a:xfrm>
          <a:prstGeom prst="rect">
            <a:avLst/>
          </a:prstGeom>
        </p:spPr>
        <p:txBody>
          <a:bodyPr anchor="ctr"/>
          <a:lstStyle>
            <a:lvl1pPr>
              <a:defRPr sz="4800">
                <a:latin typeface="+mj-lt"/>
                <a:ea typeface="+mj-ea"/>
                <a:cs typeface="+mj-cs"/>
                <a:sym typeface="Helvetica Neue"/>
              </a:defRPr>
            </a:lvl1pPr>
          </a:lstStyle>
          <a:p>
            <a:pPr lvl="0">
              <a:defRPr sz="1800"/>
            </a:pPr>
            <a:r>
              <a:rPr sz="4800"/>
              <a:t>Title Text</a:t>
            </a:r>
          </a:p>
        </p:txBody>
      </p:sp>
      <p:sp>
        <p:nvSpPr>
          <p:cNvPr id="80" name="Shape 80"/>
          <p:cNvSpPr>
            <a:spLocks noGrp="1"/>
          </p:cNvSpPr>
          <p:nvPr>
            <p:ph type="body" idx="1"/>
          </p:nvPr>
        </p:nvSpPr>
        <p:spPr>
          <a:xfrm>
            <a:off x="3727450" y="4737100"/>
            <a:ext cx="5778500" cy="1981200"/>
          </a:xfrm>
          <a:prstGeom prst="rect">
            <a:avLst/>
          </a:prstGeom>
        </p:spPr>
        <p:txBody>
          <a:bodyPr/>
          <a:lstStyle>
            <a:lvl1pPr marL="0" indent="0">
              <a:lnSpc>
                <a:spcPct val="120000"/>
              </a:lnSpc>
              <a:spcBef>
                <a:spcPts val="0"/>
              </a:spcBef>
              <a:buSzTx/>
              <a:buNone/>
              <a:defRPr sz="2000"/>
            </a:lvl1pPr>
            <a:lvl2pPr marL="0" indent="0">
              <a:lnSpc>
                <a:spcPct val="120000"/>
              </a:lnSpc>
              <a:spcBef>
                <a:spcPts val="0"/>
              </a:spcBef>
              <a:buSzTx/>
              <a:buNone/>
              <a:defRPr sz="2000"/>
            </a:lvl2pPr>
            <a:lvl3pPr marL="0" indent="0">
              <a:lnSpc>
                <a:spcPct val="120000"/>
              </a:lnSpc>
              <a:spcBef>
                <a:spcPts val="0"/>
              </a:spcBef>
              <a:buSzTx/>
              <a:buNone/>
              <a:defRPr sz="2000"/>
            </a:lvl3pPr>
            <a:lvl4pPr marL="0" indent="0">
              <a:lnSpc>
                <a:spcPct val="120000"/>
              </a:lnSpc>
              <a:spcBef>
                <a:spcPts val="0"/>
              </a:spcBef>
              <a:buSzTx/>
              <a:buNone/>
              <a:defRPr sz="2000"/>
            </a:lvl4pPr>
            <a:lvl5pPr marL="0" indent="0">
              <a:lnSpc>
                <a:spcPct val="120000"/>
              </a:lnSpc>
              <a:spcBef>
                <a:spcPts val="0"/>
              </a:spcBef>
              <a:buSzTx/>
              <a:buNone/>
              <a:defRPr sz="2000"/>
            </a:lvl5pP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a:solidFill>
            <a:srgbClr val="FFFFFF"/>
          </a:solidFill>
        </p:spPr>
        <p:txBody>
          <a:bodyPr/>
          <a:lstStyle/>
          <a:p>
            <a:pPr lvl="0">
              <a:defRPr sz="1800"/>
            </a:pPr>
            <a:r>
              <a:rPr sz="4200"/>
              <a:t>Title Text</a:t>
            </a:r>
          </a:p>
        </p:txBody>
      </p:sp>
      <p:sp>
        <p:nvSpPr>
          <p:cNvPr id="16" name="Shape 16"/>
          <p:cNvSpPr>
            <a:spLocks noGrp="1"/>
          </p:cNvSpPr>
          <p:nvPr>
            <p:ph type="body" idx="1"/>
          </p:nvPr>
        </p:nvSpPr>
        <p:spPr>
          <a:xfrm>
            <a:off x="571500" y="2324100"/>
            <a:ext cx="5219700" cy="6565900"/>
          </a:xfrm>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 name="Shape 19"/>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4200"/>
              <a:t>Title Text</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4" name="Shape 24"/>
          <p:cNvSpPr>
            <a:spLocks noGrp="1"/>
          </p:cNvSpPr>
          <p:nvPr>
            <p:ph type="title"/>
          </p:nvPr>
        </p:nvSpPr>
        <p:spPr>
          <a:xfrm>
            <a:off x="571500" y="3708400"/>
            <a:ext cx="11861800" cy="2336800"/>
          </a:xfrm>
          <a:prstGeom prst="rect">
            <a:avLst/>
          </a:prstGeom>
        </p:spPr>
        <p:txBody>
          <a:bodyPr lIns="50800" tIns="50800" rIns="50800" bIns="50800" anchor="ctr"/>
          <a:lstStyle/>
          <a:p>
            <a:pPr lvl="0">
              <a:defRPr sz="1800"/>
            </a:pPr>
            <a:r>
              <a:rPr sz="4200"/>
              <a:t>Title Text</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p:nvPr/>
        </p:nvSpPr>
        <p:spPr>
          <a:xfrm>
            <a:off x="7543800" y="7975599"/>
            <a:ext cx="1" cy="1422529"/>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27" name="Shape 27"/>
          <p:cNvSpPr>
            <a:spLocks noGrp="1"/>
          </p:cNvSpPr>
          <p:nvPr>
            <p:ph type="title"/>
          </p:nvPr>
        </p:nvSpPr>
        <p:spPr>
          <a:xfrm>
            <a:off x="1409700" y="7785100"/>
            <a:ext cx="5791200" cy="1701800"/>
          </a:xfrm>
          <a:prstGeom prst="rect">
            <a:avLst/>
          </a:prstGeom>
        </p:spPr>
        <p:txBody>
          <a:bodyPr lIns="50800" tIns="50800" rIns="50800" bIns="50800" anchor="ctr"/>
          <a:lstStyle>
            <a:lvl1pPr algn="r"/>
          </a:lstStyle>
          <a:p>
            <a:pPr lvl="0">
              <a:defRPr sz="1800"/>
            </a:pPr>
            <a:r>
              <a:rPr sz="4200"/>
              <a:t>Title Text</a:t>
            </a:r>
          </a:p>
        </p:txBody>
      </p:sp>
      <p:sp>
        <p:nvSpPr>
          <p:cNvPr id="28" name="Shape 28"/>
          <p:cNvSpPr>
            <a:spLocks noGrp="1"/>
          </p:cNvSpPr>
          <p:nvPr>
            <p:ph type="body"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lvl="0">
              <a:defRPr sz="1800">
                <a:solidFill>
                  <a:srgbClr val="000000"/>
                </a:solidFill>
              </a:defRPr>
            </a:pPr>
            <a:r>
              <a:rPr sz="2600">
                <a:solidFill>
                  <a:srgbClr val="A9A9A9"/>
                </a:solidFill>
              </a:rPr>
              <a:t>Body Level One</a:t>
            </a:r>
          </a:p>
          <a:p>
            <a:pPr lvl="1">
              <a:defRPr sz="1800">
                <a:solidFill>
                  <a:srgbClr val="000000"/>
                </a:solidFill>
              </a:defRPr>
            </a:pPr>
            <a:r>
              <a:rPr sz="2600">
                <a:solidFill>
                  <a:srgbClr val="A9A9A9"/>
                </a:solidFill>
              </a:rPr>
              <a:t>Body Level Two</a:t>
            </a:r>
          </a:p>
          <a:p>
            <a:pPr lvl="2">
              <a:defRPr sz="1800">
                <a:solidFill>
                  <a:srgbClr val="000000"/>
                </a:solidFill>
              </a:defRPr>
            </a:pPr>
            <a:r>
              <a:rPr sz="2600">
                <a:solidFill>
                  <a:srgbClr val="A9A9A9"/>
                </a:solidFill>
              </a:rPr>
              <a:t>Body Level Three</a:t>
            </a:r>
          </a:p>
          <a:p>
            <a:pPr lvl="3">
              <a:defRPr sz="1800">
                <a:solidFill>
                  <a:srgbClr val="000000"/>
                </a:solidFill>
              </a:defRPr>
            </a:pPr>
            <a:r>
              <a:rPr sz="2600">
                <a:solidFill>
                  <a:srgbClr val="A9A9A9"/>
                </a:solidFill>
              </a:rPr>
              <a:t>Body Level Four</a:t>
            </a:r>
          </a:p>
          <a:p>
            <a:pPr lvl="4">
              <a:defRPr sz="1800">
                <a:solidFill>
                  <a:srgbClr val="000000"/>
                </a:solidFill>
              </a:defRPr>
            </a:pPr>
            <a:r>
              <a:rPr sz="2600">
                <a:solidFill>
                  <a:srgbClr val="A9A9A9"/>
                </a:solidFill>
              </a:rPr>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0" name="Shape 30"/>
          <p:cNvSpPr/>
          <p:nvPr/>
        </p:nvSpPr>
        <p:spPr>
          <a:xfrm>
            <a:off x="647700" y="4749800"/>
            <a:ext cx="4882122"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1" name="Shape 31"/>
          <p:cNvSpPr>
            <a:spLocks noGrp="1"/>
          </p:cNvSpPr>
          <p:nvPr>
            <p:ph type="title"/>
          </p:nvPr>
        </p:nvSpPr>
        <p:spPr>
          <a:xfrm>
            <a:off x="571500" y="1320800"/>
            <a:ext cx="5080000" cy="3175000"/>
          </a:xfrm>
          <a:prstGeom prst="rect">
            <a:avLst/>
          </a:prstGeom>
        </p:spPr>
        <p:txBody>
          <a:bodyPr/>
          <a:lstStyle/>
          <a:p>
            <a:pPr lvl="0">
              <a:defRPr sz="1800"/>
            </a:pPr>
            <a:r>
              <a:rPr sz="4200"/>
              <a:t>Title Text</a:t>
            </a:r>
          </a:p>
        </p:txBody>
      </p:sp>
      <p:sp>
        <p:nvSpPr>
          <p:cNvPr id="32" name="Shape 32"/>
          <p:cNvSpPr>
            <a:spLocks noGrp="1"/>
          </p:cNvSpPr>
          <p:nvPr>
            <p:ph type="body"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a:pPr>
            <a:r>
              <a:rPr sz="4200"/>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0" tIns="0" rIns="0" bIns="0">
            <a:spAutoFit/>
          </a:bodyPr>
          <a:lstStyle>
            <a:lvl1pPr algn="r">
              <a:defRPr sz="1400">
                <a:latin typeface="+mj-lt"/>
                <a:ea typeface="+mj-ea"/>
                <a:cs typeface="+mj-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xmlns:p14="http://schemas.microsoft.com/office/powerpoint/2010/main" spd="med"/>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266700" indent="-266700" defTabSz="584200">
        <a:spcBef>
          <a:spcPts val="4800"/>
        </a:spcBef>
        <a:buSzPct val="100000"/>
        <a:buChar char="•"/>
        <a:defRPr sz="2600">
          <a:latin typeface="+mj-lt"/>
          <a:ea typeface="+mj-ea"/>
          <a:cs typeface="+mj-cs"/>
          <a:sym typeface="Helvetica Neue"/>
        </a:defRPr>
      </a:lvl1pPr>
      <a:lvl2pPr marL="711200" indent="-266700" defTabSz="584200">
        <a:spcBef>
          <a:spcPts val="4800"/>
        </a:spcBef>
        <a:buSzPct val="100000"/>
        <a:buChar char="•"/>
        <a:defRPr sz="2600">
          <a:latin typeface="+mj-lt"/>
          <a:ea typeface="+mj-ea"/>
          <a:cs typeface="+mj-cs"/>
          <a:sym typeface="Helvetica Neue"/>
        </a:defRPr>
      </a:lvl2pPr>
      <a:lvl3pPr marL="1155700" indent="-266700" defTabSz="584200">
        <a:spcBef>
          <a:spcPts val="4800"/>
        </a:spcBef>
        <a:buSzPct val="100000"/>
        <a:buChar char="•"/>
        <a:defRPr sz="2600">
          <a:latin typeface="+mj-lt"/>
          <a:ea typeface="+mj-ea"/>
          <a:cs typeface="+mj-cs"/>
          <a:sym typeface="Helvetica Neue"/>
        </a:defRPr>
      </a:lvl3pPr>
      <a:lvl4pPr marL="1600200" indent="-266700" defTabSz="584200">
        <a:spcBef>
          <a:spcPts val="4800"/>
        </a:spcBef>
        <a:buSzPct val="100000"/>
        <a:buChar char="•"/>
        <a:defRPr sz="2600">
          <a:latin typeface="+mj-lt"/>
          <a:ea typeface="+mj-ea"/>
          <a:cs typeface="+mj-cs"/>
          <a:sym typeface="Helvetica Neue"/>
        </a:defRPr>
      </a:lvl4pPr>
      <a:lvl5pPr marL="2044700" indent="-266700" defTabSz="584200">
        <a:spcBef>
          <a:spcPts val="4800"/>
        </a:spcBef>
        <a:buSzPct val="100000"/>
        <a:buChar char="•"/>
        <a:defRPr sz="2600">
          <a:latin typeface="+mj-lt"/>
          <a:ea typeface="+mj-ea"/>
          <a:cs typeface="+mj-cs"/>
          <a:sym typeface="Helvetica Neue"/>
        </a:defRPr>
      </a:lvl5pPr>
      <a:lvl6pPr marL="2489200" indent="-266700" defTabSz="584200">
        <a:spcBef>
          <a:spcPts val="4800"/>
        </a:spcBef>
        <a:buSzPct val="100000"/>
        <a:buChar char="•"/>
        <a:defRPr sz="2600">
          <a:latin typeface="+mj-lt"/>
          <a:ea typeface="+mj-ea"/>
          <a:cs typeface="+mj-cs"/>
          <a:sym typeface="Helvetica Neue"/>
        </a:defRPr>
      </a:lvl6pPr>
      <a:lvl7pPr marL="2933700" indent="-266700" defTabSz="584200">
        <a:spcBef>
          <a:spcPts val="4800"/>
        </a:spcBef>
        <a:buSzPct val="100000"/>
        <a:buChar char="•"/>
        <a:defRPr sz="2600">
          <a:latin typeface="+mj-lt"/>
          <a:ea typeface="+mj-ea"/>
          <a:cs typeface="+mj-cs"/>
          <a:sym typeface="Helvetica Neue"/>
        </a:defRPr>
      </a:lvl7pPr>
      <a:lvl8pPr marL="3378200" indent="-266700" defTabSz="584200">
        <a:spcBef>
          <a:spcPts val="4800"/>
        </a:spcBef>
        <a:buSzPct val="100000"/>
        <a:buChar char="•"/>
        <a:defRPr sz="2600">
          <a:latin typeface="+mj-lt"/>
          <a:ea typeface="+mj-ea"/>
          <a:cs typeface="+mj-cs"/>
          <a:sym typeface="Helvetica Neue"/>
        </a:defRPr>
      </a:lvl8pPr>
      <a:lvl9pPr marL="3822700" indent="-266700" defTabSz="584200">
        <a:spcBef>
          <a:spcPts val="4800"/>
        </a:spcBef>
        <a:buSzPct val="100000"/>
        <a:buChar char="•"/>
        <a:defRPr sz="2600">
          <a:latin typeface="+mj-lt"/>
          <a:ea typeface="+mj-ea"/>
          <a:cs typeface="+mj-cs"/>
          <a:sym typeface="Helvetica Neue"/>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mailto:edleastar@wit.i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title"/>
          </p:nvPr>
        </p:nvSpPr>
        <p:spPr>
          <a:xfrm>
            <a:off x="905256" y="3120212"/>
            <a:ext cx="11226801" cy="1028701"/>
          </a:xfrm>
          <a:prstGeom prst="rect">
            <a:avLst/>
          </a:prstGeom>
        </p:spPr>
        <p:txBody>
          <a:bodyPr/>
          <a:lstStyle>
            <a:lvl1pPr>
              <a:defRPr sz="4200">
                <a:latin typeface="+mn-lt"/>
                <a:ea typeface="+mn-ea"/>
                <a:cs typeface="+mn-cs"/>
                <a:sym typeface="Helvetica Neue Light"/>
              </a:defRPr>
            </a:lvl1pPr>
          </a:lstStyle>
          <a:p>
            <a:pPr lvl="0">
              <a:defRPr sz="1800"/>
            </a:pPr>
            <a:r>
              <a:rPr sz="4200"/>
              <a:t>Web Development</a:t>
            </a:r>
          </a:p>
        </p:txBody>
      </p:sp>
      <p:sp>
        <p:nvSpPr>
          <p:cNvPr id="85" name="Shape 85"/>
          <p:cNvSpPr>
            <a:spLocks noGrp="1"/>
          </p:cNvSpPr>
          <p:nvPr>
            <p:ph type="body" idx="1"/>
          </p:nvPr>
        </p:nvSpPr>
        <p:spPr>
          <a:xfrm>
            <a:off x="3727450" y="4800600"/>
            <a:ext cx="5778500" cy="1981200"/>
          </a:xfrm>
          <a:prstGeom prst="rect">
            <a:avLst/>
          </a:prstGeom>
        </p:spPr>
        <p:txBody>
          <a:bodyPr/>
          <a:lstStyle/>
          <a:p>
            <a:pPr lvl="0">
              <a:defRPr sz="1800"/>
            </a:pPr>
            <a:r>
              <a:rPr sz="2000"/>
              <a:t>Eamonn de Leastar (</a:t>
            </a:r>
            <a:r>
              <a:rPr sz="2000">
                <a:hlinkClick r:id="rId2"/>
              </a:rPr>
              <a:t>edeleastar@wit.ie</a:t>
            </a:r>
            <a:r>
              <a:rPr sz="2000"/>
              <a:t>)</a:t>
            </a:r>
          </a:p>
          <a:p>
            <a:pPr lvl="0">
              <a:defRPr sz="1800"/>
            </a:pPr>
            <a:endParaRPr sz="2000"/>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0" y="190500"/>
            <a:ext cx="11861800" cy="1397000"/>
          </a:xfrm>
          <a:prstGeom prst="rect">
            <a:avLst/>
          </a:prstGeom>
        </p:spPr>
        <p:txBody>
          <a:bodyPr/>
          <a:lstStyle/>
          <a:p>
            <a:pPr lvl="0">
              <a:defRPr sz="1800"/>
            </a:pPr>
            <a:r>
              <a:rPr sz="4200"/>
              <a:t>More Padding</a:t>
            </a:r>
          </a:p>
        </p:txBody>
      </p:sp>
      <p:sp>
        <p:nvSpPr>
          <p:cNvPr id="267" name="Shape 267"/>
          <p:cNvSpPr>
            <a:spLocks noGrp="1"/>
          </p:cNvSpPr>
          <p:nvPr>
            <p:ph type="body" idx="1"/>
          </p:nvPr>
        </p:nvSpPr>
        <p:spPr>
          <a:xfrm>
            <a:off x="215900" y="2044700"/>
            <a:ext cx="3162300" cy="4826000"/>
          </a:xfrm>
          <a:prstGeom prst="rect">
            <a:avLst/>
          </a:prstGeom>
        </p:spPr>
        <p:txBody>
          <a:bodyPr/>
          <a:lstStyle/>
          <a:p>
            <a:pPr lvl="0">
              <a:spcBef>
                <a:spcPts val="1800"/>
              </a:spcBef>
              <a:defRPr sz="1800"/>
            </a:pPr>
            <a:r>
              <a:rPr sz="2600"/>
              <a:t>For padding, margins, and even borders, CSS has a property for every direction: top, right, bottom, and left. </a:t>
            </a:r>
          </a:p>
          <a:p>
            <a:pPr lvl="0">
              <a:spcBef>
                <a:spcPts val="1800"/>
              </a:spcBef>
              <a:defRPr sz="1800"/>
            </a:pPr>
            <a:r>
              <a:rPr sz="2600"/>
              <a:t>To add padding on the left side, use the padding-left property </a:t>
            </a:r>
          </a:p>
        </p:txBody>
      </p:sp>
      <p:sp>
        <p:nvSpPr>
          <p:cNvPr id="268" name="Shape 26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10</a:t>
            </a:fld>
            <a:endParaRPr sz="1400"/>
          </a:p>
        </p:txBody>
      </p:sp>
      <p:pic>
        <p:nvPicPr>
          <p:cNvPr id="269" name="Screen shot 2010-10-11 at 16.02.13.png"/>
          <p:cNvPicPr/>
          <p:nvPr/>
        </p:nvPicPr>
        <p:blipFill>
          <a:blip r:embed="rId2">
            <a:extLst/>
          </a:blip>
          <a:stretch>
            <a:fillRect/>
          </a:stretch>
        </p:blipFill>
        <p:spPr>
          <a:xfrm>
            <a:off x="3454400" y="152400"/>
            <a:ext cx="8394700" cy="7226300"/>
          </a:xfrm>
          <a:prstGeom prst="rect">
            <a:avLst/>
          </a:prstGeom>
          <a:ln w="12700">
            <a:solidFill/>
            <a:miter lim="400000"/>
          </a:ln>
        </p:spPr>
      </p:pic>
      <p:sp>
        <p:nvSpPr>
          <p:cNvPr id="270" name="Shape 270"/>
          <p:cNvSpPr/>
          <p:nvPr/>
        </p:nvSpPr>
        <p:spPr>
          <a:xfrm>
            <a:off x="5905500" y="5499100"/>
            <a:ext cx="7123299" cy="422910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dirty="0">
                <a:solidFill>
                  <a:srgbClr val="4E9192"/>
                </a:solidFill>
                <a:latin typeface="Monaco"/>
                <a:ea typeface="Monaco"/>
                <a:cs typeface="Monaco"/>
                <a:sym typeface="Monaco"/>
              </a:rPr>
              <a:t>.guarantee</a:t>
            </a:r>
            <a:r>
              <a:rPr dirty="0">
                <a:latin typeface="Monaco"/>
                <a:ea typeface="Monaco"/>
                <a:cs typeface="Monaco"/>
                <a:sym typeface="Monaco"/>
              </a:rPr>
              <a:t> </a:t>
            </a:r>
          </a:p>
          <a:p>
            <a:pPr lvl="0" algn="l" defTabSz="457200">
              <a:defRPr sz="1800"/>
            </a:pP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border-color</a:t>
            </a:r>
            <a:r>
              <a:rPr dirty="0">
                <a:latin typeface="Monaco"/>
                <a:ea typeface="Monaco"/>
                <a:cs typeface="Monaco"/>
                <a:sym typeface="Monaco"/>
              </a:rPr>
              <a:t>:        </a:t>
            </a:r>
            <a:r>
              <a:rPr dirty="0">
                <a:solidFill>
                  <a:srgbClr val="392DE7"/>
                </a:solidFill>
                <a:latin typeface="Monaco"/>
                <a:ea typeface="Monaco"/>
                <a:cs typeface="Monaco"/>
                <a:sym typeface="Monaco"/>
              </a:rPr>
              <a:t>black</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border-width</a:t>
            </a:r>
            <a:r>
              <a:rPr dirty="0">
                <a:latin typeface="Monaco"/>
                <a:ea typeface="Monaco"/>
                <a:cs typeface="Monaco"/>
                <a:sym typeface="Monaco"/>
              </a:rPr>
              <a:t>:        </a:t>
            </a:r>
            <a:r>
              <a:rPr dirty="0">
                <a:solidFill>
                  <a:srgbClr val="392DE7"/>
                </a:solidFill>
                <a:latin typeface="Monaco"/>
                <a:ea typeface="Monaco"/>
                <a:cs typeface="Monaco"/>
                <a:sym typeface="Monaco"/>
              </a:rPr>
              <a:t>1px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border-style</a:t>
            </a:r>
            <a:r>
              <a:rPr dirty="0">
                <a:latin typeface="Monaco"/>
                <a:ea typeface="Monaco"/>
                <a:cs typeface="Monaco"/>
                <a:sym typeface="Monaco"/>
              </a:rPr>
              <a:t>:        </a:t>
            </a:r>
            <a:r>
              <a:rPr dirty="0">
                <a:solidFill>
                  <a:srgbClr val="392DE7"/>
                </a:solidFill>
                <a:latin typeface="Monaco"/>
                <a:ea typeface="Monaco"/>
                <a:cs typeface="Monaco"/>
                <a:sym typeface="Monaco"/>
              </a:rPr>
              <a:t>solid</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background-color</a:t>
            </a:r>
            <a:r>
              <a:rPr dirty="0">
                <a:latin typeface="Monaco"/>
                <a:ea typeface="Monaco"/>
                <a:cs typeface="Monaco"/>
                <a:sym typeface="Monaco"/>
              </a:rPr>
              <a:t>:    </a:t>
            </a:r>
            <a:r>
              <a:rPr dirty="0">
                <a:solidFill>
                  <a:srgbClr val="392DE7"/>
                </a:solidFill>
                <a:latin typeface="Monaco"/>
                <a:ea typeface="Monaco"/>
                <a:cs typeface="Monaco"/>
                <a:sym typeface="Monaco"/>
              </a:rPr>
              <a:t>#a7cece</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padding</a:t>
            </a:r>
            <a:r>
              <a:rPr dirty="0">
                <a:latin typeface="Monaco"/>
                <a:ea typeface="Monaco"/>
                <a:cs typeface="Monaco"/>
                <a:sym typeface="Monaco"/>
              </a:rPr>
              <a:t>:             </a:t>
            </a:r>
            <a:r>
              <a:rPr dirty="0">
                <a:solidFill>
                  <a:srgbClr val="392DE7"/>
                </a:solidFill>
                <a:latin typeface="Monaco"/>
                <a:ea typeface="Monaco"/>
                <a:cs typeface="Monaco"/>
                <a:sym typeface="Monaco"/>
              </a:rPr>
              <a:t>25px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padding-left</a:t>
            </a:r>
            <a:r>
              <a:rPr dirty="0">
                <a:latin typeface="Monaco"/>
                <a:ea typeface="Monaco"/>
                <a:cs typeface="Monaco"/>
                <a:sym typeface="Monaco"/>
              </a:rPr>
              <a:t>:      </a:t>
            </a:r>
            <a:r>
              <a:rPr dirty="0">
                <a:solidFill>
                  <a:srgbClr val="392DE7"/>
                </a:solidFill>
                <a:latin typeface="Monaco"/>
                <a:ea typeface="Monaco"/>
                <a:cs typeface="Monaco"/>
                <a:sym typeface="Monaco"/>
              </a:rPr>
              <a:t>80px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margin</a:t>
            </a:r>
            <a:r>
              <a:rPr dirty="0">
                <a:latin typeface="Monaco"/>
                <a:ea typeface="Monaco"/>
                <a:cs typeface="Monaco"/>
                <a:sym typeface="Monaco"/>
              </a:rPr>
              <a:t>:              </a:t>
            </a:r>
            <a:r>
              <a:rPr dirty="0">
                <a:solidFill>
                  <a:srgbClr val="392DE7"/>
                </a:solidFill>
                <a:latin typeface="Monaco"/>
                <a:ea typeface="Monaco"/>
                <a:cs typeface="Monaco"/>
                <a:sym typeface="Monaco"/>
              </a:rPr>
              <a:t>30px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background-image</a:t>
            </a:r>
            <a:r>
              <a:rPr dirty="0">
                <a:latin typeface="Monaco"/>
                <a:ea typeface="Monaco"/>
                <a:cs typeface="Monaco"/>
                <a:sym typeface="Monaco"/>
              </a:rPr>
              <a:t>:    </a:t>
            </a:r>
            <a:r>
              <a:rPr dirty="0">
                <a:solidFill>
                  <a:srgbClr val="392DE7"/>
                </a:solidFill>
                <a:latin typeface="Monaco"/>
                <a:ea typeface="Monaco"/>
                <a:cs typeface="Monaco"/>
                <a:sym typeface="Monaco"/>
              </a:rPr>
              <a:t>url(images/background.gif)</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background-repeat</a:t>
            </a:r>
            <a:r>
              <a:rPr dirty="0">
                <a:latin typeface="Monaco"/>
                <a:ea typeface="Monaco"/>
                <a:cs typeface="Monaco"/>
                <a:sym typeface="Monaco"/>
              </a:rPr>
              <a:t>:   </a:t>
            </a:r>
            <a:r>
              <a:rPr dirty="0">
                <a:solidFill>
                  <a:srgbClr val="392DE7"/>
                </a:solidFill>
                <a:latin typeface="Monaco"/>
                <a:ea typeface="Monaco"/>
                <a:cs typeface="Monaco"/>
                <a:sym typeface="Monaco"/>
              </a:rPr>
              <a:t>no-repeat</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background-position</a:t>
            </a:r>
            <a:r>
              <a:rPr dirty="0">
                <a:latin typeface="Monaco"/>
                <a:ea typeface="Monaco"/>
                <a:cs typeface="Monaco"/>
                <a:sym typeface="Monaco"/>
              </a:rPr>
              <a:t>: </a:t>
            </a:r>
            <a:r>
              <a:rPr dirty="0">
                <a:solidFill>
                  <a:srgbClr val="392DE7"/>
                </a:solidFill>
                <a:latin typeface="Monaco"/>
                <a:ea typeface="Monaco"/>
                <a:cs typeface="Monaco"/>
                <a:sym typeface="Monaco"/>
              </a:rPr>
              <a:t>top</a:t>
            </a:r>
            <a:r>
              <a:rPr dirty="0">
                <a:latin typeface="Monaco"/>
                <a:ea typeface="Monaco"/>
                <a:cs typeface="Monaco"/>
                <a:sym typeface="Monaco"/>
              </a:rPr>
              <a:t> </a:t>
            </a:r>
            <a:r>
              <a:rPr dirty="0">
                <a:solidFill>
                  <a:srgbClr val="392DE7"/>
                </a:solidFill>
                <a:latin typeface="Monaco"/>
                <a:ea typeface="Monaco"/>
                <a:cs typeface="Monaco"/>
                <a:sym typeface="Monaco"/>
              </a:rPr>
              <a:t>left</a:t>
            </a:r>
          </a:p>
          <a:p>
            <a:pPr lvl="0" algn="l" defTabSz="457200">
              <a:defRPr sz="1800"/>
            </a:pPr>
            <a:r>
              <a:rPr dirty="0">
                <a:solidFill>
                  <a:srgbClr val="392DE7"/>
                </a:solidFill>
                <a:latin typeface="Monaco"/>
                <a:ea typeface="Monaco"/>
                <a:cs typeface="Monaco"/>
                <a:sym typeface="Monaco"/>
              </a:rPr>
              <a:t>}</a:t>
            </a:r>
          </a:p>
        </p:txBody>
      </p:sp>
      <p:sp>
        <p:nvSpPr>
          <p:cNvPr id="271" name="Shape 271"/>
          <p:cNvSpPr/>
          <p:nvPr/>
        </p:nvSpPr>
        <p:spPr>
          <a:xfrm>
            <a:off x="5791200" y="8021235"/>
            <a:ext cx="7162800" cy="423343"/>
          </a:xfrm>
          <a:prstGeom prst="roundRect">
            <a:avLst>
              <a:gd name="adj" fmla="val 28846"/>
            </a:avLst>
          </a:prstGeom>
          <a:ln w="25400">
            <a:solidFill/>
            <a:miter lim="400000"/>
          </a:ln>
        </p:spPr>
        <p:txBody>
          <a:bodyPr lIns="0" tIns="0" rIns="0" bIns="0" anchor="ctr"/>
          <a:lstStyle/>
          <a:p>
            <a:pPr lvl="0">
              <a:defRPr sz="3600"/>
            </a:pPr>
            <a:endParaRP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p>
            <a:pPr lvl="0">
              <a:defRPr sz="1800"/>
            </a:pPr>
            <a:r>
              <a:rPr sz="4200"/>
              <a:t>More Margins</a:t>
            </a:r>
          </a:p>
        </p:txBody>
      </p:sp>
      <p:sp>
        <p:nvSpPr>
          <p:cNvPr id="274" name="Shape 274"/>
          <p:cNvSpPr>
            <a:spLocks noGrp="1"/>
          </p:cNvSpPr>
          <p:nvPr>
            <p:ph type="body" idx="1"/>
          </p:nvPr>
        </p:nvSpPr>
        <p:spPr>
          <a:prstGeom prst="rect">
            <a:avLst/>
          </a:prstGeom>
        </p:spPr>
        <p:txBody>
          <a:bodyPr/>
          <a:lstStyle/>
          <a:p>
            <a:pPr lvl="0"/>
            <a:endParaRPr/>
          </a:p>
        </p:txBody>
      </p:sp>
      <p:sp>
        <p:nvSpPr>
          <p:cNvPr id="275" name="Shape 275"/>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11</a:t>
            </a:fld>
            <a:endParaRPr sz="1400"/>
          </a:p>
        </p:txBody>
      </p:sp>
      <p:pic>
        <p:nvPicPr>
          <p:cNvPr id="276" name="Screen shot 2010-10-11 at 16.11.27.png"/>
          <p:cNvPicPr/>
          <p:nvPr/>
        </p:nvPicPr>
        <p:blipFill>
          <a:blip r:embed="rId2">
            <a:extLst/>
          </a:blip>
          <a:stretch>
            <a:fillRect/>
          </a:stretch>
        </p:blipFill>
        <p:spPr>
          <a:xfrm>
            <a:off x="5181600" y="152400"/>
            <a:ext cx="8318500" cy="8432800"/>
          </a:xfrm>
          <a:prstGeom prst="rect">
            <a:avLst/>
          </a:prstGeom>
          <a:ln w="12700">
            <a:solidFill/>
            <a:miter lim="400000"/>
          </a:ln>
        </p:spPr>
      </p:pic>
      <p:sp>
        <p:nvSpPr>
          <p:cNvPr id="277" name="Shape 277"/>
          <p:cNvSpPr/>
          <p:nvPr/>
        </p:nvSpPr>
        <p:spPr>
          <a:xfrm>
            <a:off x="215900" y="5041900"/>
            <a:ext cx="7123299" cy="454660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dirty="0">
                <a:solidFill>
                  <a:srgbClr val="4E9192"/>
                </a:solidFill>
                <a:latin typeface="Monaco"/>
                <a:ea typeface="Monaco"/>
                <a:cs typeface="Monaco"/>
                <a:sym typeface="Monaco"/>
              </a:rPr>
              <a:t>.guarantee</a:t>
            </a:r>
            <a:r>
              <a:rPr dirty="0">
                <a:latin typeface="Monaco"/>
                <a:ea typeface="Monaco"/>
                <a:cs typeface="Monaco"/>
                <a:sym typeface="Monaco"/>
              </a:rPr>
              <a:t> </a:t>
            </a:r>
          </a:p>
          <a:p>
            <a:pPr lvl="0" algn="l" defTabSz="457200">
              <a:defRPr sz="1800"/>
            </a:pP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border-color</a:t>
            </a:r>
            <a:r>
              <a:rPr dirty="0">
                <a:latin typeface="Monaco"/>
                <a:ea typeface="Monaco"/>
                <a:cs typeface="Monaco"/>
                <a:sym typeface="Monaco"/>
              </a:rPr>
              <a:t>:        </a:t>
            </a:r>
            <a:r>
              <a:rPr dirty="0">
                <a:solidFill>
                  <a:srgbClr val="392DE7"/>
                </a:solidFill>
                <a:latin typeface="Monaco"/>
                <a:ea typeface="Monaco"/>
                <a:cs typeface="Monaco"/>
                <a:sym typeface="Monaco"/>
              </a:rPr>
              <a:t>black</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border-width</a:t>
            </a:r>
            <a:r>
              <a:rPr dirty="0">
                <a:latin typeface="Monaco"/>
                <a:ea typeface="Monaco"/>
                <a:cs typeface="Monaco"/>
                <a:sym typeface="Monaco"/>
              </a:rPr>
              <a:t>:        </a:t>
            </a:r>
            <a:r>
              <a:rPr dirty="0">
                <a:solidFill>
                  <a:srgbClr val="392DE7"/>
                </a:solidFill>
                <a:latin typeface="Monaco"/>
                <a:ea typeface="Monaco"/>
                <a:cs typeface="Monaco"/>
                <a:sym typeface="Monaco"/>
              </a:rPr>
              <a:t>1px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border-style</a:t>
            </a:r>
            <a:r>
              <a:rPr dirty="0">
                <a:latin typeface="Monaco"/>
                <a:ea typeface="Monaco"/>
                <a:cs typeface="Monaco"/>
                <a:sym typeface="Monaco"/>
              </a:rPr>
              <a:t>:        </a:t>
            </a:r>
            <a:r>
              <a:rPr dirty="0">
                <a:solidFill>
                  <a:srgbClr val="392DE7"/>
                </a:solidFill>
                <a:latin typeface="Monaco"/>
                <a:ea typeface="Monaco"/>
                <a:cs typeface="Monaco"/>
                <a:sym typeface="Monaco"/>
              </a:rPr>
              <a:t>solid</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background-color</a:t>
            </a:r>
            <a:r>
              <a:rPr dirty="0">
                <a:latin typeface="Monaco"/>
                <a:ea typeface="Monaco"/>
                <a:cs typeface="Monaco"/>
                <a:sym typeface="Monaco"/>
              </a:rPr>
              <a:t>:    </a:t>
            </a:r>
            <a:r>
              <a:rPr dirty="0">
                <a:solidFill>
                  <a:srgbClr val="392DE7"/>
                </a:solidFill>
                <a:latin typeface="Monaco"/>
                <a:ea typeface="Monaco"/>
                <a:cs typeface="Monaco"/>
                <a:sym typeface="Monaco"/>
              </a:rPr>
              <a:t>#a7cece</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padding</a:t>
            </a:r>
            <a:r>
              <a:rPr dirty="0">
                <a:latin typeface="Monaco"/>
                <a:ea typeface="Monaco"/>
                <a:cs typeface="Monaco"/>
                <a:sym typeface="Monaco"/>
              </a:rPr>
              <a:t>:             </a:t>
            </a:r>
            <a:r>
              <a:rPr dirty="0">
                <a:solidFill>
                  <a:srgbClr val="392DE7"/>
                </a:solidFill>
                <a:latin typeface="Monaco"/>
                <a:ea typeface="Monaco"/>
                <a:cs typeface="Monaco"/>
                <a:sym typeface="Monaco"/>
              </a:rPr>
              <a:t>25px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padding-left</a:t>
            </a:r>
            <a:r>
              <a:rPr dirty="0">
                <a:latin typeface="Monaco"/>
                <a:ea typeface="Monaco"/>
                <a:cs typeface="Monaco"/>
                <a:sym typeface="Monaco"/>
              </a:rPr>
              <a:t>:      </a:t>
            </a:r>
            <a:r>
              <a:rPr dirty="0">
                <a:solidFill>
                  <a:srgbClr val="392DE7"/>
                </a:solidFill>
                <a:latin typeface="Monaco"/>
                <a:ea typeface="Monaco"/>
                <a:cs typeface="Monaco"/>
                <a:sym typeface="Monaco"/>
              </a:rPr>
              <a:t>80px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margin</a:t>
            </a:r>
            <a:r>
              <a:rPr dirty="0">
                <a:latin typeface="Monaco"/>
                <a:ea typeface="Monaco"/>
                <a:cs typeface="Monaco"/>
                <a:sym typeface="Monaco"/>
              </a:rPr>
              <a:t>:              </a:t>
            </a:r>
            <a:r>
              <a:rPr dirty="0">
                <a:solidFill>
                  <a:srgbClr val="392DE7"/>
                </a:solidFill>
                <a:latin typeface="Monaco"/>
                <a:ea typeface="Monaco"/>
                <a:cs typeface="Monaco"/>
                <a:sym typeface="Monaco"/>
              </a:rPr>
              <a:t>30px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margin-right</a:t>
            </a:r>
            <a:r>
              <a:rPr dirty="0">
                <a:latin typeface="Monaco"/>
                <a:ea typeface="Monaco"/>
                <a:cs typeface="Monaco"/>
                <a:sym typeface="Monaco"/>
              </a:rPr>
              <a:t>:      </a:t>
            </a:r>
            <a:r>
              <a:rPr dirty="0">
                <a:solidFill>
                  <a:srgbClr val="392DE7"/>
                </a:solidFill>
                <a:latin typeface="Monaco"/>
                <a:ea typeface="Monaco"/>
                <a:cs typeface="Monaco"/>
                <a:sym typeface="Monaco"/>
              </a:rPr>
              <a:t>250px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background-image</a:t>
            </a:r>
            <a:r>
              <a:rPr dirty="0">
                <a:latin typeface="Monaco"/>
                <a:ea typeface="Monaco"/>
                <a:cs typeface="Monaco"/>
                <a:sym typeface="Monaco"/>
              </a:rPr>
              <a:t>:    </a:t>
            </a:r>
            <a:r>
              <a:rPr dirty="0">
                <a:solidFill>
                  <a:srgbClr val="392DE7"/>
                </a:solidFill>
                <a:latin typeface="Monaco"/>
                <a:ea typeface="Monaco"/>
                <a:cs typeface="Monaco"/>
                <a:sym typeface="Monaco"/>
              </a:rPr>
              <a:t>url(images/background.gif)</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background-repeat</a:t>
            </a:r>
            <a:r>
              <a:rPr dirty="0">
                <a:latin typeface="Monaco"/>
                <a:ea typeface="Monaco"/>
                <a:cs typeface="Monaco"/>
                <a:sym typeface="Monaco"/>
              </a:rPr>
              <a:t>:   </a:t>
            </a:r>
            <a:r>
              <a:rPr dirty="0">
                <a:solidFill>
                  <a:srgbClr val="392DE7"/>
                </a:solidFill>
                <a:latin typeface="Monaco"/>
                <a:ea typeface="Monaco"/>
                <a:cs typeface="Monaco"/>
                <a:sym typeface="Monaco"/>
              </a:rPr>
              <a:t>no-repeat</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background-position</a:t>
            </a:r>
            <a:r>
              <a:rPr dirty="0">
                <a:latin typeface="Monaco"/>
                <a:ea typeface="Monaco"/>
                <a:cs typeface="Monaco"/>
                <a:sym typeface="Monaco"/>
              </a:rPr>
              <a:t>: </a:t>
            </a:r>
            <a:r>
              <a:rPr dirty="0">
                <a:solidFill>
                  <a:srgbClr val="392DE7"/>
                </a:solidFill>
                <a:latin typeface="Monaco"/>
                <a:ea typeface="Monaco"/>
                <a:cs typeface="Monaco"/>
                <a:sym typeface="Monaco"/>
              </a:rPr>
              <a:t>top</a:t>
            </a:r>
            <a:r>
              <a:rPr dirty="0">
                <a:latin typeface="Monaco"/>
                <a:ea typeface="Monaco"/>
                <a:cs typeface="Monaco"/>
                <a:sym typeface="Monaco"/>
              </a:rPr>
              <a:t> </a:t>
            </a:r>
            <a:r>
              <a:rPr dirty="0">
                <a:solidFill>
                  <a:srgbClr val="392DE7"/>
                </a:solidFill>
                <a:latin typeface="Monaco"/>
                <a:ea typeface="Monaco"/>
                <a:cs typeface="Monaco"/>
                <a:sym typeface="Monaco"/>
              </a:rPr>
              <a:t>left</a:t>
            </a:r>
          </a:p>
          <a:p>
            <a:pPr lvl="0" algn="l" defTabSz="457200">
              <a:defRPr sz="1800"/>
            </a:pPr>
            <a:r>
              <a:rPr dirty="0">
                <a:solidFill>
                  <a:srgbClr val="392DE7"/>
                </a:solidFill>
                <a:latin typeface="Monaco"/>
                <a:ea typeface="Monaco"/>
                <a:cs typeface="Monaco"/>
                <a:sym typeface="Monaco"/>
              </a:rPr>
              <a:t>}</a:t>
            </a:r>
          </a:p>
        </p:txBody>
      </p:sp>
      <p:sp>
        <p:nvSpPr>
          <p:cNvPr id="278" name="Shape 278"/>
          <p:cNvSpPr/>
          <p:nvPr/>
        </p:nvSpPr>
        <p:spPr>
          <a:xfrm>
            <a:off x="12700" y="8209977"/>
            <a:ext cx="7264400" cy="260813"/>
          </a:xfrm>
          <a:prstGeom prst="roundRect">
            <a:avLst>
              <a:gd name="adj" fmla="val 33333"/>
            </a:avLst>
          </a:prstGeom>
          <a:ln w="25400">
            <a:solidFill/>
            <a:miter lim="400000"/>
          </a:ln>
        </p:spPr>
        <p:txBody>
          <a:bodyPr lIns="0" tIns="0" rIns="0" bIns="0" anchor="ctr"/>
          <a:lstStyle/>
          <a:p>
            <a:pPr lvl="0">
              <a:defRPr sz="3600"/>
            </a:pPr>
            <a:endParaRP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atin typeface="+mj-lt"/>
                <a:ea typeface="+mj-ea"/>
                <a:cs typeface="+mj-cs"/>
                <a:sym typeface="Helvetica Neue"/>
              </a:defRPr>
            </a:lvl1pPr>
          </a:lstStyle>
          <a:p>
            <a:pPr lvl="0">
              <a:defRPr sz="1800"/>
            </a:pPr>
            <a:r>
              <a:rPr sz="1400"/>
              <a:t>36</a:t>
            </a:r>
          </a:p>
        </p:txBody>
      </p:sp>
      <p:sp>
        <p:nvSpPr>
          <p:cNvPr id="281" name="Shape 281"/>
          <p:cNvSpPr>
            <a:spLocks noGrp="1"/>
          </p:cNvSpPr>
          <p:nvPr>
            <p:ph type="title" idx="4294967295"/>
          </p:nvPr>
        </p:nvSpPr>
        <p:spPr>
          <a:prstGeom prst="rect">
            <a:avLst/>
          </a:prstGeom>
        </p:spPr>
        <p:txBody>
          <a:bodyPr>
            <a:normAutofit/>
          </a:bodyPr>
          <a:lstStyle>
            <a:lvl1pPr defTabSz="914400"/>
          </a:lstStyle>
          <a:p>
            <a:pPr lvl="0">
              <a:defRPr sz="1800"/>
            </a:pPr>
            <a:r>
              <a:rPr sz="4200"/>
              <a:t>Using DIVs to define sections</a:t>
            </a:r>
          </a:p>
        </p:txBody>
      </p:sp>
      <p:sp>
        <p:nvSpPr>
          <p:cNvPr id="282" name="Shape 282"/>
          <p:cNvSpPr>
            <a:spLocks noGrp="1"/>
          </p:cNvSpPr>
          <p:nvPr>
            <p:ph type="body" idx="4294967295"/>
          </p:nvPr>
        </p:nvSpPr>
        <p:spPr>
          <a:xfrm>
            <a:off x="571500" y="2324100"/>
            <a:ext cx="5421932" cy="6565900"/>
          </a:xfrm>
          <a:prstGeom prst="rect">
            <a:avLst/>
          </a:prstGeom>
        </p:spPr>
        <p:txBody>
          <a:bodyPr>
            <a:normAutofit/>
          </a:bodyPr>
          <a:lstStyle/>
          <a:p>
            <a:pPr lvl="0" defTabSz="914400">
              <a:buClr>
                <a:srgbClr val="000000"/>
              </a:buClr>
              <a:buFont typeface="Helvetica Neue"/>
              <a:defRPr sz="1800"/>
            </a:pPr>
            <a:r>
              <a:rPr sz="2600" dirty="0"/>
              <a:t>While we have used the box model to specify space within (i.e., padding) and outside (i.e., margin) the border of an element, it can also be employed to specify the position of portions of text on the page</a:t>
            </a:r>
          </a:p>
          <a:p>
            <a:pPr lvl="0" defTabSz="914400">
              <a:buClr>
                <a:srgbClr val="000000"/>
              </a:buClr>
              <a:buFont typeface="Helvetica Neue"/>
              <a:defRPr sz="1800"/>
            </a:pPr>
            <a:r>
              <a:rPr sz="2600" dirty="0"/>
              <a:t>We could, for example, add content related to new releases on the right hand-side and the main content on the left-hand side as illustrated in the next diagram, using a two-column layout</a:t>
            </a:r>
          </a:p>
        </p:txBody>
      </p:sp>
      <p:grpSp>
        <p:nvGrpSpPr>
          <p:cNvPr id="286" name="Group 286"/>
          <p:cNvGrpSpPr/>
          <p:nvPr/>
        </p:nvGrpSpPr>
        <p:grpSpPr>
          <a:xfrm>
            <a:off x="7690644" y="5813424"/>
            <a:ext cx="3311527" cy="2663826"/>
            <a:chOff x="0" y="0"/>
            <a:chExt cx="2665413" cy="2663825"/>
          </a:xfrm>
        </p:grpSpPr>
        <p:sp>
          <p:nvSpPr>
            <p:cNvPr id="284" name="Shape 284"/>
            <p:cNvSpPr/>
            <p:nvPr/>
          </p:nvSpPr>
          <p:spPr>
            <a:xfrm>
              <a:off x="0" y="0"/>
              <a:ext cx="2665413" cy="2663825"/>
            </a:xfrm>
            <a:prstGeom prst="rect">
              <a:avLst/>
            </a:prstGeom>
            <a:solidFill>
              <a:srgbClr val="A3A3E0"/>
            </a:solidFill>
            <a:ln w="25400" cap="flat">
              <a:solidFill>
                <a:srgbClr val="000000"/>
              </a:solidFill>
              <a:prstDash val="solid"/>
              <a:round/>
            </a:ln>
            <a:effectLst/>
          </p:spPr>
          <p:txBody>
            <a:bodyPr wrap="square" lIns="45719" tIns="45719" rIns="45719" bIns="45719" numCol="1" anchor="t">
              <a:noAutofit/>
            </a:bodyPr>
            <a:lstStyle/>
            <a:p>
              <a:pPr lvl="0" algn="l" defTabSz="457200">
                <a:defRPr sz="3000">
                  <a:latin typeface="+mj-lt"/>
                  <a:ea typeface="+mj-ea"/>
                  <a:cs typeface="+mj-cs"/>
                  <a:sym typeface="Helvetica Neue"/>
                </a:defRPr>
              </a:pPr>
              <a:endParaRPr/>
            </a:p>
          </p:txBody>
        </p:sp>
        <p:sp>
          <p:nvSpPr>
            <p:cNvPr id="285" name="Shape 285"/>
            <p:cNvSpPr/>
            <p:nvPr/>
          </p:nvSpPr>
          <p:spPr>
            <a:xfrm>
              <a:off x="0" y="0"/>
              <a:ext cx="2665413" cy="369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457200">
                <a:defRPr sz="3000">
                  <a:latin typeface="+mj-lt"/>
                  <a:ea typeface="+mj-ea"/>
                  <a:cs typeface="+mj-cs"/>
                  <a:sym typeface="Helvetica Neue"/>
                </a:defRPr>
              </a:lvl1pPr>
            </a:lstStyle>
            <a:p>
              <a:pPr lvl="0">
                <a:defRPr sz="1800"/>
              </a:pPr>
              <a:r>
                <a:rPr lang="ga-IE" dirty="0"/>
                <a:t>weeklyspecials</a:t>
              </a:r>
              <a:endParaRPr sz="3000" dirty="0"/>
            </a:p>
          </p:txBody>
        </p:sp>
      </p:grpSp>
      <p:grpSp>
        <p:nvGrpSpPr>
          <p:cNvPr id="289" name="Group 289"/>
          <p:cNvGrpSpPr/>
          <p:nvPr/>
        </p:nvGrpSpPr>
        <p:grpSpPr>
          <a:xfrm>
            <a:off x="7690644" y="3061694"/>
            <a:ext cx="3311526" cy="2663826"/>
            <a:chOff x="0" y="0"/>
            <a:chExt cx="3311525" cy="2663825"/>
          </a:xfrm>
        </p:grpSpPr>
        <p:sp>
          <p:nvSpPr>
            <p:cNvPr id="287" name="Shape 287"/>
            <p:cNvSpPr/>
            <p:nvPr/>
          </p:nvSpPr>
          <p:spPr>
            <a:xfrm>
              <a:off x="0" y="0"/>
              <a:ext cx="3311525" cy="2663825"/>
            </a:xfrm>
            <a:prstGeom prst="rect">
              <a:avLst/>
            </a:prstGeom>
            <a:solidFill>
              <a:srgbClr val="BFBFBF"/>
            </a:solidFill>
            <a:ln w="25400" cap="flat">
              <a:solidFill>
                <a:srgbClr val="000000"/>
              </a:solidFill>
              <a:prstDash val="solid"/>
              <a:round/>
            </a:ln>
            <a:effectLst/>
          </p:spPr>
          <p:txBody>
            <a:bodyPr wrap="square" lIns="45719" tIns="45719" rIns="45719" bIns="45719" numCol="1" anchor="t">
              <a:noAutofit/>
            </a:bodyPr>
            <a:lstStyle/>
            <a:p>
              <a:pPr lvl="0" algn="l" defTabSz="457200">
                <a:defRPr sz="3000">
                  <a:latin typeface="+mj-lt"/>
                  <a:ea typeface="+mj-ea"/>
                  <a:cs typeface="+mj-cs"/>
                  <a:sym typeface="Helvetica Neue"/>
                </a:defRPr>
              </a:pPr>
              <a:endParaRPr/>
            </a:p>
          </p:txBody>
        </p:sp>
        <p:sp>
          <p:nvSpPr>
            <p:cNvPr id="288" name="Shape 288"/>
            <p:cNvSpPr/>
            <p:nvPr/>
          </p:nvSpPr>
          <p:spPr>
            <a:xfrm>
              <a:off x="0" y="0"/>
              <a:ext cx="3311525" cy="369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457200">
                <a:defRPr sz="3000">
                  <a:latin typeface="+mj-lt"/>
                  <a:ea typeface="+mj-ea"/>
                  <a:cs typeface="+mj-cs"/>
                  <a:sym typeface="Helvetica Neue"/>
                </a:defRPr>
              </a:lvl1pPr>
            </a:lstStyle>
            <a:p>
              <a:pPr lvl="0">
                <a:defRPr sz="1800"/>
              </a:pPr>
              <a:r>
                <a:rPr lang="ga-IE" dirty="0" smtClean="0"/>
                <a:t>maincontent</a:t>
              </a:r>
              <a:endParaRPr sz="3000" dirty="0"/>
            </a:p>
          </p:txBody>
        </p:sp>
      </p:gr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atin typeface="+mj-lt"/>
                <a:ea typeface="+mj-ea"/>
                <a:cs typeface="+mj-cs"/>
                <a:sym typeface="Helvetica Neue"/>
              </a:defRPr>
            </a:lvl1pPr>
          </a:lstStyle>
          <a:p>
            <a:pPr lvl="0">
              <a:defRPr sz="1800"/>
            </a:pPr>
            <a:r>
              <a:rPr sz="1400"/>
              <a:t>37</a:t>
            </a:r>
          </a:p>
        </p:txBody>
      </p:sp>
      <p:sp>
        <p:nvSpPr>
          <p:cNvPr id="292" name="Shape 292"/>
          <p:cNvSpPr>
            <a:spLocks noGrp="1"/>
          </p:cNvSpPr>
          <p:nvPr>
            <p:ph type="title" idx="4294967295"/>
          </p:nvPr>
        </p:nvSpPr>
        <p:spPr>
          <a:prstGeom prst="rect">
            <a:avLst/>
          </a:prstGeom>
        </p:spPr>
        <p:txBody>
          <a:bodyPr>
            <a:normAutofit/>
          </a:bodyPr>
          <a:lstStyle>
            <a:lvl1pPr defTabSz="914400"/>
          </a:lstStyle>
          <a:p>
            <a:pPr lvl="0">
              <a:defRPr sz="1800"/>
            </a:pPr>
            <a:r>
              <a:rPr sz="4200"/>
              <a:t>Using Divs to define </a:t>
            </a:r>
          </a:p>
        </p:txBody>
      </p:sp>
      <p:sp>
        <p:nvSpPr>
          <p:cNvPr id="293" name="Shape 293"/>
          <p:cNvSpPr>
            <a:spLocks noGrp="1"/>
          </p:cNvSpPr>
          <p:nvPr>
            <p:ph type="body" idx="4294967295"/>
          </p:nvPr>
        </p:nvSpPr>
        <p:spPr>
          <a:xfrm>
            <a:off x="571500" y="2324100"/>
            <a:ext cx="11580367" cy="3876775"/>
          </a:xfrm>
          <a:prstGeom prst="rect">
            <a:avLst/>
          </a:prstGeom>
        </p:spPr>
        <p:txBody>
          <a:bodyPr>
            <a:normAutofit/>
          </a:bodyPr>
          <a:lstStyle/>
          <a:p>
            <a:pPr marL="0" lvl="0" indent="0" defTabSz="822959">
              <a:spcBef>
                <a:spcPts val="4300"/>
              </a:spcBef>
              <a:buSzTx/>
              <a:buNone/>
              <a:defRPr sz="1800"/>
            </a:pPr>
            <a:r>
              <a:rPr sz="2340"/>
              <a:t>To achieve this we could do the following:</a:t>
            </a:r>
          </a:p>
          <a:p>
            <a:pPr marL="0" lvl="0" indent="0" defTabSz="822959">
              <a:spcBef>
                <a:spcPts val="4300"/>
              </a:spcBef>
              <a:buClr>
                <a:srgbClr val="000000"/>
              </a:buClr>
              <a:buFont typeface="Helvetica Neue"/>
              <a:defRPr sz="1800"/>
            </a:pPr>
            <a:r>
              <a:rPr sz="2340"/>
              <a:t>Use DIV elements as containers, one for the main content and one for the left content</a:t>
            </a:r>
          </a:p>
          <a:p>
            <a:pPr marL="0" lvl="0" indent="0" defTabSz="822959">
              <a:spcBef>
                <a:spcPts val="4300"/>
              </a:spcBef>
              <a:buClr>
                <a:srgbClr val="000000"/>
              </a:buClr>
              <a:buFont typeface="Helvetica Neue"/>
              <a:defRPr sz="1800"/>
            </a:pPr>
            <a:r>
              <a:rPr sz="2340"/>
              <a:t>Allocate an ID to each of these divs</a:t>
            </a:r>
          </a:p>
          <a:p>
            <a:pPr marL="0" lvl="0" indent="0" defTabSz="822959">
              <a:spcBef>
                <a:spcPts val="4300"/>
              </a:spcBef>
              <a:buClr>
                <a:srgbClr val="000000"/>
              </a:buClr>
              <a:buFont typeface="Helvetica Neue"/>
              <a:defRPr sz="1800"/>
            </a:pPr>
            <a:r>
              <a:rPr sz="2340"/>
              <a:t>Create CSS rules for each DIVs so that they are floating to the left and right of the page, respectively</a:t>
            </a:r>
          </a:p>
        </p:txBody>
      </p:sp>
      <p:grpSp>
        <p:nvGrpSpPr>
          <p:cNvPr id="296" name="Group 296"/>
          <p:cNvGrpSpPr/>
          <p:nvPr/>
        </p:nvGrpSpPr>
        <p:grpSpPr>
          <a:xfrm>
            <a:off x="4924425" y="6456362"/>
            <a:ext cx="2663825" cy="2665414"/>
            <a:chOff x="0" y="0"/>
            <a:chExt cx="2663825" cy="2665413"/>
          </a:xfrm>
        </p:grpSpPr>
        <p:sp>
          <p:nvSpPr>
            <p:cNvPr id="294" name="Shape 294"/>
            <p:cNvSpPr/>
            <p:nvPr/>
          </p:nvSpPr>
          <p:spPr>
            <a:xfrm>
              <a:off x="0" y="0"/>
              <a:ext cx="2663825" cy="2665413"/>
            </a:xfrm>
            <a:prstGeom prst="rect">
              <a:avLst/>
            </a:prstGeom>
            <a:solidFill>
              <a:srgbClr val="A3A3E0"/>
            </a:solidFill>
            <a:ln w="25400" cap="flat">
              <a:solidFill>
                <a:srgbClr val="000000"/>
              </a:solidFill>
              <a:prstDash val="solid"/>
              <a:round/>
            </a:ln>
            <a:effectLst/>
          </p:spPr>
          <p:txBody>
            <a:bodyPr wrap="square" lIns="45719" tIns="45719" rIns="45719" bIns="45719" numCol="1" anchor="t">
              <a:noAutofit/>
            </a:bodyPr>
            <a:lstStyle/>
            <a:p>
              <a:pPr lvl="0" algn="l" defTabSz="457200">
                <a:defRPr sz="2000">
                  <a:latin typeface="+mj-lt"/>
                  <a:ea typeface="+mj-ea"/>
                  <a:cs typeface="+mj-cs"/>
                  <a:sym typeface="Helvetica Neue"/>
                </a:defRPr>
              </a:pPr>
              <a:endParaRPr/>
            </a:p>
          </p:txBody>
        </p:sp>
        <p:sp>
          <p:nvSpPr>
            <p:cNvPr id="295" name="Shape 295"/>
            <p:cNvSpPr/>
            <p:nvPr/>
          </p:nvSpPr>
          <p:spPr>
            <a:xfrm>
              <a:off x="0" y="0"/>
              <a:ext cx="2663825" cy="16312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l" defTabSz="457200">
                <a:defRPr sz="1800"/>
              </a:pPr>
              <a:r>
                <a:rPr sz="2000" dirty="0" smtClean="0">
                  <a:latin typeface="+mj-lt"/>
                  <a:ea typeface="+mj-ea"/>
                  <a:cs typeface="+mj-cs"/>
                  <a:sym typeface="Helvetica Neue"/>
                </a:rPr>
                <a:t>&lt;</a:t>
              </a:r>
              <a:r>
                <a:rPr lang="ga-IE" sz="2000" dirty="0" smtClean="0">
                  <a:latin typeface="+mj-lt"/>
                  <a:ea typeface="+mj-ea"/>
                  <a:cs typeface="+mj-cs"/>
                  <a:sym typeface="Helvetica Neue"/>
                </a:rPr>
                <a:t>div </a:t>
              </a:r>
              <a:r>
                <a:rPr sz="2000" dirty="0" smtClean="0">
                  <a:latin typeface="+mj-lt"/>
                  <a:ea typeface="+mj-ea"/>
                  <a:cs typeface="+mj-cs"/>
                  <a:sym typeface="Helvetica Neue"/>
                </a:rPr>
                <a:t>id </a:t>
              </a:r>
              <a:r>
                <a:rPr sz="2000" dirty="0">
                  <a:latin typeface="+mj-lt"/>
                  <a:ea typeface="+mj-ea"/>
                  <a:cs typeface="+mj-cs"/>
                  <a:sym typeface="Helvetica Neue"/>
                </a:rPr>
                <a:t>= releases&gt;</a:t>
              </a:r>
            </a:p>
            <a:p>
              <a:pPr lvl="0" algn="l" defTabSz="457200">
                <a:defRPr sz="1800"/>
              </a:pPr>
              <a:endParaRPr sz="2000" dirty="0">
                <a:latin typeface="+mj-lt"/>
                <a:ea typeface="+mj-ea"/>
                <a:cs typeface="+mj-cs"/>
                <a:sym typeface="Helvetica Neue"/>
              </a:endParaRPr>
            </a:p>
            <a:p>
              <a:pPr lvl="0" algn="l" defTabSz="457200">
                <a:defRPr sz="1800"/>
              </a:pPr>
              <a:r>
                <a:rPr sz="2000" dirty="0">
                  <a:latin typeface="+mj-lt"/>
                  <a:ea typeface="+mj-ea"/>
                  <a:cs typeface="+mj-cs"/>
                  <a:sym typeface="Helvetica Neue"/>
                </a:rPr>
                <a:t>…</a:t>
              </a:r>
            </a:p>
            <a:p>
              <a:pPr lvl="0" algn="l" defTabSz="457200">
                <a:defRPr sz="1800"/>
              </a:pPr>
              <a:endParaRPr sz="2000" dirty="0">
                <a:latin typeface="+mj-lt"/>
                <a:ea typeface="+mj-ea"/>
                <a:cs typeface="+mj-cs"/>
                <a:sym typeface="Helvetica Neue"/>
              </a:endParaRPr>
            </a:p>
            <a:p>
              <a:pPr lvl="0" algn="l" defTabSz="457200">
                <a:defRPr sz="1800"/>
              </a:pPr>
              <a:r>
                <a:rPr sz="2000" dirty="0">
                  <a:latin typeface="+mj-lt"/>
                  <a:ea typeface="+mj-ea"/>
                  <a:cs typeface="+mj-cs"/>
                  <a:sym typeface="Helvetica Neue"/>
                </a:rPr>
                <a:t>&lt;</a:t>
              </a:r>
              <a:r>
                <a:rPr sz="2000" dirty="0" smtClean="0">
                  <a:latin typeface="+mj-lt"/>
                  <a:ea typeface="+mj-ea"/>
                  <a:cs typeface="+mj-cs"/>
                  <a:sym typeface="Helvetica Neue"/>
                </a:rPr>
                <a:t>/</a:t>
              </a:r>
              <a:r>
                <a:rPr lang="ga-IE" sz="2000" dirty="0" smtClean="0">
                  <a:latin typeface="+mj-lt"/>
                  <a:ea typeface="+mj-ea"/>
                  <a:cs typeface="+mj-cs"/>
                  <a:sym typeface="Helvetica Neue"/>
                </a:rPr>
                <a:t>div</a:t>
              </a:r>
              <a:r>
                <a:rPr sz="2000" dirty="0" smtClean="0">
                  <a:latin typeface="+mj-lt"/>
                  <a:ea typeface="+mj-ea"/>
                  <a:cs typeface="+mj-cs"/>
                  <a:sym typeface="Helvetica Neue"/>
                </a:rPr>
                <a:t>&gt;</a:t>
              </a:r>
              <a:endParaRPr sz="2000" dirty="0">
                <a:latin typeface="+mj-lt"/>
                <a:ea typeface="+mj-ea"/>
                <a:cs typeface="+mj-cs"/>
                <a:sym typeface="Helvetica Neue"/>
              </a:endParaRPr>
            </a:p>
          </p:txBody>
        </p:sp>
      </p:grpSp>
      <p:grpSp>
        <p:nvGrpSpPr>
          <p:cNvPr id="299" name="Group 299"/>
          <p:cNvGrpSpPr/>
          <p:nvPr/>
        </p:nvGrpSpPr>
        <p:grpSpPr>
          <a:xfrm>
            <a:off x="1482725" y="6456362"/>
            <a:ext cx="3313114" cy="2665414"/>
            <a:chOff x="0" y="0"/>
            <a:chExt cx="3313113" cy="2665413"/>
          </a:xfrm>
        </p:grpSpPr>
        <p:sp>
          <p:nvSpPr>
            <p:cNvPr id="297" name="Shape 297"/>
            <p:cNvSpPr/>
            <p:nvPr/>
          </p:nvSpPr>
          <p:spPr>
            <a:xfrm>
              <a:off x="0" y="0"/>
              <a:ext cx="3313113" cy="2665413"/>
            </a:xfrm>
            <a:prstGeom prst="rect">
              <a:avLst/>
            </a:prstGeom>
            <a:solidFill>
              <a:srgbClr val="BFBFBF"/>
            </a:solidFill>
            <a:ln w="25400" cap="flat">
              <a:solidFill>
                <a:srgbClr val="000000"/>
              </a:solidFill>
              <a:prstDash val="solid"/>
              <a:round/>
            </a:ln>
            <a:effectLst/>
          </p:spPr>
          <p:txBody>
            <a:bodyPr wrap="square" lIns="45719" tIns="45719" rIns="45719" bIns="45719" numCol="1" anchor="t">
              <a:noAutofit/>
            </a:bodyPr>
            <a:lstStyle/>
            <a:p>
              <a:pPr lvl="0" algn="l" defTabSz="457200">
                <a:defRPr sz="2000">
                  <a:latin typeface="+mj-lt"/>
                  <a:ea typeface="+mj-ea"/>
                  <a:cs typeface="+mj-cs"/>
                  <a:sym typeface="Helvetica Neue"/>
                </a:defRPr>
              </a:pPr>
              <a:endParaRPr/>
            </a:p>
          </p:txBody>
        </p:sp>
        <p:sp>
          <p:nvSpPr>
            <p:cNvPr id="298" name="Shape 298"/>
            <p:cNvSpPr/>
            <p:nvPr/>
          </p:nvSpPr>
          <p:spPr>
            <a:xfrm>
              <a:off x="0" y="0"/>
              <a:ext cx="3313113" cy="16312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l" defTabSz="457200">
                <a:defRPr sz="1800"/>
              </a:pPr>
              <a:r>
                <a:rPr sz="2000" dirty="0" smtClean="0">
                  <a:latin typeface="+mj-lt"/>
                  <a:ea typeface="+mj-ea"/>
                  <a:cs typeface="+mj-cs"/>
                  <a:sym typeface="Helvetica Neue"/>
                </a:rPr>
                <a:t>&lt;</a:t>
              </a:r>
              <a:r>
                <a:rPr lang="ga-IE" sz="2000" dirty="0" smtClean="0">
                  <a:latin typeface="+mj-lt"/>
                  <a:ea typeface="+mj-ea"/>
                  <a:cs typeface="+mj-cs"/>
                  <a:sym typeface="Helvetica Neue"/>
                </a:rPr>
                <a:t>div</a:t>
              </a:r>
              <a:r>
                <a:rPr sz="2000" dirty="0" smtClean="0">
                  <a:latin typeface="+mj-lt"/>
                  <a:ea typeface="+mj-ea"/>
                  <a:cs typeface="+mj-cs"/>
                  <a:sym typeface="Helvetica Neue"/>
                </a:rPr>
                <a:t> </a:t>
              </a:r>
              <a:r>
                <a:rPr sz="2000" dirty="0">
                  <a:latin typeface="+mj-lt"/>
                  <a:ea typeface="+mj-ea"/>
                  <a:cs typeface="+mj-cs"/>
                  <a:sym typeface="Helvetica Neue"/>
                </a:rPr>
                <a:t>id = maincontent&gt;</a:t>
              </a:r>
            </a:p>
            <a:p>
              <a:pPr lvl="0" algn="l" defTabSz="457200">
                <a:defRPr sz="1800"/>
              </a:pPr>
              <a:endParaRPr sz="2000" dirty="0">
                <a:latin typeface="+mj-lt"/>
                <a:ea typeface="+mj-ea"/>
                <a:cs typeface="+mj-cs"/>
                <a:sym typeface="Helvetica Neue"/>
              </a:endParaRPr>
            </a:p>
            <a:p>
              <a:pPr lvl="0" algn="l" defTabSz="457200">
                <a:defRPr sz="1800"/>
              </a:pPr>
              <a:r>
                <a:rPr sz="2000" dirty="0">
                  <a:latin typeface="+mj-lt"/>
                  <a:ea typeface="+mj-ea"/>
                  <a:cs typeface="+mj-cs"/>
                  <a:sym typeface="Helvetica Neue"/>
                </a:rPr>
                <a:t>…</a:t>
              </a:r>
            </a:p>
            <a:p>
              <a:pPr lvl="0" algn="l" defTabSz="457200">
                <a:defRPr sz="1800"/>
              </a:pPr>
              <a:endParaRPr sz="2000" dirty="0">
                <a:latin typeface="+mj-lt"/>
                <a:ea typeface="+mj-ea"/>
                <a:cs typeface="+mj-cs"/>
                <a:sym typeface="Helvetica Neue"/>
              </a:endParaRPr>
            </a:p>
            <a:p>
              <a:pPr lvl="0" algn="l" defTabSz="457200">
                <a:defRPr sz="1800"/>
              </a:pPr>
              <a:r>
                <a:rPr sz="2000" dirty="0">
                  <a:latin typeface="+mj-lt"/>
                  <a:ea typeface="+mj-ea"/>
                  <a:cs typeface="+mj-cs"/>
                  <a:sym typeface="Helvetica Neue"/>
                </a:rPr>
                <a:t>&lt;</a:t>
              </a:r>
              <a:r>
                <a:rPr sz="2000" dirty="0" smtClean="0">
                  <a:latin typeface="+mj-lt"/>
                  <a:ea typeface="+mj-ea"/>
                  <a:cs typeface="+mj-cs"/>
                  <a:sym typeface="Helvetica Neue"/>
                </a:rPr>
                <a:t>/</a:t>
              </a:r>
              <a:r>
                <a:rPr lang="ga-IE" sz="2000" dirty="0" smtClean="0">
                  <a:latin typeface="+mj-lt"/>
                  <a:ea typeface="+mj-ea"/>
                  <a:cs typeface="+mj-cs"/>
                  <a:sym typeface="Helvetica Neue"/>
                </a:rPr>
                <a:t>div</a:t>
              </a:r>
              <a:r>
                <a:rPr sz="2000" dirty="0" smtClean="0">
                  <a:latin typeface="+mj-lt"/>
                  <a:ea typeface="+mj-ea"/>
                  <a:cs typeface="+mj-cs"/>
                  <a:sym typeface="Helvetica Neue"/>
                </a:rPr>
                <a:t>&gt;</a:t>
              </a:r>
              <a:endParaRPr sz="2000" dirty="0">
                <a:latin typeface="+mj-lt"/>
                <a:ea typeface="+mj-ea"/>
                <a:cs typeface="+mj-cs"/>
                <a:sym typeface="Helvetica Neue"/>
              </a:endParaRPr>
            </a:p>
          </p:txBody>
        </p:sp>
      </p:grpSp>
      <p:sp>
        <p:nvSpPr>
          <p:cNvPr id="300" name="Shape 300"/>
          <p:cNvSpPr/>
          <p:nvPr/>
        </p:nvSpPr>
        <p:spPr>
          <a:xfrm>
            <a:off x="10104168" y="5775921"/>
            <a:ext cx="2475182" cy="3385542"/>
          </a:xfrm>
          <a:prstGeom prst="rect">
            <a:avLst/>
          </a:prstGeom>
          <a:solidFill>
            <a:srgbClr val="FFFFFF"/>
          </a:solidFill>
          <a:ln w="12700">
            <a:solidFill/>
            <a:round/>
          </a:ln>
          <a:extLst>
            <a:ext uri="{C572A759-6A51-4108-AA02-DFA0A04FC94B}">
              <ma14:wrappingTextBoxFlag xmlns:ma14="http://schemas.microsoft.com/office/mac/drawingml/2011/main" val="1"/>
            </a:ext>
          </a:extLst>
        </p:spPr>
        <p:txBody>
          <a:bodyPr wrap="square" lIns="0" tIns="0" rIns="0" bIns="0" anchor="b">
            <a:spAutoFit/>
          </a:bodyPr>
          <a:lstStyle/>
          <a:p>
            <a:pPr lvl="0" algn="l" defTabSz="457200">
              <a:defRPr sz="1800"/>
            </a:pPr>
            <a:r>
              <a:rPr sz="2000" dirty="0">
                <a:latin typeface="Courier"/>
                <a:ea typeface="Courier"/>
                <a:cs typeface="Courier"/>
                <a:sym typeface="Courier"/>
              </a:rPr>
              <a:t>#releases </a:t>
            </a:r>
          </a:p>
          <a:p>
            <a:pPr lvl="0" algn="l" defTabSz="457200">
              <a:defRPr sz="1800"/>
            </a:pPr>
            <a:r>
              <a:rPr sz="2000" dirty="0">
                <a:latin typeface="Courier"/>
                <a:ea typeface="Courier"/>
                <a:cs typeface="Courier"/>
                <a:sym typeface="Courier"/>
              </a:rPr>
              <a:t>{</a:t>
            </a:r>
          </a:p>
          <a:p>
            <a:pPr lvl="0" algn="l" defTabSz="457200">
              <a:defRPr sz="1800"/>
            </a:pPr>
            <a:r>
              <a:rPr sz="2000" dirty="0">
                <a:latin typeface="Courier"/>
                <a:ea typeface="Courier"/>
                <a:cs typeface="Courier"/>
                <a:sym typeface="Courier"/>
              </a:rPr>
              <a:t>  …</a:t>
            </a:r>
          </a:p>
          <a:p>
            <a:pPr lvl="0" algn="l" defTabSz="457200">
              <a:defRPr sz="1800"/>
            </a:pPr>
            <a:r>
              <a:rPr lang="ga-IE" sz="2000" dirty="0" smtClean="0">
                <a:latin typeface="Courier"/>
                <a:ea typeface="Courier"/>
                <a:cs typeface="Courier"/>
                <a:sym typeface="Courier"/>
              </a:rPr>
              <a:t>  </a:t>
            </a:r>
            <a:r>
              <a:rPr sz="2000" dirty="0" smtClean="0">
                <a:latin typeface="Courier"/>
                <a:ea typeface="Courier"/>
                <a:cs typeface="Courier"/>
                <a:sym typeface="Courier"/>
              </a:rPr>
              <a:t>float:right</a:t>
            </a:r>
            <a:r>
              <a:rPr sz="2000" dirty="0">
                <a:latin typeface="Courier"/>
                <a:ea typeface="Courier"/>
                <a:cs typeface="Courier"/>
                <a:sym typeface="Courier"/>
              </a:rPr>
              <a:t>;</a:t>
            </a:r>
          </a:p>
          <a:p>
            <a:pPr lvl="0" algn="l" defTabSz="457200">
              <a:defRPr sz="1800"/>
            </a:pPr>
            <a:r>
              <a:rPr sz="2000" dirty="0" smtClean="0">
                <a:latin typeface="Courier"/>
                <a:ea typeface="Courier"/>
                <a:cs typeface="Courier"/>
                <a:sym typeface="Courier"/>
              </a:rPr>
              <a:t>}</a:t>
            </a:r>
            <a:endParaRPr lang="ga-IE" sz="2000" dirty="0" smtClean="0">
              <a:latin typeface="Courier"/>
              <a:ea typeface="Courier"/>
              <a:cs typeface="Courier"/>
              <a:sym typeface="Courier"/>
            </a:endParaRPr>
          </a:p>
          <a:p>
            <a:pPr lvl="0" algn="l" defTabSz="457200">
              <a:defRPr sz="1800"/>
            </a:pPr>
            <a:endParaRPr sz="2000" dirty="0">
              <a:latin typeface="Courier"/>
              <a:ea typeface="Courier"/>
              <a:cs typeface="Courier"/>
              <a:sym typeface="Courier"/>
            </a:endParaRPr>
          </a:p>
          <a:p>
            <a:pPr lvl="0" algn="l" defTabSz="457200">
              <a:defRPr sz="1800"/>
            </a:pPr>
            <a:r>
              <a:rPr sz="2000" dirty="0">
                <a:latin typeface="Courier"/>
                <a:ea typeface="Courier"/>
                <a:cs typeface="Courier"/>
                <a:sym typeface="Courier"/>
              </a:rPr>
              <a:t>#maincontent</a:t>
            </a:r>
          </a:p>
          <a:p>
            <a:pPr lvl="0" algn="l" defTabSz="457200">
              <a:defRPr sz="1800"/>
            </a:pPr>
            <a:r>
              <a:rPr sz="2000" dirty="0">
                <a:latin typeface="Courier"/>
                <a:ea typeface="Courier"/>
                <a:cs typeface="Courier"/>
                <a:sym typeface="Courier"/>
              </a:rPr>
              <a:t>{</a:t>
            </a:r>
          </a:p>
          <a:p>
            <a:pPr lvl="0" algn="l" defTabSz="457200">
              <a:defRPr sz="1800"/>
            </a:pPr>
            <a:r>
              <a:rPr sz="2000" dirty="0">
                <a:latin typeface="Courier"/>
                <a:ea typeface="Courier"/>
                <a:cs typeface="Courier"/>
                <a:sym typeface="Courier"/>
              </a:rPr>
              <a:t>  …</a:t>
            </a:r>
          </a:p>
          <a:p>
            <a:pPr lvl="0" algn="l" defTabSz="457200">
              <a:defRPr sz="1800"/>
            </a:pPr>
            <a:r>
              <a:rPr lang="ga-IE" sz="2000" dirty="0" smtClean="0">
                <a:latin typeface="Courier"/>
                <a:ea typeface="Courier"/>
                <a:cs typeface="Courier"/>
                <a:sym typeface="Courier"/>
              </a:rPr>
              <a:t>  </a:t>
            </a:r>
            <a:r>
              <a:rPr sz="2000" dirty="0" smtClean="0">
                <a:latin typeface="Courier"/>
                <a:ea typeface="Courier"/>
                <a:cs typeface="Courier"/>
                <a:sym typeface="Courier"/>
              </a:rPr>
              <a:t>float:left</a:t>
            </a:r>
            <a:r>
              <a:rPr sz="2000" dirty="0">
                <a:latin typeface="Courier"/>
                <a:ea typeface="Courier"/>
                <a:cs typeface="Courier"/>
                <a:sym typeface="Courier"/>
              </a:rPr>
              <a:t>;</a:t>
            </a:r>
          </a:p>
          <a:p>
            <a:pPr lvl="0" algn="l" defTabSz="457200">
              <a:defRPr sz="1800"/>
            </a:pPr>
            <a:r>
              <a:rPr sz="2000" dirty="0">
                <a:latin typeface="Courier"/>
                <a:ea typeface="Courier"/>
                <a:cs typeface="Courier"/>
                <a:sym typeface="Courier"/>
              </a:rPr>
              <a:t>}</a:t>
            </a:r>
          </a:p>
        </p:txBody>
      </p:sp>
      <p:sp>
        <p:nvSpPr>
          <p:cNvPr id="301" name="Shape 301"/>
          <p:cNvSpPr/>
          <p:nvPr/>
        </p:nvSpPr>
        <p:spPr>
          <a:xfrm>
            <a:off x="7942262" y="7789068"/>
            <a:ext cx="2016126" cy="1"/>
          </a:xfrm>
          <a:prstGeom prst="line">
            <a:avLst/>
          </a:prstGeom>
          <a:ln w="25400">
            <a:solidFill/>
            <a:round/>
            <a:headEnd type="triangle"/>
            <a:tailEnd type="triangle"/>
          </a:ln>
        </p:spPr>
        <p:txBody>
          <a:bodyPr lIns="45719" rIns="45719"/>
          <a:lstStyle/>
          <a:p>
            <a:pPr lvl="0" algn="l" defTabSz="457200">
              <a:defRPr sz="1200">
                <a:latin typeface="Helvetica"/>
                <a:ea typeface="Helvetica"/>
                <a:cs typeface="Helvetica"/>
                <a:sym typeface="Helvetica"/>
              </a:defRPr>
            </a:pPr>
            <a:endParaRPr/>
          </a:p>
        </p:txBody>
      </p:sp>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p:cNvSpPr>
          <p:nvPr>
            <p:ph type="title"/>
          </p:nvPr>
        </p:nvSpPr>
        <p:spPr>
          <a:prstGeom prst="rect">
            <a:avLst/>
          </a:prstGeom>
        </p:spPr>
        <p:txBody>
          <a:bodyPr/>
          <a:lstStyle/>
          <a:p>
            <a:pPr lvl="0"/>
            <a:endParaRPr/>
          </a:p>
        </p:txBody>
      </p:sp>
      <p:sp>
        <p:nvSpPr>
          <p:cNvPr id="304" name="Shape 304"/>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14</a:t>
            </a:fld>
            <a:endParaRPr sz="1400"/>
          </a:p>
        </p:txBody>
      </p:sp>
      <p:pic>
        <p:nvPicPr>
          <p:cNvPr id="305" name="droppedImage.png"/>
          <p:cNvPicPr/>
          <p:nvPr/>
        </p:nvPicPr>
        <p:blipFill>
          <a:blip r:embed="rId2">
            <a:extLst/>
          </a:blip>
          <a:stretch>
            <a:fillRect/>
          </a:stretch>
        </p:blipFill>
        <p:spPr>
          <a:xfrm>
            <a:off x="493796" y="-292738"/>
            <a:ext cx="11444204" cy="9017001"/>
          </a:xfrm>
          <a:prstGeom prst="rect">
            <a:avLst/>
          </a:prstGeom>
          <a:ln w="12700">
            <a:miter lim="400000"/>
          </a:ln>
        </p:spPr>
      </p:pic>
      <p:sp>
        <p:nvSpPr>
          <p:cNvPr id="306" name="Shape 306"/>
          <p:cNvSpPr/>
          <p:nvPr/>
        </p:nvSpPr>
        <p:spPr>
          <a:xfrm>
            <a:off x="469900" y="4328954"/>
            <a:ext cx="5356184" cy="5170646"/>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2400" dirty="0" smtClean="0">
                <a:latin typeface="Courier"/>
                <a:ea typeface="Courier"/>
                <a:cs typeface="Courier"/>
                <a:sym typeface="Courier"/>
              </a:rPr>
              <a:t>#</a:t>
            </a:r>
            <a:r>
              <a:rPr lang="en-US" sz="2400" dirty="0">
                <a:latin typeface="Courier"/>
                <a:ea typeface="Courier"/>
                <a:cs typeface="Courier"/>
                <a:sym typeface="Courier"/>
              </a:rPr>
              <a:t>weeklyspecials</a:t>
            </a:r>
            <a:r>
              <a:rPr sz="2400" dirty="0" smtClean="0">
                <a:latin typeface="Courier"/>
                <a:ea typeface="Courier"/>
                <a:cs typeface="Courier"/>
                <a:sym typeface="Courier"/>
              </a:rPr>
              <a:t> </a:t>
            </a:r>
            <a:endParaRPr sz="2400" dirty="0">
              <a:latin typeface="Courier"/>
              <a:ea typeface="Courier"/>
              <a:cs typeface="Courier"/>
              <a:sym typeface="Courier"/>
            </a:endParaRPr>
          </a:p>
          <a:p>
            <a:pPr lvl="0" algn="l" defTabSz="457200">
              <a:defRPr sz="1800"/>
            </a:pPr>
            <a:r>
              <a:rPr sz="2400" dirty="0">
                <a:latin typeface="Courier"/>
                <a:ea typeface="Courier"/>
                <a:cs typeface="Courier"/>
                <a:sym typeface="Courier"/>
              </a:rPr>
              <a:t>{</a:t>
            </a:r>
          </a:p>
          <a:p>
            <a:pPr lvl="0" algn="l" defTabSz="457200">
              <a:defRPr sz="1800"/>
            </a:pPr>
            <a:r>
              <a:rPr sz="2400" dirty="0">
                <a:latin typeface="Courier"/>
                <a:ea typeface="Courier"/>
                <a:cs typeface="Courier"/>
                <a:sym typeface="Courier"/>
              </a:rPr>
              <a:t>  border-width: thin;</a:t>
            </a:r>
          </a:p>
          <a:p>
            <a:pPr lvl="0" algn="l" defTabSz="457200">
              <a:defRPr sz="1800"/>
            </a:pPr>
            <a:r>
              <a:rPr sz="2400" dirty="0">
                <a:latin typeface="Courier"/>
                <a:ea typeface="Courier"/>
                <a:cs typeface="Courier"/>
                <a:sym typeface="Courier"/>
              </a:rPr>
              <a:t>  border-style: solid;</a:t>
            </a:r>
          </a:p>
          <a:p>
            <a:pPr lvl="0" algn="l" defTabSz="457200">
              <a:defRPr sz="1800"/>
            </a:pPr>
            <a:r>
              <a:rPr sz="2400" dirty="0">
                <a:latin typeface="Courier"/>
                <a:ea typeface="Courier"/>
                <a:cs typeface="Courier"/>
                <a:sym typeface="Courier"/>
              </a:rPr>
              <a:t>  border-color: #007e7e;</a:t>
            </a:r>
          </a:p>
          <a:p>
            <a:pPr lvl="0" algn="l" defTabSz="457200">
              <a:defRPr sz="1800"/>
            </a:pPr>
            <a:endParaRPr sz="2400" dirty="0">
              <a:latin typeface="Courier"/>
              <a:ea typeface="Courier"/>
              <a:cs typeface="Courier"/>
              <a:sym typeface="Courier"/>
            </a:endParaRPr>
          </a:p>
          <a:p>
            <a:pPr lvl="0" algn="l" defTabSz="457200">
              <a:defRPr sz="1800"/>
            </a:pPr>
            <a:r>
              <a:rPr sz="2400" dirty="0">
                <a:latin typeface="Courier"/>
                <a:ea typeface="Courier"/>
                <a:cs typeface="Courier"/>
                <a:sym typeface="Courier"/>
              </a:rPr>
              <a:t>  width: 150px;</a:t>
            </a:r>
          </a:p>
          <a:p>
            <a:pPr lvl="0" algn="l" defTabSz="457200">
              <a:defRPr sz="1800"/>
            </a:pPr>
            <a:r>
              <a:rPr sz="2400" dirty="0">
                <a:latin typeface="Courier"/>
                <a:ea typeface="Courier"/>
                <a:cs typeface="Courier"/>
                <a:sym typeface="Courier"/>
              </a:rPr>
              <a:t>  padding: 0px 20px 30px 10px</a:t>
            </a:r>
          </a:p>
          <a:p>
            <a:pPr lvl="0" algn="l" defTabSz="457200">
              <a:defRPr sz="1800"/>
            </a:pPr>
            <a:r>
              <a:rPr sz="2400" dirty="0">
                <a:latin typeface="Courier"/>
                <a:ea typeface="Courier"/>
                <a:cs typeface="Courier"/>
                <a:sym typeface="Courier"/>
              </a:rPr>
              <a:t>  margin-left: 20px;</a:t>
            </a:r>
          </a:p>
          <a:p>
            <a:pPr lvl="0" algn="l" defTabSz="457200">
              <a:defRPr sz="1800"/>
            </a:pPr>
            <a:endParaRPr sz="2400" dirty="0">
              <a:latin typeface="Courier"/>
              <a:ea typeface="Courier"/>
              <a:cs typeface="Courier"/>
              <a:sym typeface="Courier"/>
            </a:endParaRPr>
          </a:p>
          <a:p>
            <a:pPr lvl="0" algn="l" defTabSz="457200">
              <a:defRPr sz="1800"/>
            </a:pPr>
            <a:r>
              <a:rPr sz="2400" dirty="0">
                <a:latin typeface="Courier"/>
                <a:ea typeface="Courier"/>
                <a:cs typeface="Courier"/>
                <a:sym typeface="Courier"/>
              </a:rPr>
              <a:t>  text-align: center;</a:t>
            </a:r>
          </a:p>
          <a:p>
            <a:pPr lvl="0" algn="l" defTabSz="457200">
              <a:defRPr sz="1800"/>
            </a:pPr>
            <a:r>
              <a:rPr sz="2400" dirty="0">
                <a:latin typeface="Courier"/>
                <a:ea typeface="Courier"/>
                <a:cs typeface="Courier"/>
                <a:sym typeface="Courier"/>
              </a:rPr>
              <a:t>  </a:t>
            </a:r>
          </a:p>
          <a:p>
            <a:pPr lvl="0" algn="l" defTabSz="457200">
              <a:defRPr sz="1800"/>
            </a:pPr>
            <a:r>
              <a:rPr sz="2400" dirty="0">
                <a:latin typeface="Courier"/>
                <a:ea typeface="Courier"/>
                <a:cs typeface="Courier"/>
                <a:sym typeface="Courier"/>
              </a:rPr>
              <a:t>  float:right;</a:t>
            </a:r>
          </a:p>
          <a:p>
            <a:pPr lvl="0" algn="l" defTabSz="457200">
              <a:defRPr sz="1800"/>
            </a:pPr>
            <a:r>
              <a:rPr sz="2400" dirty="0">
                <a:latin typeface="Courier"/>
                <a:ea typeface="Courier"/>
                <a:cs typeface="Courier"/>
                <a:sym typeface="Courier"/>
              </a:rPr>
              <a:t>}</a:t>
            </a:r>
          </a:p>
        </p:txBody>
      </p:sp>
      <p:sp>
        <p:nvSpPr>
          <p:cNvPr id="307" name="Shape 307"/>
          <p:cNvSpPr/>
          <p:nvPr/>
        </p:nvSpPr>
        <p:spPr>
          <a:xfrm flipH="1">
            <a:off x="6107515" y="4293548"/>
            <a:ext cx="3668505" cy="1635219"/>
          </a:xfrm>
          <a:prstGeom prst="line">
            <a:avLst/>
          </a:prstGeom>
          <a:ln w="25400">
            <a:solidFill/>
            <a:miter lim="400000"/>
            <a:headEnd type="stealth"/>
          </a:ln>
        </p:spPr>
        <p:txBody>
          <a:bodyPr lIns="0" tIns="0" rIns="0" bIns="0"/>
          <a:lstStyle/>
          <a:p>
            <a:pPr lvl="0" algn="l" defTabSz="457200">
              <a:defRPr sz="1200">
                <a:latin typeface="Helvetica"/>
                <a:ea typeface="Helvetica"/>
                <a:cs typeface="Helvetica"/>
                <a:sym typeface="Helvetica"/>
              </a:defRPr>
            </a:pPr>
            <a:endParaRPr/>
          </a:p>
        </p:txBody>
      </p:sp>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p:cNvSpPr>
          <p:nvPr>
            <p:ph type="title"/>
          </p:nvPr>
        </p:nvSpPr>
        <p:spPr>
          <a:prstGeom prst="rect">
            <a:avLst/>
          </a:prstGeom>
        </p:spPr>
        <p:txBody>
          <a:bodyPr/>
          <a:lstStyle/>
          <a:p>
            <a:pPr lvl="0"/>
            <a:endParaRPr/>
          </a:p>
        </p:txBody>
      </p:sp>
      <p:sp>
        <p:nvSpPr>
          <p:cNvPr id="310" name="Shape 310"/>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15</a:t>
            </a:fld>
            <a:endParaRPr sz="1400"/>
          </a:p>
        </p:txBody>
      </p:sp>
      <p:sp>
        <p:nvSpPr>
          <p:cNvPr id="311" name="Shape 311"/>
          <p:cNvSpPr/>
          <p:nvPr/>
        </p:nvSpPr>
        <p:spPr>
          <a:xfrm>
            <a:off x="673100" y="3949700"/>
            <a:ext cx="3552597" cy="33274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p>
            <a:pPr lvl="0" algn="l">
              <a:defRPr sz="1800"/>
            </a:pPr>
            <a:r>
              <a:rPr sz="4200"/>
              <a:t>#maincontent</a:t>
            </a:r>
          </a:p>
          <a:p>
            <a:pPr lvl="0" algn="l">
              <a:defRPr sz="1800"/>
            </a:pPr>
            <a:r>
              <a:rPr sz="4200"/>
              <a:t>{</a:t>
            </a:r>
          </a:p>
          <a:p>
            <a:pPr lvl="0" algn="l">
              <a:defRPr sz="1800"/>
            </a:pPr>
            <a:r>
              <a:rPr sz="4200"/>
              <a:t>  float:left;</a:t>
            </a:r>
          </a:p>
          <a:p>
            <a:pPr lvl="0" algn="l">
              <a:defRPr sz="1800"/>
            </a:pPr>
            <a:r>
              <a:rPr sz="4200"/>
              <a:t>  width:800px;</a:t>
            </a:r>
          </a:p>
          <a:p>
            <a:pPr lvl="0" algn="l">
              <a:defRPr sz="1800"/>
            </a:pPr>
            <a:r>
              <a:rPr sz="4200"/>
              <a:t>} </a:t>
            </a:r>
          </a:p>
        </p:txBody>
      </p:sp>
      <p:sp>
        <p:nvSpPr>
          <p:cNvPr id="312" name="Shape 312"/>
          <p:cNvSpPr/>
          <p:nvPr/>
        </p:nvSpPr>
        <p:spPr>
          <a:xfrm>
            <a:off x="698500" y="1407598"/>
            <a:ext cx="5356184" cy="7571302"/>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sz="2400" dirty="0" smtClean="0">
                <a:latin typeface="Courier"/>
                <a:ea typeface="Courier"/>
                <a:cs typeface="Courier"/>
                <a:sym typeface="Courier"/>
              </a:rPr>
              <a:t>#</a:t>
            </a:r>
            <a:r>
              <a:rPr lang="en-US" sz="2400" dirty="0">
                <a:latin typeface="Courier"/>
                <a:ea typeface="Courier"/>
                <a:cs typeface="Courier"/>
                <a:sym typeface="Courier"/>
              </a:rPr>
              <a:t>weeklyspecials</a:t>
            </a:r>
            <a:endParaRPr sz="2400" dirty="0">
              <a:latin typeface="Courier"/>
              <a:ea typeface="Courier"/>
              <a:cs typeface="Courier"/>
              <a:sym typeface="Courier"/>
            </a:endParaRPr>
          </a:p>
          <a:p>
            <a:pPr lvl="0" algn="l" defTabSz="457200">
              <a:defRPr sz="1800"/>
            </a:pPr>
            <a:r>
              <a:rPr sz="2400" dirty="0">
                <a:latin typeface="Courier"/>
                <a:ea typeface="Courier"/>
                <a:cs typeface="Courier"/>
                <a:sym typeface="Courier"/>
              </a:rPr>
              <a:t>{</a:t>
            </a:r>
          </a:p>
          <a:p>
            <a:pPr lvl="0" algn="l" defTabSz="457200">
              <a:defRPr sz="1800"/>
            </a:pPr>
            <a:r>
              <a:rPr sz="2400" dirty="0">
                <a:latin typeface="Courier"/>
                <a:ea typeface="Courier"/>
                <a:cs typeface="Courier"/>
                <a:sym typeface="Courier"/>
              </a:rPr>
              <a:t>  border-width: thin;</a:t>
            </a:r>
          </a:p>
          <a:p>
            <a:pPr lvl="0" algn="l" defTabSz="457200">
              <a:defRPr sz="1800"/>
            </a:pPr>
            <a:r>
              <a:rPr sz="2400" dirty="0">
                <a:latin typeface="Courier"/>
                <a:ea typeface="Courier"/>
                <a:cs typeface="Courier"/>
                <a:sym typeface="Courier"/>
              </a:rPr>
              <a:t>  border-style: solid;</a:t>
            </a:r>
          </a:p>
          <a:p>
            <a:pPr lvl="0" algn="l" defTabSz="457200">
              <a:defRPr sz="1800"/>
            </a:pPr>
            <a:r>
              <a:rPr sz="2400" dirty="0">
                <a:latin typeface="Courier"/>
                <a:ea typeface="Courier"/>
                <a:cs typeface="Courier"/>
                <a:sym typeface="Courier"/>
              </a:rPr>
              <a:t>  border-color: #007e7e;</a:t>
            </a:r>
          </a:p>
          <a:p>
            <a:pPr lvl="0" algn="l" defTabSz="457200">
              <a:defRPr sz="1800"/>
            </a:pPr>
            <a:endParaRPr sz="2400" dirty="0">
              <a:latin typeface="Courier"/>
              <a:ea typeface="Courier"/>
              <a:cs typeface="Courier"/>
              <a:sym typeface="Courier"/>
            </a:endParaRPr>
          </a:p>
          <a:p>
            <a:pPr lvl="0" algn="l" defTabSz="457200">
              <a:defRPr sz="1800"/>
            </a:pPr>
            <a:r>
              <a:rPr sz="2400" dirty="0">
                <a:latin typeface="Courier"/>
                <a:ea typeface="Courier"/>
                <a:cs typeface="Courier"/>
                <a:sym typeface="Courier"/>
              </a:rPr>
              <a:t>  width: 150px;</a:t>
            </a:r>
          </a:p>
          <a:p>
            <a:pPr lvl="0" algn="l" defTabSz="457200">
              <a:defRPr sz="1800"/>
            </a:pPr>
            <a:r>
              <a:rPr sz="2400" dirty="0">
                <a:latin typeface="Courier"/>
                <a:ea typeface="Courier"/>
                <a:cs typeface="Courier"/>
                <a:sym typeface="Courier"/>
              </a:rPr>
              <a:t>  padding: 0px 20px 30px 10px</a:t>
            </a:r>
          </a:p>
          <a:p>
            <a:pPr lvl="0" algn="l" defTabSz="457200">
              <a:defRPr sz="1800"/>
            </a:pPr>
            <a:r>
              <a:rPr sz="2400" dirty="0">
                <a:latin typeface="Courier"/>
                <a:ea typeface="Courier"/>
                <a:cs typeface="Courier"/>
                <a:sym typeface="Courier"/>
              </a:rPr>
              <a:t>  margin-left: 20px;</a:t>
            </a:r>
          </a:p>
          <a:p>
            <a:pPr lvl="0" algn="l" defTabSz="457200">
              <a:defRPr sz="1800"/>
            </a:pPr>
            <a:endParaRPr sz="2400" dirty="0">
              <a:latin typeface="Courier"/>
              <a:ea typeface="Courier"/>
              <a:cs typeface="Courier"/>
              <a:sym typeface="Courier"/>
            </a:endParaRPr>
          </a:p>
          <a:p>
            <a:pPr lvl="0" algn="l" defTabSz="457200">
              <a:defRPr sz="1800"/>
            </a:pPr>
            <a:r>
              <a:rPr sz="2400" dirty="0">
                <a:latin typeface="Courier"/>
                <a:ea typeface="Courier"/>
                <a:cs typeface="Courier"/>
                <a:sym typeface="Courier"/>
              </a:rPr>
              <a:t>  text-align: center;</a:t>
            </a:r>
          </a:p>
          <a:p>
            <a:pPr lvl="0" algn="l" defTabSz="457200">
              <a:defRPr sz="1800"/>
            </a:pPr>
            <a:r>
              <a:rPr sz="2400" dirty="0">
                <a:latin typeface="Courier"/>
                <a:ea typeface="Courier"/>
                <a:cs typeface="Courier"/>
                <a:sym typeface="Courier"/>
              </a:rPr>
              <a:t>  </a:t>
            </a:r>
          </a:p>
          <a:p>
            <a:pPr lvl="0" algn="l" defTabSz="457200">
              <a:defRPr sz="1800"/>
            </a:pPr>
            <a:r>
              <a:rPr sz="2400" dirty="0">
                <a:latin typeface="Courier"/>
                <a:ea typeface="Courier"/>
                <a:cs typeface="Courier"/>
                <a:sym typeface="Courier"/>
              </a:rPr>
              <a:t>  float:right;</a:t>
            </a:r>
          </a:p>
          <a:p>
            <a:pPr lvl="0" algn="l" defTabSz="457200">
              <a:defRPr sz="1800"/>
            </a:pPr>
            <a:r>
              <a:rPr sz="2400" dirty="0">
                <a:latin typeface="Courier"/>
                <a:ea typeface="Courier"/>
                <a:cs typeface="Courier"/>
                <a:sym typeface="Courier"/>
              </a:rPr>
              <a:t>}</a:t>
            </a:r>
          </a:p>
          <a:p>
            <a:pPr lvl="0" algn="l" defTabSz="457200">
              <a:defRPr sz="1800"/>
            </a:pPr>
            <a:endParaRPr sz="2400" dirty="0">
              <a:latin typeface="Courier"/>
              <a:ea typeface="Courier"/>
              <a:cs typeface="Courier"/>
              <a:sym typeface="Courier"/>
            </a:endParaRPr>
          </a:p>
          <a:p>
            <a:pPr lvl="0" algn="l" defTabSz="457200">
              <a:defRPr sz="1800"/>
            </a:pPr>
            <a:r>
              <a:rPr sz="2400" dirty="0">
                <a:latin typeface="Courier"/>
                <a:ea typeface="Courier"/>
                <a:cs typeface="Courier"/>
                <a:sym typeface="Courier"/>
              </a:rPr>
              <a:t>#maincontent</a:t>
            </a:r>
          </a:p>
          <a:p>
            <a:pPr lvl="0" algn="l" defTabSz="457200">
              <a:defRPr sz="1800"/>
            </a:pPr>
            <a:r>
              <a:rPr sz="2400" dirty="0">
                <a:latin typeface="Courier"/>
                <a:ea typeface="Courier"/>
                <a:cs typeface="Courier"/>
                <a:sym typeface="Courier"/>
              </a:rPr>
              <a:t>{</a:t>
            </a:r>
          </a:p>
          <a:p>
            <a:pPr lvl="0" algn="l" defTabSz="457200">
              <a:defRPr sz="1800"/>
            </a:pPr>
            <a:r>
              <a:rPr sz="2400" dirty="0">
                <a:latin typeface="Courier"/>
                <a:ea typeface="Courier"/>
                <a:cs typeface="Courier"/>
                <a:sym typeface="Courier"/>
              </a:rPr>
              <a:t>  float:left;</a:t>
            </a:r>
          </a:p>
          <a:p>
            <a:pPr lvl="0" algn="l" defTabSz="457200">
              <a:defRPr sz="1800"/>
            </a:pPr>
            <a:r>
              <a:rPr sz="2400" dirty="0">
                <a:latin typeface="Courier"/>
                <a:ea typeface="Courier"/>
                <a:cs typeface="Courier"/>
                <a:sym typeface="Courier"/>
              </a:rPr>
              <a:t>  width:800px;</a:t>
            </a:r>
          </a:p>
          <a:p>
            <a:pPr lvl="0" algn="l" defTabSz="457200">
              <a:defRPr sz="1800"/>
            </a:pPr>
            <a:r>
              <a:rPr sz="2400" dirty="0">
                <a:latin typeface="Courier"/>
                <a:ea typeface="Courier"/>
                <a:cs typeface="Courier"/>
                <a:sym typeface="Courier"/>
              </a:rPr>
              <a:t>}</a:t>
            </a:r>
            <a:r>
              <a:rPr sz="3600" dirty="0">
                <a:latin typeface="Courier"/>
                <a:ea typeface="Courier"/>
                <a:cs typeface="Courier"/>
                <a:sym typeface="Courier"/>
              </a:rPr>
              <a:t> </a:t>
            </a:r>
          </a:p>
        </p:txBody>
      </p:sp>
      <p:pic>
        <p:nvPicPr>
          <p:cNvPr id="313" name="Screen shot 2010-10-11 at 13.44.19.png"/>
          <p:cNvPicPr/>
          <p:nvPr/>
        </p:nvPicPr>
        <p:blipFill>
          <a:blip r:embed="rId2">
            <a:extLst/>
          </a:blip>
          <a:stretch>
            <a:fillRect/>
          </a:stretch>
        </p:blipFill>
        <p:spPr>
          <a:xfrm>
            <a:off x="6412536" y="-114300"/>
            <a:ext cx="5881064" cy="9588500"/>
          </a:xfrm>
          <a:prstGeom prst="rect">
            <a:avLst/>
          </a:prstGeom>
          <a:ln w="12700">
            <a:solidFill/>
            <a:miter lim="400000"/>
          </a:ln>
        </p:spPr>
      </p:pic>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p:cNvSpPr>
          <p:nvPr>
            <p:ph type="title"/>
          </p:nvPr>
        </p:nvSpPr>
        <p:spPr>
          <a:prstGeom prst="rect">
            <a:avLst/>
          </a:prstGeom>
        </p:spPr>
        <p:txBody>
          <a:bodyPr/>
          <a:lstStyle/>
          <a:p>
            <a:pPr lvl="0"/>
            <a:endParaRPr/>
          </a:p>
        </p:txBody>
      </p:sp>
      <p:sp>
        <p:nvSpPr>
          <p:cNvPr id="316" name="Shape 316"/>
          <p:cNvSpPr>
            <a:spLocks noGrp="1"/>
          </p:cNvSpPr>
          <p:nvPr>
            <p:ph type="body" idx="1"/>
          </p:nvPr>
        </p:nvSpPr>
        <p:spPr>
          <a:prstGeom prst="rect">
            <a:avLst/>
          </a:prstGeom>
        </p:spPr>
        <p:txBody>
          <a:bodyPr/>
          <a:lstStyle/>
          <a:p>
            <a:pPr lvl="0"/>
            <a:endParaRPr/>
          </a:p>
        </p:txBody>
      </p:sp>
      <p:sp>
        <p:nvSpPr>
          <p:cNvPr id="317" name="Shape 31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16</a:t>
            </a:fld>
            <a:endParaRPr sz="1400"/>
          </a:p>
        </p:txBody>
      </p:sp>
      <p:pic>
        <p:nvPicPr>
          <p:cNvPr id="318" name="Screen shot 2010-10-11 at 16.13.50.png"/>
          <p:cNvPicPr/>
          <p:nvPr/>
        </p:nvPicPr>
        <p:blipFill>
          <a:blip r:embed="rId2">
            <a:extLst/>
          </a:blip>
          <a:stretch>
            <a:fillRect/>
          </a:stretch>
        </p:blipFill>
        <p:spPr>
          <a:xfrm>
            <a:off x="1930400" y="177800"/>
            <a:ext cx="8788400" cy="9398000"/>
          </a:xfrm>
          <a:prstGeom prst="rect">
            <a:avLst/>
          </a:prstGeom>
          <a:ln w="12700">
            <a:miter lim="400000"/>
          </a:ln>
        </p:spPr>
      </p:pic>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p:cNvSpPr>
          <p:nvPr>
            <p:ph type="title"/>
          </p:nvPr>
        </p:nvSpPr>
        <p:spPr>
          <a:prstGeom prst="rect">
            <a:avLst/>
          </a:prstGeom>
        </p:spPr>
        <p:txBody>
          <a:bodyPr/>
          <a:lstStyle/>
          <a:p>
            <a:pPr lvl="0"/>
            <a:endParaRPr/>
          </a:p>
        </p:txBody>
      </p:sp>
      <p:sp>
        <p:nvSpPr>
          <p:cNvPr id="321" name="Shape 321"/>
          <p:cNvSpPr>
            <a:spLocks noGrp="1"/>
          </p:cNvSpPr>
          <p:nvPr>
            <p:ph type="body" idx="1"/>
          </p:nvPr>
        </p:nvSpPr>
        <p:spPr>
          <a:prstGeom prst="rect">
            <a:avLst/>
          </a:prstGeom>
        </p:spPr>
        <p:txBody>
          <a:bodyPr/>
          <a:lstStyle/>
          <a:p>
            <a:pPr lvl="0"/>
            <a:endParaRPr/>
          </a:p>
        </p:txBody>
      </p:sp>
      <p:sp>
        <p:nvSpPr>
          <p:cNvPr id="322" name="Shape 32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17</a:t>
            </a:fld>
            <a:endParaRPr sz="1400"/>
          </a:p>
        </p:txBody>
      </p:sp>
      <p:pic>
        <p:nvPicPr>
          <p:cNvPr id="323" name="Screen shot 2010-10-11 at 16.14.42.png"/>
          <p:cNvPicPr/>
          <p:nvPr/>
        </p:nvPicPr>
        <p:blipFill>
          <a:blip r:embed="rId2">
            <a:extLst/>
          </a:blip>
          <a:stretch>
            <a:fillRect/>
          </a:stretch>
        </p:blipFill>
        <p:spPr>
          <a:xfrm>
            <a:off x="850900" y="1714500"/>
            <a:ext cx="4940300" cy="6007100"/>
          </a:xfrm>
          <a:prstGeom prst="rect">
            <a:avLst/>
          </a:prstGeom>
          <a:ln w="12700">
            <a:miter lim="400000"/>
          </a:ln>
        </p:spPr>
      </p:pic>
      <p:pic>
        <p:nvPicPr>
          <p:cNvPr id="324" name="Screen shot 2010-10-11 at 16.23.43.png"/>
          <p:cNvPicPr/>
          <p:nvPr/>
        </p:nvPicPr>
        <p:blipFill>
          <a:blip r:embed="rId3">
            <a:extLst/>
          </a:blip>
          <a:stretch>
            <a:fillRect/>
          </a:stretch>
        </p:blipFill>
        <p:spPr>
          <a:xfrm>
            <a:off x="6565900" y="1739900"/>
            <a:ext cx="4787900" cy="5969000"/>
          </a:xfrm>
          <a:prstGeom prst="rect">
            <a:avLst/>
          </a:prstGeom>
          <a:ln w="12700">
            <a:miter lim="400000"/>
          </a:ln>
        </p:spPr>
      </p:pic>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pPr lvl="0"/>
            <a:endParaRPr/>
          </a:p>
        </p:txBody>
      </p:sp>
      <p:sp>
        <p:nvSpPr>
          <p:cNvPr id="327" name="Shape 327"/>
          <p:cNvSpPr>
            <a:spLocks noGrp="1"/>
          </p:cNvSpPr>
          <p:nvPr>
            <p:ph type="body" idx="1"/>
          </p:nvPr>
        </p:nvSpPr>
        <p:spPr>
          <a:prstGeom prst="rect">
            <a:avLst/>
          </a:prstGeom>
        </p:spPr>
        <p:txBody>
          <a:bodyPr/>
          <a:lstStyle/>
          <a:p>
            <a:pPr lvl="0"/>
            <a:endParaRPr/>
          </a:p>
        </p:txBody>
      </p:sp>
      <p:sp>
        <p:nvSpPr>
          <p:cNvPr id="328" name="Shape 32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18</a:t>
            </a:fld>
            <a:endParaRPr sz="1400"/>
          </a:p>
        </p:txBody>
      </p:sp>
      <p:pic>
        <p:nvPicPr>
          <p:cNvPr id="329" name="Screen shot 2010-10-11 at 16.15.29.png"/>
          <p:cNvPicPr/>
          <p:nvPr/>
        </p:nvPicPr>
        <p:blipFill>
          <a:blip r:embed="rId2">
            <a:extLst/>
          </a:blip>
          <a:stretch>
            <a:fillRect/>
          </a:stretch>
        </p:blipFill>
        <p:spPr>
          <a:xfrm>
            <a:off x="1511300" y="2133600"/>
            <a:ext cx="9982200" cy="5232400"/>
          </a:xfrm>
          <a:prstGeom prst="rect">
            <a:avLst/>
          </a:prstGeom>
          <a:ln w="12700">
            <a:miter lim="400000"/>
          </a:ln>
        </p:spPr>
      </p:pic>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pPr>
            <a:r>
              <a:rPr sz="4200" dirty="0"/>
              <a:t>CSS: </a:t>
            </a:r>
            <a:r>
              <a:rPr lang="ga-IE" sz="4200" dirty="0" smtClean="0"/>
              <a:t>Box Model – Worked Examples</a:t>
            </a:r>
            <a:endParaRPr sz="4200" dirty="0"/>
          </a:p>
        </p:txBody>
      </p:sp>
      <p:sp>
        <p:nvSpPr>
          <p:cNvPr id="88" name="Shape 88"/>
          <p:cNvSpPr>
            <a:spLocks noGrp="1"/>
          </p:cNvSpPr>
          <p:nvPr>
            <p:ph type="body" idx="1"/>
          </p:nvPr>
        </p:nvSpPr>
        <p:spPr>
          <a:prstGeom prst="rect">
            <a:avLst/>
          </a:prstGeom>
        </p:spPr>
        <p:txBody>
          <a:bodyPr/>
          <a:lstStyle/>
          <a:p>
            <a:pPr lvl="0">
              <a:defRPr sz="1800">
                <a:solidFill>
                  <a:srgbClr val="000000"/>
                </a:solidFill>
              </a:defRPr>
            </a:pPr>
            <a:r>
              <a:rPr sz="2600">
                <a:solidFill>
                  <a:srgbClr val="747474"/>
                </a:solidFill>
              </a:rPr>
              <a:t>Web Development</a:t>
            </a:r>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prstGeom prst="rect">
            <a:avLst/>
          </a:prstGeom>
        </p:spPr>
        <p:txBody>
          <a:bodyPr/>
          <a:lstStyle/>
          <a:p>
            <a:pPr lvl="0">
              <a:defRPr sz="1800"/>
            </a:pPr>
            <a:r>
              <a:rPr sz="4200"/>
              <a:t>What we want:</a:t>
            </a:r>
          </a:p>
        </p:txBody>
      </p:sp>
      <p:sp>
        <p:nvSpPr>
          <p:cNvPr id="212" name="Shape 212"/>
          <p:cNvSpPr>
            <a:spLocks noGrp="1"/>
          </p:cNvSpPr>
          <p:nvPr>
            <p:ph type="body" idx="1"/>
          </p:nvPr>
        </p:nvSpPr>
        <p:spPr>
          <a:prstGeom prst="rect">
            <a:avLst/>
          </a:prstGeom>
        </p:spPr>
        <p:txBody>
          <a:bodyPr/>
          <a:lstStyle/>
          <a:p>
            <a:pPr lvl="0"/>
            <a:endParaRPr/>
          </a:p>
        </p:txBody>
      </p:sp>
      <p:sp>
        <p:nvSpPr>
          <p:cNvPr id="213" name="Shape 21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3</a:t>
            </a:fld>
            <a:endParaRPr sz="1400"/>
          </a:p>
        </p:txBody>
      </p:sp>
      <p:pic>
        <p:nvPicPr>
          <p:cNvPr id="214" name="Screen shot 2010-10-11 at 15.31.37.png"/>
          <p:cNvPicPr/>
          <p:nvPr/>
        </p:nvPicPr>
        <p:blipFill>
          <a:blip r:embed="rId2">
            <a:extLst/>
          </a:blip>
          <a:stretch>
            <a:fillRect/>
          </a:stretch>
        </p:blipFill>
        <p:spPr>
          <a:xfrm>
            <a:off x="152400" y="1714500"/>
            <a:ext cx="12700000" cy="6883400"/>
          </a:xfrm>
          <a:prstGeom prst="rect">
            <a:avLst/>
          </a:prstGeom>
          <a:ln w="12700">
            <a:miter lim="400000"/>
          </a:ln>
        </p:spPr>
      </p:pic>
    </p:spTree>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xfrm>
            <a:off x="368300" y="330200"/>
            <a:ext cx="4305300" cy="774700"/>
          </a:xfrm>
          <a:prstGeom prst="rect">
            <a:avLst/>
          </a:prstGeom>
        </p:spPr>
        <p:txBody>
          <a:bodyPr/>
          <a:lstStyle/>
          <a:p>
            <a:pPr lvl="0">
              <a:defRPr sz="1800"/>
            </a:pPr>
            <a:r>
              <a:rPr sz="4200"/>
              <a:t>Add Padding</a:t>
            </a:r>
          </a:p>
        </p:txBody>
      </p:sp>
      <p:sp>
        <p:nvSpPr>
          <p:cNvPr id="217" name="Shape 217"/>
          <p:cNvSpPr>
            <a:spLocks noGrp="1"/>
          </p:cNvSpPr>
          <p:nvPr>
            <p:ph type="body" idx="1"/>
          </p:nvPr>
        </p:nvSpPr>
        <p:spPr>
          <a:xfrm>
            <a:off x="520700" y="8394700"/>
            <a:ext cx="7429500" cy="1270000"/>
          </a:xfrm>
          <a:prstGeom prst="rect">
            <a:avLst/>
          </a:prstGeom>
        </p:spPr>
        <p:txBody>
          <a:bodyPr/>
          <a:lstStyle/>
          <a:p>
            <a:pPr lvl="0">
              <a:defRPr sz="1800"/>
            </a:pPr>
            <a:r>
              <a:rPr sz="2600"/>
              <a:t>Can be either to a number of pixels or a percentage of area inside the border </a:t>
            </a:r>
          </a:p>
        </p:txBody>
      </p:sp>
      <p:sp>
        <p:nvSpPr>
          <p:cNvPr id="218" name="Shape 21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4</a:t>
            </a:fld>
            <a:endParaRPr sz="1400"/>
          </a:p>
        </p:txBody>
      </p:sp>
      <p:pic>
        <p:nvPicPr>
          <p:cNvPr id="219" name="Screen shot 2010-10-11 at 15.32.45.png"/>
          <p:cNvPicPr/>
          <p:nvPr/>
        </p:nvPicPr>
        <p:blipFill>
          <a:blip r:embed="rId2">
            <a:extLst/>
          </a:blip>
          <a:stretch>
            <a:fillRect/>
          </a:stretch>
        </p:blipFill>
        <p:spPr>
          <a:xfrm>
            <a:off x="233202" y="1879600"/>
            <a:ext cx="8331200" cy="6464300"/>
          </a:xfrm>
          <a:prstGeom prst="rect">
            <a:avLst/>
          </a:prstGeom>
          <a:ln w="12700">
            <a:solidFill/>
            <a:miter lim="400000"/>
          </a:ln>
        </p:spPr>
      </p:pic>
      <p:sp>
        <p:nvSpPr>
          <p:cNvPr id="220" name="Shape 220"/>
          <p:cNvSpPr/>
          <p:nvPr/>
        </p:nvSpPr>
        <p:spPr>
          <a:xfrm>
            <a:off x="7950200" y="6870700"/>
            <a:ext cx="4516835" cy="264160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dirty="0">
                <a:solidFill>
                  <a:srgbClr val="4E9192"/>
                </a:solidFill>
                <a:latin typeface="Monaco"/>
                <a:ea typeface="Monaco"/>
                <a:cs typeface="Monaco"/>
                <a:sym typeface="Monaco"/>
              </a:rPr>
              <a:t>.guarantee</a:t>
            </a:r>
            <a:r>
              <a:rPr dirty="0">
                <a:latin typeface="Monaco"/>
                <a:ea typeface="Monaco"/>
                <a:cs typeface="Monaco"/>
                <a:sym typeface="Monaco"/>
              </a:rPr>
              <a:t> </a:t>
            </a:r>
          </a:p>
          <a:p>
            <a:pPr lvl="0" algn="l" defTabSz="457200">
              <a:defRPr sz="1800"/>
            </a:pP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border-color</a:t>
            </a:r>
            <a:r>
              <a:rPr dirty="0">
                <a:latin typeface="Monaco"/>
                <a:ea typeface="Monaco"/>
                <a:cs typeface="Monaco"/>
                <a:sym typeface="Monaco"/>
              </a:rPr>
              <a:t>:        </a:t>
            </a:r>
            <a:r>
              <a:rPr dirty="0">
                <a:solidFill>
                  <a:srgbClr val="392DE7"/>
                </a:solidFill>
                <a:latin typeface="Monaco"/>
                <a:ea typeface="Monaco"/>
                <a:cs typeface="Monaco"/>
                <a:sym typeface="Monaco"/>
              </a:rPr>
              <a:t>black</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border-width</a:t>
            </a:r>
            <a:r>
              <a:rPr dirty="0">
                <a:latin typeface="Monaco"/>
                <a:ea typeface="Monaco"/>
                <a:cs typeface="Monaco"/>
                <a:sym typeface="Monaco"/>
              </a:rPr>
              <a:t>:        </a:t>
            </a:r>
            <a:r>
              <a:rPr dirty="0">
                <a:solidFill>
                  <a:srgbClr val="392DE7"/>
                </a:solidFill>
                <a:latin typeface="Monaco"/>
                <a:ea typeface="Monaco"/>
                <a:cs typeface="Monaco"/>
                <a:sym typeface="Monaco"/>
              </a:rPr>
              <a:t>1px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border-style</a:t>
            </a:r>
            <a:r>
              <a:rPr dirty="0">
                <a:latin typeface="Monaco"/>
                <a:ea typeface="Monaco"/>
                <a:cs typeface="Monaco"/>
                <a:sym typeface="Monaco"/>
              </a:rPr>
              <a:t>:        </a:t>
            </a:r>
            <a:r>
              <a:rPr dirty="0">
                <a:solidFill>
                  <a:srgbClr val="392DE7"/>
                </a:solidFill>
                <a:latin typeface="Monaco"/>
                <a:ea typeface="Monaco"/>
                <a:cs typeface="Monaco"/>
                <a:sym typeface="Monaco"/>
              </a:rPr>
              <a:t>solid</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background-color</a:t>
            </a:r>
            <a:r>
              <a:rPr dirty="0">
                <a:latin typeface="Monaco"/>
                <a:ea typeface="Monaco"/>
                <a:cs typeface="Monaco"/>
                <a:sym typeface="Monaco"/>
              </a:rPr>
              <a:t>:    </a:t>
            </a:r>
            <a:r>
              <a:rPr dirty="0">
                <a:solidFill>
                  <a:srgbClr val="392DE7"/>
                </a:solidFill>
                <a:latin typeface="Monaco"/>
                <a:ea typeface="Monaco"/>
                <a:cs typeface="Monaco"/>
                <a:sym typeface="Monaco"/>
              </a:rPr>
              <a:t>#a7cece</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padding</a:t>
            </a:r>
            <a:r>
              <a:rPr dirty="0">
                <a:latin typeface="Monaco"/>
                <a:ea typeface="Monaco"/>
                <a:cs typeface="Monaco"/>
                <a:sym typeface="Monaco"/>
              </a:rPr>
              <a:t>:             </a:t>
            </a:r>
            <a:r>
              <a:rPr dirty="0">
                <a:solidFill>
                  <a:srgbClr val="392DE7"/>
                </a:solidFill>
                <a:latin typeface="Monaco"/>
                <a:ea typeface="Monaco"/>
                <a:cs typeface="Monaco"/>
                <a:sym typeface="Monaco"/>
              </a:rPr>
              <a:t>25px</a:t>
            </a:r>
            <a:r>
              <a:rPr dirty="0">
                <a:latin typeface="Monaco"/>
                <a:ea typeface="Monaco"/>
                <a:cs typeface="Monaco"/>
                <a:sym typeface="Monaco"/>
              </a:rPr>
              <a:t>;</a:t>
            </a:r>
          </a:p>
          <a:p>
            <a:pPr lvl="0" algn="l" defTabSz="457200">
              <a:defRPr sz="1800"/>
            </a:pPr>
            <a:r>
              <a:rPr dirty="0">
                <a:solidFill>
                  <a:srgbClr val="4F76CB"/>
                </a:solidFill>
                <a:latin typeface="Monaco"/>
                <a:ea typeface="Monaco"/>
                <a:cs typeface="Monaco"/>
                <a:sym typeface="Monaco"/>
              </a:rPr>
              <a:t>}</a:t>
            </a:r>
          </a:p>
        </p:txBody>
      </p:sp>
      <p:sp>
        <p:nvSpPr>
          <p:cNvPr id="221" name="Shape 221"/>
          <p:cNvSpPr/>
          <p:nvPr/>
        </p:nvSpPr>
        <p:spPr>
          <a:xfrm rot="8256153">
            <a:off x="8826502" y="4508500"/>
            <a:ext cx="1270001" cy="1270000"/>
          </a:xfrm>
          <a:prstGeom prst="rightArrow">
            <a:avLst>
              <a:gd name="adj1" fmla="val 32000"/>
              <a:gd name="adj2" fmla="val 44000"/>
            </a:avLst>
          </a:prstGeom>
          <a:solidFill>
            <a:srgbClr val="CBCBCB"/>
          </a:solidFill>
          <a:ln w="25400">
            <a:solidFill/>
            <a:miter lim="400000"/>
          </a:ln>
        </p:spPr>
        <p:txBody>
          <a:bodyPr lIns="50800" tIns="50800" rIns="50800" bIns="50800" anchor="ctr"/>
          <a:lstStyle/>
          <a:p>
            <a:pPr lvl="0">
              <a:defRPr sz="3600"/>
            </a:pPr>
            <a:endParaRPr/>
          </a:p>
        </p:txBody>
      </p:sp>
      <p:pic>
        <p:nvPicPr>
          <p:cNvPr id="222" name="Screen shot 2010-10-11 at 15.27.03.png"/>
          <p:cNvPicPr/>
          <p:nvPr/>
        </p:nvPicPr>
        <p:blipFill>
          <a:blip r:embed="rId3">
            <a:extLst/>
          </a:blip>
          <a:stretch>
            <a:fillRect/>
          </a:stretch>
        </p:blipFill>
        <p:spPr>
          <a:xfrm>
            <a:off x="6395529" y="138226"/>
            <a:ext cx="6507671" cy="4381501"/>
          </a:xfrm>
          <a:prstGeom prst="rect">
            <a:avLst/>
          </a:prstGeom>
          <a:ln w="12700">
            <a:solidFill/>
            <a:miter lim="400000"/>
          </a:ln>
        </p:spPr>
      </p:pic>
      <p:sp>
        <p:nvSpPr>
          <p:cNvPr id="223" name="Shape 223"/>
          <p:cNvSpPr/>
          <p:nvPr/>
        </p:nvSpPr>
        <p:spPr>
          <a:xfrm>
            <a:off x="7734300" y="8957046"/>
            <a:ext cx="4864100" cy="263153"/>
          </a:xfrm>
          <a:prstGeom prst="roundRect">
            <a:avLst>
              <a:gd name="adj" fmla="val 50000"/>
            </a:avLst>
          </a:prstGeom>
          <a:ln w="25400">
            <a:solidFill/>
            <a:miter lim="400000"/>
          </a:ln>
        </p:spPr>
        <p:txBody>
          <a:bodyPr lIns="0" tIns="0" rIns="0" bIns="0" anchor="ctr"/>
          <a:lstStyle/>
          <a:p>
            <a:pPr lvl="0">
              <a:defRPr sz="3600"/>
            </a:pPr>
            <a:endParaRPr/>
          </a:p>
        </p:txBody>
      </p:sp>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pPr lvl="0"/>
            <a:endParaRPr/>
          </a:p>
        </p:txBody>
      </p:sp>
      <p:sp>
        <p:nvSpPr>
          <p:cNvPr id="226" name="Shape 226"/>
          <p:cNvSpPr>
            <a:spLocks noGrp="1"/>
          </p:cNvSpPr>
          <p:nvPr>
            <p:ph type="body" idx="1"/>
          </p:nvPr>
        </p:nvSpPr>
        <p:spPr>
          <a:xfrm>
            <a:off x="571500" y="2324100"/>
            <a:ext cx="3263900" cy="6565900"/>
          </a:xfrm>
          <a:prstGeom prst="rect">
            <a:avLst/>
          </a:prstGeom>
        </p:spPr>
        <p:txBody>
          <a:bodyPr/>
          <a:lstStyle/>
          <a:p>
            <a:pPr lvl="0">
              <a:defRPr sz="1800"/>
            </a:pPr>
            <a:r>
              <a:rPr sz="2600"/>
              <a:t>Had we chosen %</a:t>
            </a:r>
          </a:p>
        </p:txBody>
      </p:sp>
      <p:sp>
        <p:nvSpPr>
          <p:cNvPr id="227" name="Shape 22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5</a:t>
            </a:fld>
            <a:endParaRPr sz="1400"/>
          </a:p>
        </p:txBody>
      </p:sp>
      <p:pic>
        <p:nvPicPr>
          <p:cNvPr id="228" name="Screen shot 2010-10-11 at 15.35.21.png"/>
          <p:cNvPicPr/>
          <p:nvPr/>
        </p:nvPicPr>
        <p:blipFill>
          <a:blip r:embed="rId2">
            <a:extLst/>
          </a:blip>
          <a:stretch>
            <a:fillRect/>
          </a:stretch>
        </p:blipFill>
        <p:spPr>
          <a:xfrm>
            <a:off x="4292600" y="-939800"/>
            <a:ext cx="8432800" cy="10477500"/>
          </a:xfrm>
          <a:prstGeom prst="rect">
            <a:avLst/>
          </a:prstGeom>
          <a:ln w="12700">
            <a:solidFill/>
            <a:miter lim="400000"/>
          </a:ln>
        </p:spPr>
      </p:pic>
      <p:sp>
        <p:nvSpPr>
          <p:cNvPr id="229" name="Shape 229"/>
          <p:cNvSpPr/>
          <p:nvPr/>
        </p:nvSpPr>
        <p:spPr>
          <a:xfrm>
            <a:off x="368300" y="3543300"/>
            <a:ext cx="4597400" cy="264160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lIns="0" tIns="0" rIns="0" bIns="0" anchor="b">
            <a:spAutoFit/>
          </a:bodyPr>
          <a:lstStyle/>
          <a:p>
            <a:pPr lvl="0" algn="l" defTabSz="457200">
              <a:defRPr sz="1800"/>
            </a:pPr>
            <a:r>
              <a:rPr>
                <a:solidFill>
                  <a:srgbClr val="4E9192"/>
                </a:solidFill>
                <a:latin typeface="Monaco"/>
                <a:ea typeface="Monaco"/>
                <a:cs typeface="Monaco"/>
                <a:sym typeface="Monaco"/>
              </a:rPr>
              <a:t>.guarantee</a:t>
            </a:r>
            <a:r>
              <a:rPr>
                <a:latin typeface="Monaco"/>
                <a:ea typeface="Monaco"/>
                <a:cs typeface="Monaco"/>
                <a:sym typeface="Monaco"/>
              </a:rPr>
              <a:t> </a:t>
            </a:r>
          </a:p>
          <a:p>
            <a:pPr lvl="0" algn="l" defTabSz="457200">
              <a:defRPr sz="1800"/>
            </a:pP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border-color</a:t>
            </a:r>
            <a:r>
              <a:rPr>
                <a:latin typeface="Monaco"/>
                <a:ea typeface="Monaco"/>
                <a:cs typeface="Monaco"/>
                <a:sym typeface="Monaco"/>
              </a:rPr>
              <a:t>:        </a:t>
            </a:r>
            <a:r>
              <a:rPr>
                <a:solidFill>
                  <a:srgbClr val="392DE7"/>
                </a:solidFill>
                <a:latin typeface="Monaco"/>
                <a:ea typeface="Monaco"/>
                <a:cs typeface="Monaco"/>
                <a:sym typeface="Monaco"/>
              </a:rPr>
              <a:t>black</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border-width</a:t>
            </a:r>
            <a:r>
              <a:rPr>
                <a:latin typeface="Monaco"/>
                <a:ea typeface="Monaco"/>
                <a:cs typeface="Monaco"/>
                <a:sym typeface="Monaco"/>
              </a:rPr>
              <a:t>:        </a:t>
            </a:r>
            <a:r>
              <a:rPr>
                <a:solidFill>
                  <a:srgbClr val="392DE7"/>
                </a:solidFill>
                <a:latin typeface="Monaco"/>
                <a:ea typeface="Monaco"/>
                <a:cs typeface="Monaco"/>
                <a:sym typeface="Monaco"/>
              </a:rPr>
              <a:t>1px</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border-style</a:t>
            </a:r>
            <a:r>
              <a:rPr>
                <a:latin typeface="Monaco"/>
                <a:ea typeface="Monaco"/>
                <a:cs typeface="Monaco"/>
                <a:sym typeface="Monaco"/>
              </a:rPr>
              <a:t>:        </a:t>
            </a:r>
            <a:r>
              <a:rPr>
                <a:solidFill>
                  <a:srgbClr val="392DE7"/>
                </a:solidFill>
                <a:latin typeface="Monaco"/>
                <a:ea typeface="Monaco"/>
                <a:cs typeface="Monaco"/>
                <a:sym typeface="Monaco"/>
              </a:rPr>
              <a:t>solid</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background-color</a:t>
            </a:r>
            <a:r>
              <a:rPr>
                <a:latin typeface="Monaco"/>
                <a:ea typeface="Monaco"/>
                <a:cs typeface="Monaco"/>
                <a:sym typeface="Monaco"/>
              </a:rPr>
              <a:t>:    </a:t>
            </a:r>
            <a:r>
              <a:rPr>
                <a:solidFill>
                  <a:srgbClr val="392DE7"/>
                </a:solidFill>
                <a:latin typeface="Monaco"/>
                <a:ea typeface="Monaco"/>
                <a:cs typeface="Monaco"/>
                <a:sym typeface="Monaco"/>
              </a:rPr>
              <a:t>#a7cece</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padding</a:t>
            </a:r>
            <a:r>
              <a:rPr>
                <a:latin typeface="Monaco"/>
                <a:ea typeface="Monaco"/>
                <a:cs typeface="Monaco"/>
                <a:sym typeface="Monaco"/>
              </a:rPr>
              <a:t>:             </a:t>
            </a:r>
            <a:r>
              <a:rPr>
                <a:solidFill>
                  <a:srgbClr val="392DE7"/>
                </a:solidFill>
                <a:latin typeface="Monaco"/>
                <a:ea typeface="Monaco"/>
                <a:cs typeface="Monaco"/>
                <a:sym typeface="Monaco"/>
              </a:rPr>
              <a:t>25%</a:t>
            </a:r>
            <a:r>
              <a:rPr>
                <a:latin typeface="Monaco"/>
                <a:ea typeface="Monaco"/>
                <a:cs typeface="Monaco"/>
                <a:sym typeface="Monaco"/>
              </a:rPr>
              <a:t>;</a:t>
            </a:r>
          </a:p>
          <a:p>
            <a:pPr lvl="0" algn="l" defTabSz="457200">
              <a:defRPr sz="1800"/>
            </a:pPr>
            <a:r>
              <a:rPr>
                <a:solidFill>
                  <a:srgbClr val="4F76CB"/>
                </a:solidFill>
                <a:latin typeface="Monaco"/>
                <a:ea typeface="Monaco"/>
                <a:cs typeface="Monaco"/>
                <a:sym typeface="Monaco"/>
              </a:rPr>
              <a:t>}</a:t>
            </a:r>
          </a:p>
        </p:txBody>
      </p:sp>
      <p:sp>
        <p:nvSpPr>
          <p:cNvPr id="230" name="Shape 230"/>
          <p:cNvSpPr/>
          <p:nvPr/>
        </p:nvSpPr>
        <p:spPr>
          <a:xfrm>
            <a:off x="241300" y="5603724"/>
            <a:ext cx="4864100" cy="301775"/>
          </a:xfrm>
          <a:prstGeom prst="roundRect">
            <a:avLst>
              <a:gd name="adj" fmla="val 50000"/>
            </a:avLst>
          </a:prstGeom>
          <a:ln w="25400">
            <a:solidFill/>
            <a:miter lim="400000"/>
          </a:ln>
        </p:spPr>
        <p:txBody>
          <a:bodyPr lIns="0" tIns="0" rIns="0" bIns="0" anchor="ctr"/>
          <a:lstStyle/>
          <a:p>
            <a:pPr lvl="0">
              <a:defRPr sz="3600"/>
            </a:pPr>
            <a:endParaRPr/>
          </a:p>
        </p:txBody>
      </p:sp>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xfrm>
            <a:off x="571500" y="330200"/>
            <a:ext cx="11861800" cy="787400"/>
          </a:xfrm>
          <a:prstGeom prst="rect">
            <a:avLst/>
          </a:prstGeom>
        </p:spPr>
        <p:txBody>
          <a:bodyPr/>
          <a:lstStyle/>
          <a:p>
            <a:pPr lvl="0">
              <a:defRPr sz="1800"/>
            </a:pPr>
            <a:r>
              <a:rPr sz="4200"/>
              <a:t>Add Margin</a:t>
            </a:r>
          </a:p>
        </p:txBody>
      </p:sp>
      <p:sp>
        <p:nvSpPr>
          <p:cNvPr id="233" name="Shape 233"/>
          <p:cNvSpPr>
            <a:spLocks noGrp="1"/>
          </p:cNvSpPr>
          <p:nvPr>
            <p:ph type="body" idx="1"/>
          </p:nvPr>
        </p:nvSpPr>
        <p:spPr>
          <a:xfrm>
            <a:off x="9829800" y="4914900"/>
            <a:ext cx="2908300" cy="1574800"/>
          </a:xfrm>
          <a:prstGeom prst="rect">
            <a:avLst/>
          </a:prstGeom>
        </p:spPr>
        <p:txBody>
          <a:bodyPr/>
          <a:lstStyle/>
          <a:p>
            <a:pPr lvl="0">
              <a:defRPr sz="1800"/>
            </a:pPr>
            <a:r>
              <a:rPr sz="2600"/>
              <a:t>Now we have 25 pixels of margin on all sides. </a:t>
            </a:r>
          </a:p>
        </p:txBody>
      </p:sp>
      <p:sp>
        <p:nvSpPr>
          <p:cNvPr id="234" name="Shape 234"/>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6</a:t>
            </a:fld>
            <a:endParaRPr sz="1400"/>
          </a:p>
        </p:txBody>
      </p:sp>
      <p:pic>
        <p:nvPicPr>
          <p:cNvPr id="235" name="Screen shot 2010-10-11 at 15.40.13.png"/>
          <p:cNvPicPr/>
          <p:nvPr/>
        </p:nvPicPr>
        <p:blipFill>
          <a:blip r:embed="rId2">
            <a:extLst/>
          </a:blip>
          <a:stretch>
            <a:fillRect/>
          </a:stretch>
        </p:blipFill>
        <p:spPr>
          <a:xfrm>
            <a:off x="355600" y="1765300"/>
            <a:ext cx="8343900" cy="6883400"/>
          </a:xfrm>
          <a:prstGeom prst="rect">
            <a:avLst/>
          </a:prstGeom>
          <a:ln w="12700">
            <a:solidFill/>
            <a:miter lim="400000"/>
          </a:ln>
        </p:spPr>
      </p:pic>
      <p:pic>
        <p:nvPicPr>
          <p:cNvPr id="236" name="Screen shot 2010-10-11 at 15.32.45.png"/>
          <p:cNvPicPr/>
          <p:nvPr/>
        </p:nvPicPr>
        <p:blipFill>
          <a:blip r:embed="rId3">
            <a:extLst/>
          </a:blip>
          <a:stretch>
            <a:fillRect/>
          </a:stretch>
        </p:blipFill>
        <p:spPr>
          <a:xfrm>
            <a:off x="6883400" y="101600"/>
            <a:ext cx="5803900" cy="4503331"/>
          </a:xfrm>
          <a:prstGeom prst="rect">
            <a:avLst/>
          </a:prstGeom>
          <a:ln w="12700">
            <a:solidFill/>
            <a:miter lim="400000"/>
          </a:ln>
        </p:spPr>
      </p:pic>
      <p:sp>
        <p:nvSpPr>
          <p:cNvPr id="237" name="Shape 237"/>
          <p:cNvSpPr/>
          <p:nvPr/>
        </p:nvSpPr>
        <p:spPr>
          <a:xfrm>
            <a:off x="8242300" y="6680200"/>
            <a:ext cx="4622800" cy="295910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lIns="0" tIns="0" rIns="0" bIns="0" anchor="b">
            <a:spAutoFit/>
          </a:bodyPr>
          <a:lstStyle/>
          <a:p>
            <a:pPr lvl="0" algn="l" defTabSz="457200">
              <a:defRPr sz="1800"/>
            </a:pPr>
            <a:r>
              <a:rPr dirty="0">
                <a:solidFill>
                  <a:srgbClr val="4E9192"/>
                </a:solidFill>
                <a:latin typeface="Monaco"/>
                <a:ea typeface="Monaco"/>
                <a:cs typeface="Monaco"/>
                <a:sym typeface="Monaco"/>
              </a:rPr>
              <a:t>.guarantee</a:t>
            </a:r>
            <a:r>
              <a:rPr dirty="0">
                <a:latin typeface="Monaco"/>
                <a:ea typeface="Monaco"/>
                <a:cs typeface="Monaco"/>
                <a:sym typeface="Monaco"/>
              </a:rPr>
              <a:t> </a:t>
            </a:r>
          </a:p>
          <a:p>
            <a:pPr lvl="0" algn="l" defTabSz="457200">
              <a:defRPr sz="1800"/>
            </a:pP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border-color</a:t>
            </a:r>
            <a:r>
              <a:rPr dirty="0">
                <a:latin typeface="Monaco"/>
                <a:ea typeface="Monaco"/>
                <a:cs typeface="Monaco"/>
                <a:sym typeface="Monaco"/>
              </a:rPr>
              <a:t>:        </a:t>
            </a:r>
            <a:r>
              <a:rPr dirty="0">
                <a:solidFill>
                  <a:srgbClr val="392DE7"/>
                </a:solidFill>
                <a:latin typeface="Monaco"/>
                <a:ea typeface="Monaco"/>
                <a:cs typeface="Monaco"/>
                <a:sym typeface="Monaco"/>
              </a:rPr>
              <a:t>black</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border-width</a:t>
            </a:r>
            <a:r>
              <a:rPr dirty="0">
                <a:latin typeface="Monaco"/>
                <a:ea typeface="Monaco"/>
                <a:cs typeface="Monaco"/>
                <a:sym typeface="Monaco"/>
              </a:rPr>
              <a:t>:        </a:t>
            </a:r>
            <a:r>
              <a:rPr dirty="0">
                <a:solidFill>
                  <a:srgbClr val="392DE7"/>
                </a:solidFill>
                <a:latin typeface="Monaco"/>
                <a:ea typeface="Monaco"/>
                <a:cs typeface="Monaco"/>
                <a:sym typeface="Monaco"/>
              </a:rPr>
              <a:t>1px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border-style</a:t>
            </a:r>
            <a:r>
              <a:rPr dirty="0">
                <a:latin typeface="Monaco"/>
                <a:ea typeface="Monaco"/>
                <a:cs typeface="Monaco"/>
                <a:sym typeface="Monaco"/>
              </a:rPr>
              <a:t>:        </a:t>
            </a:r>
            <a:r>
              <a:rPr dirty="0">
                <a:solidFill>
                  <a:srgbClr val="392DE7"/>
                </a:solidFill>
                <a:latin typeface="Monaco"/>
                <a:ea typeface="Monaco"/>
                <a:cs typeface="Monaco"/>
                <a:sym typeface="Monaco"/>
              </a:rPr>
              <a:t>solid</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background-color</a:t>
            </a:r>
            <a:r>
              <a:rPr dirty="0">
                <a:latin typeface="Monaco"/>
                <a:ea typeface="Monaco"/>
                <a:cs typeface="Monaco"/>
                <a:sym typeface="Monaco"/>
              </a:rPr>
              <a:t>:    </a:t>
            </a:r>
            <a:r>
              <a:rPr dirty="0">
                <a:solidFill>
                  <a:srgbClr val="392DE7"/>
                </a:solidFill>
                <a:latin typeface="Monaco"/>
                <a:ea typeface="Monaco"/>
                <a:cs typeface="Monaco"/>
                <a:sym typeface="Monaco"/>
              </a:rPr>
              <a:t>#a7cece</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padding</a:t>
            </a:r>
            <a:r>
              <a:rPr dirty="0">
                <a:latin typeface="Monaco"/>
                <a:ea typeface="Monaco"/>
                <a:cs typeface="Monaco"/>
                <a:sym typeface="Monaco"/>
              </a:rPr>
              <a:t>:             </a:t>
            </a:r>
            <a:r>
              <a:rPr dirty="0">
                <a:solidFill>
                  <a:srgbClr val="392DE7"/>
                </a:solidFill>
                <a:latin typeface="Monaco"/>
                <a:ea typeface="Monaco"/>
                <a:cs typeface="Monaco"/>
                <a:sym typeface="Monaco"/>
              </a:rPr>
              <a:t>25px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margin</a:t>
            </a:r>
            <a:r>
              <a:rPr dirty="0">
                <a:latin typeface="Monaco"/>
                <a:ea typeface="Monaco"/>
                <a:cs typeface="Monaco"/>
                <a:sym typeface="Monaco"/>
              </a:rPr>
              <a:t>:              </a:t>
            </a:r>
            <a:r>
              <a:rPr dirty="0">
                <a:solidFill>
                  <a:srgbClr val="392DE7"/>
                </a:solidFill>
                <a:latin typeface="Monaco"/>
                <a:ea typeface="Monaco"/>
                <a:cs typeface="Monaco"/>
                <a:sym typeface="Monaco"/>
              </a:rPr>
              <a:t>30px</a:t>
            </a:r>
            <a:r>
              <a:rPr dirty="0">
                <a:latin typeface="Monaco"/>
                <a:ea typeface="Monaco"/>
                <a:cs typeface="Monaco"/>
                <a:sym typeface="Monaco"/>
              </a:rPr>
              <a:t>;</a:t>
            </a:r>
          </a:p>
          <a:p>
            <a:pPr lvl="0" algn="l" defTabSz="457200">
              <a:defRPr sz="1800"/>
            </a:pPr>
            <a:r>
              <a:rPr dirty="0">
                <a:latin typeface="Monaco"/>
                <a:ea typeface="Monaco"/>
                <a:cs typeface="Monaco"/>
                <a:sym typeface="Monaco"/>
              </a:rPr>
              <a:t>}</a:t>
            </a:r>
          </a:p>
        </p:txBody>
      </p:sp>
      <p:sp>
        <p:nvSpPr>
          <p:cNvPr id="238" name="Shape 238"/>
          <p:cNvSpPr/>
          <p:nvPr/>
        </p:nvSpPr>
        <p:spPr>
          <a:xfrm rot="8256153">
            <a:off x="8737602" y="4597400"/>
            <a:ext cx="1270001" cy="1270000"/>
          </a:xfrm>
          <a:prstGeom prst="rightArrow">
            <a:avLst>
              <a:gd name="adj1" fmla="val 35596"/>
              <a:gd name="adj2" fmla="val 39426"/>
            </a:avLst>
          </a:prstGeom>
          <a:solidFill>
            <a:srgbClr val="CBCBCB"/>
          </a:solidFill>
          <a:ln w="25400">
            <a:solidFill/>
            <a:miter lim="400000"/>
          </a:ln>
        </p:spPr>
        <p:txBody>
          <a:bodyPr lIns="50800" tIns="50800" rIns="50800" bIns="50800" anchor="ctr"/>
          <a:lstStyle/>
          <a:p>
            <a:pPr lvl="0">
              <a:defRPr sz="3600"/>
            </a:pPr>
            <a:endParaRPr/>
          </a:p>
        </p:txBody>
      </p:sp>
      <p:sp>
        <p:nvSpPr>
          <p:cNvPr id="239" name="Shape 239"/>
          <p:cNvSpPr/>
          <p:nvPr/>
        </p:nvSpPr>
        <p:spPr>
          <a:xfrm>
            <a:off x="8128000" y="9057312"/>
            <a:ext cx="4864100" cy="311936"/>
          </a:xfrm>
          <a:prstGeom prst="roundRect">
            <a:avLst>
              <a:gd name="adj" fmla="val 50000"/>
            </a:avLst>
          </a:prstGeom>
          <a:ln w="25400">
            <a:solidFill/>
            <a:miter lim="400000"/>
          </a:ln>
        </p:spPr>
        <p:txBody>
          <a:bodyPr lIns="0" tIns="0" rIns="0" bIns="0" anchor="ctr"/>
          <a:lstStyle/>
          <a:p>
            <a:pPr lvl="0">
              <a:defRPr sz="3600"/>
            </a:pPr>
            <a:endParaRPr/>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title"/>
          </p:nvPr>
        </p:nvSpPr>
        <p:spPr>
          <a:prstGeom prst="rect">
            <a:avLst/>
          </a:prstGeom>
        </p:spPr>
        <p:txBody>
          <a:bodyPr/>
          <a:lstStyle/>
          <a:p>
            <a:pPr lvl="0">
              <a:defRPr sz="1800"/>
            </a:pPr>
            <a:r>
              <a:rPr sz="4200"/>
              <a:t>Add a Background Image</a:t>
            </a:r>
          </a:p>
        </p:txBody>
      </p:sp>
      <p:sp>
        <p:nvSpPr>
          <p:cNvPr id="247" name="Shape 247"/>
          <p:cNvSpPr>
            <a:spLocks noGrp="1"/>
          </p:cNvSpPr>
          <p:nvPr>
            <p:ph type="body" idx="1"/>
          </p:nvPr>
        </p:nvSpPr>
        <p:spPr>
          <a:prstGeom prst="rect">
            <a:avLst/>
          </a:prstGeom>
        </p:spPr>
        <p:txBody>
          <a:bodyPr/>
          <a:lstStyle/>
          <a:p>
            <a:pPr lvl="0">
              <a:defRPr sz="1800"/>
            </a:pPr>
            <a:r>
              <a:rPr sz="2600"/>
              <a:t>&lt;img&gt; and background images:</a:t>
            </a:r>
          </a:p>
          <a:p>
            <a:pPr lvl="1">
              <a:defRPr sz="1800"/>
            </a:pPr>
            <a:r>
              <a:rPr sz="2600"/>
              <a:t>An &lt;img&gt; element, on the other hand, is used to include an image that has a more substantial role in the page, like a photo or a logo  </a:t>
            </a:r>
          </a:p>
          <a:p>
            <a:pPr lvl="1">
              <a:defRPr sz="1800"/>
            </a:pPr>
            <a:r>
              <a:rPr sz="2600"/>
              <a:t>A background image is pure presentation, and the only reason you would use a background-image is to improve the attractiveness of an element.</a:t>
            </a:r>
          </a:p>
          <a:p>
            <a:pPr lvl="0">
              <a:defRPr sz="1800"/>
            </a:pPr>
            <a:r>
              <a:rPr sz="2600"/>
              <a:t>We could have just placed the image inside the paragraph, and we could probably get the same look and feel, but the guarantee star is pure decoration</a:t>
            </a:r>
          </a:p>
          <a:p>
            <a:pPr lvl="0">
              <a:defRPr sz="1800"/>
            </a:pPr>
            <a:r>
              <a:rPr sz="2600"/>
              <a:t>It has no real meaning on the page and it’s only meant to make the element look better. So, background-image makes more sense. </a:t>
            </a:r>
          </a:p>
        </p:txBody>
      </p:sp>
      <p:sp>
        <p:nvSpPr>
          <p:cNvPr id="248" name="Shape 24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7</a:t>
            </a:fld>
            <a:endParaRPr sz="1400"/>
          </a:p>
        </p:txBody>
      </p:sp>
      <p:pic>
        <p:nvPicPr>
          <p:cNvPr id="249" name="Screen shot 2010-10-11 at 15.48.13.png"/>
          <p:cNvPicPr/>
          <p:nvPr/>
        </p:nvPicPr>
        <p:blipFill>
          <a:blip r:embed="rId2">
            <a:extLst/>
          </a:blip>
          <a:stretch>
            <a:fillRect/>
          </a:stretch>
        </p:blipFill>
        <p:spPr>
          <a:xfrm>
            <a:off x="9931400" y="457200"/>
            <a:ext cx="1130300" cy="1130300"/>
          </a:xfrm>
          <a:prstGeom prst="rect">
            <a:avLst/>
          </a:prstGeom>
          <a:ln w="12700">
            <a:miter lim="400000"/>
          </a:ln>
        </p:spPr>
      </p:pic>
      <p:sp>
        <p:nvSpPr>
          <p:cNvPr id="250" name="Shape 250"/>
          <p:cNvSpPr/>
          <p:nvPr/>
        </p:nvSpPr>
        <p:spPr>
          <a:xfrm>
            <a:off x="9699003" y="1606830"/>
            <a:ext cx="1609345" cy="37437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a:defRPr sz="1800"/>
            </a:lvl1pPr>
          </a:lstStyle>
          <a:p>
            <a:pPr lvl="0"/>
            <a:r>
              <a:t>Background.gif</a:t>
            </a:r>
          </a:p>
        </p:txBody>
      </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p:cNvSpPr>
          <p:nvPr>
            <p:ph type="title"/>
          </p:nvPr>
        </p:nvSpPr>
        <p:spPr>
          <a:prstGeom prst="rect">
            <a:avLst/>
          </a:prstGeom>
        </p:spPr>
        <p:txBody>
          <a:bodyPr/>
          <a:lstStyle/>
          <a:p>
            <a:pPr lvl="0">
              <a:defRPr sz="1800"/>
            </a:pPr>
            <a:r>
              <a:rPr sz="4200"/>
              <a:t>Background Image</a:t>
            </a:r>
          </a:p>
        </p:txBody>
      </p:sp>
      <p:sp>
        <p:nvSpPr>
          <p:cNvPr id="253" name="Shape 253"/>
          <p:cNvSpPr>
            <a:spLocks noGrp="1"/>
          </p:cNvSpPr>
          <p:nvPr>
            <p:ph type="body" idx="1"/>
          </p:nvPr>
        </p:nvSpPr>
        <p:spPr>
          <a:xfrm>
            <a:off x="266700" y="2184400"/>
            <a:ext cx="3975100" cy="7327900"/>
          </a:xfrm>
          <a:prstGeom prst="rect">
            <a:avLst/>
          </a:prstGeom>
        </p:spPr>
        <p:txBody>
          <a:bodyPr/>
          <a:lstStyle/>
          <a:p>
            <a:pPr lvl="0">
              <a:defRPr sz="1800"/>
            </a:pPr>
            <a:r>
              <a:rPr sz="2600" dirty="0"/>
              <a:t>Image sits on top of the background color.</a:t>
            </a:r>
          </a:p>
          <a:p>
            <a:pPr lvl="0">
              <a:defRPr sz="1800"/>
            </a:pPr>
            <a:r>
              <a:rPr sz="2600" dirty="0"/>
              <a:t>Because it has a transparent background, it lets the color show through </a:t>
            </a:r>
          </a:p>
          <a:p>
            <a:pPr lvl="0">
              <a:defRPr sz="1800"/>
            </a:pPr>
            <a:r>
              <a:rPr sz="2600" dirty="0"/>
              <a:t>The background images, like the background color, only show under the content area and padding, and not outside the border in the margin </a:t>
            </a:r>
          </a:p>
        </p:txBody>
      </p:sp>
      <p:sp>
        <p:nvSpPr>
          <p:cNvPr id="254" name="Shape 254"/>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8</a:t>
            </a:fld>
            <a:endParaRPr sz="1400"/>
          </a:p>
        </p:txBody>
      </p:sp>
      <p:pic>
        <p:nvPicPr>
          <p:cNvPr id="255" name="Screen shot 2010-10-11 at 15.52.42.png"/>
          <p:cNvPicPr/>
          <p:nvPr/>
        </p:nvPicPr>
        <p:blipFill>
          <a:blip r:embed="rId2">
            <a:extLst/>
          </a:blip>
          <a:stretch>
            <a:fillRect/>
          </a:stretch>
        </p:blipFill>
        <p:spPr>
          <a:xfrm>
            <a:off x="4330700" y="2286000"/>
            <a:ext cx="8343900" cy="6896100"/>
          </a:xfrm>
          <a:prstGeom prst="rect">
            <a:avLst/>
          </a:prstGeom>
          <a:ln w="12700">
            <a:solidFill/>
            <a:miter lim="400000"/>
          </a:ln>
        </p:spPr>
      </p:pic>
      <p:sp>
        <p:nvSpPr>
          <p:cNvPr id="256" name="Shape 256"/>
          <p:cNvSpPr/>
          <p:nvPr/>
        </p:nvSpPr>
        <p:spPr>
          <a:xfrm>
            <a:off x="5829300" y="177800"/>
            <a:ext cx="7123299" cy="327660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dirty="0">
                <a:solidFill>
                  <a:srgbClr val="4E9192"/>
                </a:solidFill>
                <a:latin typeface="Monaco"/>
                <a:ea typeface="Monaco"/>
                <a:cs typeface="Monaco"/>
                <a:sym typeface="Monaco"/>
              </a:rPr>
              <a:t>.guarantee</a:t>
            </a:r>
            <a:r>
              <a:rPr dirty="0">
                <a:latin typeface="Monaco"/>
                <a:ea typeface="Monaco"/>
                <a:cs typeface="Monaco"/>
                <a:sym typeface="Monaco"/>
              </a:rPr>
              <a:t> </a:t>
            </a:r>
          </a:p>
          <a:p>
            <a:pPr lvl="0" algn="l" defTabSz="457200">
              <a:defRPr sz="1800"/>
            </a:pP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border-color</a:t>
            </a:r>
            <a:r>
              <a:rPr dirty="0">
                <a:latin typeface="Monaco"/>
                <a:ea typeface="Monaco"/>
                <a:cs typeface="Monaco"/>
                <a:sym typeface="Monaco"/>
              </a:rPr>
              <a:t>:        </a:t>
            </a:r>
            <a:r>
              <a:rPr dirty="0">
                <a:solidFill>
                  <a:srgbClr val="392DE7"/>
                </a:solidFill>
                <a:latin typeface="Monaco"/>
                <a:ea typeface="Monaco"/>
                <a:cs typeface="Monaco"/>
                <a:sym typeface="Monaco"/>
              </a:rPr>
              <a:t>black</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border-width</a:t>
            </a:r>
            <a:r>
              <a:rPr dirty="0">
                <a:latin typeface="Monaco"/>
                <a:ea typeface="Monaco"/>
                <a:cs typeface="Monaco"/>
                <a:sym typeface="Monaco"/>
              </a:rPr>
              <a:t>:        </a:t>
            </a:r>
            <a:r>
              <a:rPr dirty="0">
                <a:solidFill>
                  <a:srgbClr val="392DE7"/>
                </a:solidFill>
                <a:latin typeface="Monaco"/>
                <a:ea typeface="Monaco"/>
                <a:cs typeface="Monaco"/>
                <a:sym typeface="Monaco"/>
              </a:rPr>
              <a:t>1px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border-style</a:t>
            </a:r>
            <a:r>
              <a:rPr dirty="0">
                <a:latin typeface="Monaco"/>
                <a:ea typeface="Monaco"/>
                <a:cs typeface="Monaco"/>
                <a:sym typeface="Monaco"/>
              </a:rPr>
              <a:t>:        </a:t>
            </a:r>
            <a:r>
              <a:rPr dirty="0">
                <a:solidFill>
                  <a:srgbClr val="392DE7"/>
                </a:solidFill>
                <a:latin typeface="Monaco"/>
                <a:ea typeface="Monaco"/>
                <a:cs typeface="Monaco"/>
                <a:sym typeface="Monaco"/>
              </a:rPr>
              <a:t>solid</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background-color</a:t>
            </a:r>
            <a:r>
              <a:rPr dirty="0">
                <a:latin typeface="Monaco"/>
                <a:ea typeface="Monaco"/>
                <a:cs typeface="Monaco"/>
                <a:sym typeface="Monaco"/>
              </a:rPr>
              <a:t>:    </a:t>
            </a:r>
            <a:r>
              <a:rPr dirty="0">
                <a:solidFill>
                  <a:srgbClr val="392DE7"/>
                </a:solidFill>
                <a:latin typeface="Monaco"/>
                <a:ea typeface="Monaco"/>
                <a:cs typeface="Monaco"/>
                <a:sym typeface="Monaco"/>
              </a:rPr>
              <a:t>#a7cece</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padding</a:t>
            </a:r>
            <a:r>
              <a:rPr dirty="0">
                <a:latin typeface="Monaco"/>
                <a:ea typeface="Monaco"/>
                <a:cs typeface="Monaco"/>
                <a:sym typeface="Monaco"/>
              </a:rPr>
              <a:t>:             </a:t>
            </a:r>
            <a:r>
              <a:rPr dirty="0">
                <a:solidFill>
                  <a:srgbClr val="392DE7"/>
                </a:solidFill>
                <a:latin typeface="Monaco"/>
                <a:ea typeface="Monaco"/>
                <a:cs typeface="Monaco"/>
                <a:sym typeface="Monaco"/>
              </a:rPr>
              <a:t>25px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margin</a:t>
            </a:r>
            <a:r>
              <a:rPr dirty="0">
                <a:latin typeface="Monaco"/>
                <a:ea typeface="Monaco"/>
                <a:cs typeface="Monaco"/>
                <a:sym typeface="Monaco"/>
              </a:rPr>
              <a:t>:              </a:t>
            </a:r>
            <a:r>
              <a:rPr dirty="0">
                <a:solidFill>
                  <a:srgbClr val="392DE7"/>
                </a:solidFill>
                <a:latin typeface="Monaco"/>
                <a:ea typeface="Monaco"/>
                <a:cs typeface="Monaco"/>
                <a:sym typeface="Monaco"/>
              </a:rPr>
              <a:t>30px</a:t>
            </a:r>
            <a:r>
              <a:rPr dirty="0">
                <a:latin typeface="Monaco"/>
                <a:ea typeface="Monaco"/>
                <a:cs typeface="Monaco"/>
                <a:sym typeface="Monaco"/>
              </a:rPr>
              <a:t>;</a:t>
            </a:r>
          </a:p>
          <a:p>
            <a:pPr lvl="0" algn="l" defTabSz="457200">
              <a:defRPr sz="1800"/>
            </a:pPr>
            <a:r>
              <a:rPr dirty="0">
                <a:latin typeface="Monaco"/>
                <a:ea typeface="Monaco"/>
                <a:cs typeface="Monaco"/>
                <a:sym typeface="Monaco"/>
              </a:rPr>
              <a:t>  </a:t>
            </a:r>
            <a:r>
              <a:rPr dirty="0">
                <a:solidFill>
                  <a:srgbClr val="932192"/>
                </a:solidFill>
                <a:latin typeface="Monaco"/>
                <a:ea typeface="Monaco"/>
                <a:cs typeface="Monaco"/>
                <a:sym typeface="Monaco"/>
              </a:rPr>
              <a:t>background-image</a:t>
            </a:r>
            <a:r>
              <a:rPr dirty="0">
                <a:latin typeface="Monaco"/>
                <a:ea typeface="Monaco"/>
                <a:cs typeface="Monaco"/>
                <a:sym typeface="Monaco"/>
              </a:rPr>
              <a:t>:    </a:t>
            </a:r>
            <a:r>
              <a:rPr dirty="0">
                <a:solidFill>
                  <a:srgbClr val="392DE7"/>
                </a:solidFill>
                <a:latin typeface="Monaco"/>
                <a:ea typeface="Monaco"/>
                <a:cs typeface="Monaco"/>
                <a:sym typeface="Monaco"/>
              </a:rPr>
              <a:t>url(images/background.gif)</a:t>
            </a:r>
            <a:r>
              <a:rPr dirty="0">
                <a:latin typeface="Monaco"/>
                <a:ea typeface="Monaco"/>
                <a:cs typeface="Monaco"/>
                <a:sym typeface="Monaco"/>
              </a:rPr>
              <a:t>;</a:t>
            </a:r>
          </a:p>
          <a:p>
            <a:pPr lvl="0" algn="l" defTabSz="457200">
              <a:defRPr sz="1800"/>
            </a:pPr>
            <a:r>
              <a:rPr dirty="0">
                <a:latin typeface="Monaco"/>
                <a:ea typeface="Monaco"/>
                <a:cs typeface="Monaco"/>
                <a:sym typeface="Monaco"/>
              </a:rPr>
              <a:t>}</a:t>
            </a:r>
          </a:p>
        </p:txBody>
      </p:sp>
      <p:sp>
        <p:nvSpPr>
          <p:cNvPr id="257" name="Shape 257"/>
          <p:cNvSpPr/>
          <p:nvPr/>
        </p:nvSpPr>
        <p:spPr>
          <a:xfrm>
            <a:off x="5651500" y="2885416"/>
            <a:ext cx="7277100" cy="345360"/>
          </a:xfrm>
          <a:prstGeom prst="roundRect">
            <a:avLst>
              <a:gd name="adj" fmla="val 50000"/>
            </a:avLst>
          </a:prstGeom>
          <a:ln w="25400">
            <a:solidFill/>
            <a:miter lim="400000"/>
          </a:ln>
        </p:spPr>
        <p:txBody>
          <a:bodyPr lIns="0" tIns="0" rIns="0" bIns="0" anchor="ctr"/>
          <a:lstStyle/>
          <a:p>
            <a:pPr lvl="0">
              <a:defRPr sz="3600"/>
            </a:pPr>
            <a:endParaRP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prstGeom prst="rect">
            <a:avLst/>
          </a:prstGeom>
        </p:spPr>
        <p:txBody>
          <a:bodyPr/>
          <a:lstStyle/>
          <a:p>
            <a:pPr lvl="0"/>
            <a:endParaRPr/>
          </a:p>
        </p:txBody>
      </p:sp>
      <p:sp>
        <p:nvSpPr>
          <p:cNvPr id="260" name="Shape 260"/>
          <p:cNvSpPr>
            <a:spLocks noGrp="1"/>
          </p:cNvSpPr>
          <p:nvPr>
            <p:ph type="body" idx="1"/>
          </p:nvPr>
        </p:nvSpPr>
        <p:spPr>
          <a:xfrm>
            <a:off x="304800" y="1816100"/>
            <a:ext cx="3594100" cy="7035800"/>
          </a:xfrm>
          <a:prstGeom prst="rect">
            <a:avLst/>
          </a:prstGeom>
        </p:spPr>
        <p:txBody>
          <a:bodyPr/>
          <a:lstStyle/>
          <a:p>
            <a:pPr lvl="0">
              <a:defRPr sz="1800"/>
            </a:pPr>
            <a:r>
              <a:rPr sz="2600"/>
              <a:t>By default, background images are repeated. </a:t>
            </a:r>
          </a:p>
          <a:p>
            <a:pPr lvl="0">
              <a:defRPr sz="1800"/>
            </a:pPr>
            <a:r>
              <a:rPr sz="2600"/>
              <a:t>The no-repeat value for the background-repeat property turns this off, so we get just one image. </a:t>
            </a:r>
          </a:p>
          <a:p>
            <a:pPr lvl="0">
              <a:defRPr sz="1800"/>
            </a:pPr>
            <a:r>
              <a:rPr sz="2600"/>
              <a:t>By default, browsers position a background image in the top, left of the element </a:t>
            </a:r>
          </a:p>
        </p:txBody>
      </p:sp>
      <p:sp>
        <p:nvSpPr>
          <p:cNvPr id="261" name="Shape 261"/>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9</a:t>
            </a:fld>
            <a:endParaRPr sz="1400"/>
          </a:p>
        </p:txBody>
      </p:sp>
      <p:pic>
        <p:nvPicPr>
          <p:cNvPr id="262" name="Screen shot 2010-10-11 at 15.56.15.png"/>
          <p:cNvPicPr/>
          <p:nvPr/>
        </p:nvPicPr>
        <p:blipFill>
          <a:blip r:embed="rId2">
            <a:extLst/>
          </a:blip>
          <a:stretch>
            <a:fillRect/>
          </a:stretch>
        </p:blipFill>
        <p:spPr>
          <a:xfrm>
            <a:off x="4178300" y="292100"/>
            <a:ext cx="8394700" cy="7023100"/>
          </a:xfrm>
          <a:prstGeom prst="rect">
            <a:avLst/>
          </a:prstGeom>
          <a:ln w="12700">
            <a:solidFill/>
            <a:miter lim="400000"/>
          </a:ln>
        </p:spPr>
      </p:pic>
      <p:sp>
        <p:nvSpPr>
          <p:cNvPr id="263" name="Shape 263"/>
          <p:cNvSpPr/>
          <p:nvPr/>
        </p:nvSpPr>
        <p:spPr>
          <a:xfrm>
            <a:off x="5943600" y="5702300"/>
            <a:ext cx="7123299" cy="391160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lvl="0" algn="l" defTabSz="457200">
              <a:defRPr sz="1800"/>
            </a:pPr>
            <a:r>
              <a:rPr>
                <a:solidFill>
                  <a:srgbClr val="4E9192"/>
                </a:solidFill>
                <a:latin typeface="Monaco"/>
                <a:ea typeface="Monaco"/>
                <a:cs typeface="Monaco"/>
                <a:sym typeface="Monaco"/>
              </a:rPr>
              <a:t>.guarantee</a:t>
            </a:r>
            <a:r>
              <a:rPr>
                <a:latin typeface="Monaco"/>
                <a:ea typeface="Monaco"/>
                <a:cs typeface="Monaco"/>
                <a:sym typeface="Monaco"/>
              </a:rPr>
              <a:t> </a:t>
            </a:r>
          </a:p>
          <a:p>
            <a:pPr lvl="0" algn="l" defTabSz="457200">
              <a:defRPr sz="1800"/>
            </a:pP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border-color</a:t>
            </a:r>
            <a:r>
              <a:rPr>
                <a:latin typeface="Monaco"/>
                <a:ea typeface="Monaco"/>
                <a:cs typeface="Monaco"/>
                <a:sym typeface="Monaco"/>
              </a:rPr>
              <a:t>:        </a:t>
            </a:r>
            <a:r>
              <a:rPr>
                <a:solidFill>
                  <a:srgbClr val="392DE7"/>
                </a:solidFill>
                <a:latin typeface="Monaco"/>
                <a:ea typeface="Monaco"/>
                <a:cs typeface="Monaco"/>
                <a:sym typeface="Monaco"/>
              </a:rPr>
              <a:t>black</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border-width</a:t>
            </a:r>
            <a:r>
              <a:rPr>
                <a:latin typeface="Monaco"/>
                <a:ea typeface="Monaco"/>
                <a:cs typeface="Monaco"/>
                <a:sym typeface="Monaco"/>
              </a:rPr>
              <a:t>:        </a:t>
            </a:r>
            <a:r>
              <a:rPr>
                <a:solidFill>
                  <a:srgbClr val="392DE7"/>
                </a:solidFill>
                <a:latin typeface="Monaco"/>
                <a:ea typeface="Monaco"/>
                <a:cs typeface="Monaco"/>
                <a:sym typeface="Monaco"/>
              </a:rPr>
              <a:t>1px</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border-style</a:t>
            </a:r>
            <a:r>
              <a:rPr>
                <a:latin typeface="Monaco"/>
                <a:ea typeface="Monaco"/>
                <a:cs typeface="Monaco"/>
                <a:sym typeface="Monaco"/>
              </a:rPr>
              <a:t>:        </a:t>
            </a:r>
            <a:r>
              <a:rPr>
                <a:solidFill>
                  <a:srgbClr val="392DE7"/>
                </a:solidFill>
                <a:latin typeface="Monaco"/>
                <a:ea typeface="Monaco"/>
                <a:cs typeface="Monaco"/>
                <a:sym typeface="Monaco"/>
              </a:rPr>
              <a:t>solid</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background-color</a:t>
            </a:r>
            <a:r>
              <a:rPr>
                <a:latin typeface="Monaco"/>
                <a:ea typeface="Monaco"/>
                <a:cs typeface="Monaco"/>
                <a:sym typeface="Monaco"/>
              </a:rPr>
              <a:t>:    </a:t>
            </a:r>
            <a:r>
              <a:rPr>
                <a:solidFill>
                  <a:srgbClr val="392DE7"/>
                </a:solidFill>
                <a:latin typeface="Monaco"/>
                <a:ea typeface="Monaco"/>
                <a:cs typeface="Monaco"/>
                <a:sym typeface="Monaco"/>
              </a:rPr>
              <a:t>#a7cece</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padding</a:t>
            </a:r>
            <a:r>
              <a:rPr>
                <a:latin typeface="Monaco"/>
                <a:ea typeface="Monaco"/>
                <a:cs typeface="Monaco"/>
                <a:sym typeface="Monaco"/>
              </a:rPr>
              <a:t>:             </a:t>
            </a:r>
            <a:r>
              <a:rPr>
                <a:solidFill>
                  <a:srgbClr val="392DE7"/>
                </a:solidFill>
                <a:latin typeface="Monaco"/>
                <a:ea typeface="Monaco"/>
                <a:cs typeface="Monaco"/>
                <a:sym typeface="Monaco"/>
              </a:rPr>
              <a:t>25px</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margin</a:t>
            </a:r>
            <a:r>
              <a:rPr>
                <a:latin typeface="Monaco"/>
                <a:ea typeface="Monaco"/>
                <a:cs typeface="Monaco"/>
                <a:sym typeface="Monaco"/>
              </a:rPr>
              <a:t>:              </a:t>
            </a:r>
            <a:r>
              <a:rPr>
                <a:solidFill>
                  <a:srgbClr val="392DE7"/>
                </a:solidFill>
                <a:latin typeface="Monaco"/>
                <a:ea typeface="Monaco"/>
                <a:cs typeface="Monaco"/>
                <a:sym typeface="Monaco"/>
              </a:rPr>
              <a:t>30px</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background-image</a:t>
            </a:r>
            <a:r>
              <a:rPr>
                <a:latin typeface="Monaco"/>
                <a:ea typeface="Monaco"/>
                <a:cs typeface="Monaco"/>
                <a:sym typeface="Monaco"/>
              </a:rPr>
              <a:t>:    </a:t>
            </a:r>
            <a:r>
              <a:rPr>
                <a:solidFill>
                  <a:srgbClr val="392DE7"/>
                </a:solidFill>
                <a:latin typeface="Monaco"/>
                <a:ea typeface="Monaco"/>
                <a:cs typeface="Monaco"/>
                <a:sym typeface="Monaco"/>
              </a:rPr>
              <a:t>url(images/background.gif)</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background-repeat</a:t>
            </a:r>
            <a:r>
              <a:rPr>
                <a:latin typeface="Monaco"/>
                <a:ea typeface="Monaco"/>
                <a:cs typeface="Monaco"/>
                <a:sym typeface="Monaco"/>
              </a:rPr>
              <a:t>:   </a:t>
            </a:r>
            <a:r>
              <a:rPr>
                <a:solidFill>
                  <a:srgbClr val="392DE7"/>
                </a:solidFill>
                <a:latin typeface="Monaco"/>
                <a:ea typeface="Monaco"/>
                <a:cs typeface="Monaco"/>
                <a:sym typeface="Monaco"/>
              </a:rPr>
              <a:t>no-repeat</a:t>
            </a:r>
            <a:r>
              <a:rPr>
                <a:latin typeface="Monaco"/>
                <a:ea typeface="Monaco"/>
                <a:cs typeface="Monaco"/>
                <a:sym typeface="Monaco"/>
              </a:rPr>
              <a:t>;</a:t>
            </a:r>
          </a:p>
          <a:p>
            <a:pPr lvl="0" algn="l" defTabSz="457200">
              <a:defRPr sz="1800"/>
            </a:pPr>
            <a:r>
              <a:rPr>
                <a:latin typeface="Monaco"/>
                <a:ea typeface="Monaco"/>
                <a:cs typeface="Monaco"/>
                <a:sym typeface="Monaco"/>
              </a:rPr>
              <a:t>  </a:t>
            </a:r>
            <a:r>
              <a:rPr>
                <a:solidFill>
                  <a:srgbClr val="932192"/>
                </a:solidFill>
                <a:latin typeface="Monaco"/>
                <a:ea typeface="Monaco"/>
                <a:cs typeface="Monaco"/>
                <a:sym typeface="Monaco"/>
              </a:rPr>
              <a:t>background-position</a:t>
            </a:r>
            <a:r>
              <a:rPr>
                <a:latin typeface="Monaco"/>
                <a:ea typeface="Monaco"/>
                <a:cs typeface="Monaco"/>
                <a:sym typeface="Monaco"/>
              </a:rPr>
              <a:t>: </a:t>
            </a:r>
            <a:r>
              <a:rPr>
                <a:solidFill>
                  <a:srgbClr val="392DE7"/>
                </a:solidFill>
                <a:latin typeface="Monaco"/>
                <a:ea typeface="Monaco"/>
                <a:cs typeface="Monaco"/>
                <a:sym typeface="Monaco"/>
              </a:rPr>
              <a:t>top</a:t>
            </a:r>
            <a:r>
              <a:rPr>
                <a:latin typeface="Monaco"/>
                <a:ea typeface="Monaco"/>
                <a:cs typeface="Monaco"/>
                <a:sym typeface="Monaco"/>
              </a:rPr>
              <a:t> </a:t>
            </a:r>
            <a:r>
              <a:rPr>
                <a:solidFill>
                  <a:srgbClr val="392DE7"/>
                </a:solidFill>
                <a:latin typeface="Monaco"/>
                <a:ea typeface="Monaco"/>
                <a:cs typeface="Monaco"/>
                <a:sym typeface="Monaco"/>
              </a:rPr>
              <a:t>left</a:t>
            </a:r>
          </a:p>
          <a:p>
            <a:pPr lvl="0" algn="l" defTabSz="457200">
              <a:defRPr sz="1800"/>
            </a:pPr>
            <a:r>
              <a:rPr>
                <a:solidFill>
                  <a:srgbClr val="392DE7"/>
                </a:solidFill>
                <a:latin typeface="Monaco"/>
                <a:ea typeface="Monaco"/>
                <a:cs typeface="Monaco"/>
                <a:sym typeface="Monaco"/>
              </a:rPr>
              <a:t>}</a:t>
            </a:r>
          </a:p>
        </p:txBody>
      </p:sp>
      <p:sp>
        <p:nvSpPr>
          <p:cNvPr id="264" name="Shape 264"/>
          <p:cNvSpPr/>
          <p:nvPr/>
        </p:nvSpPr>
        <p:spPr>
          <a:xfrm>
            <a:off x="5816600" y="8555985"/>
            <a:ext cx="7150100" cy="790983"/>
          </a:xfrm>
          <a:prstGeom prst="roundRect">
            <a:avLst>
              <a:gd name="adj" fmla="val 34884"/>
            </a:avLst>
          </a:prstGeom>
          <a:ln w="25400">
            <a:solidFill/>
            <a:miter lim="400000"/>
          </a:ln>
        </p:spPr>
        <p:txBody>
          <a:bodyPr lIns="0" tIns="0" rIns="0" bIns="0" anchor="ctr"/>
          <a:lstStyle/>
          <a:p>
            <a:pPr lvl="0">
              <a:defRPr sz="3600"/>
            </a:pPr>
            <a:endParaRPr/>
          </a:p>
        </p:txBody>
      </p:sp>
    </p:spTree>
  </p:cSld>
  <p:clrMapOvr>
    <a:masterClrMapping/>
  </p:clrMapOvr>
  <p:transition xmlns:p14="http://schemas.microsoft.com/office/powerpoint/2010/mai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1082</Words>
  <Application>Microsoft Macintosh PowerPoint</Application>
  <PresentationFormat>Custom</PresentationFormat>
  <Paragraphs>188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ModernPortfolio</vt:lpstr>
      <vt:lpstr>Web Development</vt:lpstr>
      <vt:lpstr>CSS: Box Model – Worked Examples</vt:lpstr>
      <vt:lpstr>What we want:</vt:lpstr>
      <vt:lpstr>Add Padding</vt:lpstr>
      <vt:lpstr>PowerPoint Presentation</vt:lpstr>
      <vt:lpstr>Add Margin</vt:lpstr>
      <vt:lpstr>Add a Background Image</vt:lpstr>
      <vt:lpstr>Background Image</vt:lpstr>
      <vt:lpstr>PowerPoint Presentation</vt:lpstr>
      <vt:lpstr>More Padding</vt:lpstr>
      <vt:lpstr>More Margins</vt:lpstr>
      <vt:lpstr>Using DIVs to define sections</vt:lpstr>
      <vt:lpstr>Using Divs to define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cp:lastModifiedBy>edel</cp:lastModifiedBy>
  <cp:revision>1</cp:revision>
  <dcterms:modified xsi:type="dcterms:W3CDTF">2015-10-05T06:40:18Z</dcterms:modified>
</cp:coreProperties>
</file>