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  <p:sldMasterId id="2147483664" r:id="rId17"/>
    <p:sldMasterId id="2147483665" r:id="rId18"/>
    <p:sldMasterId id="2147483666" r:id="rId19"/>
    <p:sldMasterId id="2147483667" r:id="rId20"/>
    <p:sldMasterId id="2147483668" r:id="rId21"/>
  </p:sldMasterIdLst>
  <p:sldIdLst>
    <p:sldId id="282" r:id="rId22"/>
    <p:sldId id="256" r:id="rId23"/>
    <p:sldId id="291" r:id="rId24"/>
    <p:sldId id="257" r:id="rId25"/>
    <p:sldId id="261" r:id="rId26"/>
    <p:sldId id="314" r:id="rId27"/>
    <p:sldId id="258" r:id="rId28"/>
    <p:sldId id="259" r:id="rId29"/>
    <p:sldId id="260" r:id="rId30"/>
    <p:sldId id="271" r:id="rId31"/>
    <p:sldId id="262" r:id="rId32"/>
    <p:sldId id="263" r:id="rId33"/>
    <p:sldId id="315" r:id="rId34"/>
    <p:sldId id="264" r:id="rId35"/>
    <p:sldId id="309" r:id="rId36"/>
    <p:sldId id="272" r:id="rId37"/>
    <p:sldId id="273" r:id="rId38"/>
    <p:sldId id="316" r:id="rId39"/>
    <p:sldId id="274" r:id="rId40"/>
    <p:sldId id="310" r:id="rId41"/>
    <p:sldId id="270" r:id="rId42"/>
    <p:sldId id="276" r:id="rId43"/>
    <p:sldId id="277" r:id="rId44"/>
    <p:sldId id="311" r:id="rId45"/>
    <p:sldId id="318" r:id="rId46"/>
    <p:sldId id="319" r:id="rId47"/>
    <p:sldId id="320" r:id="rId48"/>
    <p:sldId id="317" r:id="rId49"/>
    <p:sldId id="278" r:id="rId50"/>
    <p:sldId id="279" r:id="rId51"/>
    <p:sldId id="312" r:id="rId52"/>
    <p:sldId id="265" r:id="rId53"/>
    <p:sldId id="266" r:id="rId54"/>
    <p:sldId id="267" r:id="rId55"/>
    <p:sldId id="321" r:id="rId56"/>
    <p:sldId id="269" r:id="rId57"/>
    <p:sldId id="313" r:id="rId58"/>
    <p:sldId id="292" r:id="rId59"/>
    <p:sldId id="283" r:id="rId60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402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39" Type="http://schemas.openxmlformats.org/officeDocument/2006/relationships/slide" Target="slides/slide18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3.xml"/><Relationship Id="rId42" Type="http://schemas.openxmlformats.org/officeDocument/2006/relationships/slide" Target="slides/slide21.xml"/><Relationship Id="rId47" Type="http://schemas.openxmlformats.org/officeDocument/2006/relationships/slide" Target="slides/slide26.xml"/><Relationship Id="rId50" Type="http://schemas.openxmlformats.org/officeDocument/2006/relationships/slide" Target="slides/slide29.xml"/><Relationship Id="rId55" Type="http://schemas.openxmlformats.org/officeDocument/2006/relationships/slide" Target="slides/slide34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8.xml"/><Relationship Id="rId41" Type="http://schemas.openxmlformats.org/officeDocument/2006/relationships/slide" Target="slides/slide20.xml"/><Relationship Id="rId54" Type="http://schemas.openxmlformats.org/officeDocument/2006/relationships/slide" Target="slides/slide3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slide" Target="slides/slide19.xml"/><Relationship Id="rId45" Type="http://schemas.openxmlformats.org/officeDocument/2006/relationships/slide" Target="slides/slide24.xml"/><Relationship Id="rId53" Type="http://schemas.openxmlformats.org/officeDocument/2006/relationships/slide" Target="slides/slide32.xml"/><Relationship Id="rId58" Type="http://schemas.openxmlformats.org/officeDocument/2006/relationships/slide" Target="slides/slide37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49" Type="http://schemas.openxmlformats.org/officeDocument/2006/relationships/slide" Target="slides/slide28.xml"/><Relationship Id="rId57" Type="http://schemas.openxmlformats.org/officeDocument/2006/relationships/slide" Target="slides/slide36.xml"/><Relationship Id="rId61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0.xml"/><Relationship Id="rId44" Type="http://schemas.openxmlformats.org/officeDocument/2006/relationships/slide" Target="slides/slide23.xml"/><Relationship Id="rId52" Type="http://schemas.openxmlformats.org/officeDocument/2006/relationships/slide" Target="slides/slide31.xml"/><Relationship Id="rId60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slide" Target="slides/slide22.xml"/><Relationship Id="rId48" Type="http://schemas.openxmlformats.org/officeDocument/2006/relationships/slide" Target="slides/slide27.xml"/><Relationship Id="rId56" Type="http://schemas.openxmlformats.org/officeDocument/2006/relationships/slide" Target="slides/slide35.xml"/><Relationship Id="rId64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slide" Target="slides/slide25.xml"/><Relationship Id="rId5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86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212933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30558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955047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2783311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535547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75028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203408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052220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3762214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400854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9988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9100" y="2368550"/>
            <a:ext cx="2806700" cy="4349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0" y="2368550"/>
            <a:ext cx="8267700" cy="4349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803021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112663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203547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558767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2405148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028291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501423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89492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623383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8696665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18368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081720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923546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082766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332344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941708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6463858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636614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788982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73724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5200203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346190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112695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0898497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417918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72199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67675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313407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886718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93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775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101112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078464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931604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56066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5945443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7286082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4093844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173606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611650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221827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37073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2560259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583403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684877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8661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853099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583615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5761274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2281591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922711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90525"/>
            <a:ext cx="2965450" cy="84994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90525"/>
            <a:ext cx="8743950" cy="8499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232134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772032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553445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1498932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16267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28960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874389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849992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841308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6852977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3229284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317607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38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38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966666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376072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208051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797522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6911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981578"/>
      </p:ext>
    </p:extLst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165892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238620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108400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0032061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4063058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846686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997480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54069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172420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46859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810841"/>
      </p:ext>
    </p:extLst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813557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322710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33715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182210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9263860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7921853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506919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0" y="1320800"/>
            <a:ext cx="127000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365760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729035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074550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6868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3688998"/>
      </p:ext>
    </p:extLst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4204408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528342"/>
      </p:ext>
    </p:extLst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221367"/>
      </p:ext>
    </p:extLst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119226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219600"/>
      </p:ext>
    </p:extLst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8036802"/>
      </p:ext>
    </p:extLst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6171870"/>
      </p:ext>
    </p:extLst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101303"/>
      </p:ext>
    </p:extLst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282024"/>
      </p:ext>
    </p:extLst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003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17144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4553956"/>
      </p:ext>
    </p:extLst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688368"/>
      </p:ext>
    </p:extLst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1712263"/>
      </p:ext>
    </p:extLst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090205"/>
      </p:ext>
    </p:extLst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431226"/>
      </p:ext>
    </p:extLst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654686"/>
      </p:ext>
    </p:extLst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02906"/>
      </p:ext>
    </p:extLst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2240239"/>
      </p:ext>
    </p:extLst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8370483"/>
      </p:ext>
    </p:extLst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650859"/>
      </p:ext>
    </p:extLst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2276475"/>
            <a:ext cx="2965450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276475"/>
            <a:ext cx="87439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65729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807603"/>
      </p:ext>
    </p:extLst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755305"/>
      </p:ext>
    </p:extLst>
  </p:cSld>
  <p:clrMapOvr>
    <a:masterClrMapping/>
  </p:clrMapOvr>
  <p:transition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528717"/>
      </p:ext>
    </p:extLst>
  </p:cSld>
  <p:clrMapOvr>
    <a:masterClrMapping/>
  </p:clrMapOvr>
  <p:transition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8131769"/>
      </p:ext>
    </p:extLst>
  </p:cSld>
  <p:clrMapOvr>
    <a:masterClrMapping/>
  </p:clrMapOvr>
  <p:transition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486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23965"/>
      </p:ext>
    </p:extLst>
  </p:cSld>
  <p:clrMapOvr>
    <a:masterClrMapping/>
  </p:clrMapOvr>
  <p:transition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944443"/>
      </p:ext>
    </p:extLst>
  </p:cSld>
  <p:clrMapOvr>
    <a:masterClrMapping/>
  </p:clrMapOvr>
  <p:transition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175983"/>
      </p:ext>
    </p:extLst>
  </p:cSld>
  <p:clrMapOvr>
    <a:masterClrMapping/>
  </p:clrMapOvr>
  <p:transition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409617"/>
      </p:ext>
    </p:extLst>
  </p:cSld>
  <p:clrMapOvr>
    <a:masterClrMapping/>
  </p:clrMapOvr>
  <p:transition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4510494"/>
      </p:ext>
    </p:extLst>
  </p:cSld>
  <p:clrMapOvr>
    <a:masterClrMapping/>
  </p:clrMapOvr>
  <p:transition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4885441"/>
      </p:ext>
    </p:extLst>
  </p:cSld>
  <p:clrMapOvr>
    <a:masterClrMapping/>
  </p:clrMapOvr>
  <p:transition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03193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1320800"/>
            <a:ext cx="296545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874395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522899"/>
      </p:ext>
    </p:extLst>
  </p:cSld>
  <p:clrMapOvr>
    <a:masterClrMapping/>
  </p:clrMapOvr>
  <p:transition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53625" y="7785100"/>
            <a:ext cx="2847975" cy="1701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9700" y="7785100"/>
            <a:ext cx="8391525" cy="1701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50161"/>
      </p:ext>
    </p:extLst>
  </p:cSld>
  <p:clrMapOvr>
    <a:masterClrMapping/>
  </p:clrMapOvr>
  <p:transition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759327"/>
      </p:ext>
    </p:extLst>
  </p:cSld>
  <p:clrMapOvr>
    <a:masterClrMapping/>
  </p:clrMapOvr>
  <p:transition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265681"/>
      </p:ext>
    </p:extLst>
  </p:cSld>
  <p:clrMapOvr>
    <a:masterClrMapping/>
  </p:clrMapOvr>
  <p:transition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3304"/>
      </p:ext>
    </p:extLst>
  </p:cSld>
  <p:clrMapOvr>
    <a:masterClrMapping/>
  </p:clrMapOvr>
  <p:transition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57244"/>
      </p:ext>
    </p:extLst>
  </p:cSld>
  <p:clrMapOvr>
    <a:masterClrMapping/>
  </p:clrMapOvr>
  <p:transition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366049"/>
      </p:ext>
    </p:extLst>
  </p:cSld>
  <p:clrMapOvr>
    <a:masterClrMapping/>
  </p:clrMapOvr>
  <p:transition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410909"/>
      </p:ext>
    </p:extLst>
  </p:cSld>
  <p:clrMapOvr>
    <a:masterClrMapping/>
  </p:clrMapOvr>
  <p:transition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509909"/>
      </p:ext>
    </p:extLst>
  </p:cSld>
  <p:clrMapOvr>
    <a:masterClrMapping/>
  </p:clrMapOvr>
  <p:transition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0292216"/>
      </p:ext>
    </p:extLst>
  </p:cSld>
  <p:clrMapOvr>
    <a:masterClrMapping/>
  </p:clrMapOvr>
  <p:transition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23293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571BD-7A04-4E6D-8C12-C1D8D0911C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55787"/>
      </p:ext>
    </p:extLst>
  </p:cSld>
  <p:clrMapOvr>
    <a:masterClrMapping/>
  </p:clrMapOvr>
  <p:transition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181610"/>
      </p:ext>
    </p:extLst>
  </p:cSld>
  <p:clrMapOvr>
    <a:masterClrMapping/>
  </p:clrMapOvr>
  <p:transition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6640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1C567-49C5-43A2-A853-2398FAE88A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2809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A8F8C-7D94-456D-9D9B-0021317D5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310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F4854-434A-487B-B15E-894D2BFE7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3417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811C6-B23A-4A35-8C3D-7A9F246EE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4815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194FE-425E-4861-A569-D1C8B1BDC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2019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3694B-384D-4804-965B-BDE3B0791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234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084273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4779B-6564-4FE8-A5CD-BA60B3145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3233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5D1AF-9140-42D7-B38E-B53C5F5E1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9051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4B368-07BF-4DF2-BA40-3490B201C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2846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9F2F7-BFC9-4674-87E8-CE7A9D3E5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898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4A205-5AD4-4EDE-8D8A-AB62CDBF2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9782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17D4B-3EB8-4C42-AEB5-D3B9011DF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90956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6D16F-0A99-447E-B9BE-847E6238E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19413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53365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7550" y="2324100"/>
            <a:ext cx="253365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94528-8EA3-40DE-9301-4BB212391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7279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664B6-0340-412A-AC51-0EAA077BA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30987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D6375-4636-4BEF-8AB9-C51BB3202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681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27450" y="4737100"/>
            <a:ext cx="2813050" cy="198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2900" y="4737100"/>
            <a:ext cx="2813050" cy="198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982406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31BD3-1619-41F5-A4FD-50601C5DA7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3137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B4B3A-8F25-4823-94DF-BF6CAAB26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3128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2E0A2-421C-48A2-B494-28B93647D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08854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78CF1-E350-4D2F-B605-686F7E588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54247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86F37-6211-41B7-9CAE-72FE7F101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0276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31478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04228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3483568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296291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0542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705625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54241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578245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8536402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419230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049883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453278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646325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400553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5950108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44768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706764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19837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524470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342097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7751251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5789119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015312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568519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18962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609617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948168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633226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059827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246956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979851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520055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3407646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5559738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212524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104785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852639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79114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0351851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1518466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017454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355128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76271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669243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4460144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9170908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21253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352434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4417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7788627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100708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4114833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889963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268099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191516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601081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7620579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450093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17642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0" y="330200"/>
            <a:ext cx="127000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365760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048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wit.ie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6" Type="http://schemas.openxmlformats.org/officeDocument/2006/relationships/hyperlink" Target="http://creativecommons.org/licenses/by-nc/3.0/" TargetMode="Externa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2368550"/>
            <a:ext cx="112268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title style</a:t>
            </a:r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908050" y="4365625"/>
            <a:ext cx="11220450" cy="0"/>
          </a:xfrm>
          <a:prstGeom prst="line">
            <a:avLst/>
          </a:prstGeom>
          <a:noFill/>
          <a:ln w="12700">
            <a:solidFill>
              <a:srgbClr val="7E7E7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8724900"/>
            <a:ext cx="31750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8826500"/>
            <a:ext cx="18796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7450" y="4737100"/>
            <a:ext cx="57785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1031" name="Rectangle 6"/>
          <p:cNvSpPr>
            <a:spLocks/>
          </p:cNvSpPr>
          <p:nvPr/>
        </p:nvSpPr>
        <p:spPr bwMode="auto">
          <a:xfrm>
            <a:off x="676275" y="4584700"/>
            <a:ext cx="26765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80000"/>
              </a:lnSpc>
            </a:pPr>
            <a:r>
              <a:rPr lang="en-US" altLang="en-US" sz="4800">
                <a:solidFill>
                  <a:srgbClr val="9A9A9A"/>
                </a:solidFill>
                <a:latin typeface="Helvetica Neue UltraLight" charset="0"/>
                <a:ea typeface="Helvetica Neue UltraLight" charset="0"/>
                <a:cs typeface="Helvetica Neue UltraLight" charset="0"/>
                <a:sym typeface="Helvetica Neue UltraLight" charset="0"/>
              </a:rPr>
              <a:t>Produced </a:t>
            </a:r>
          </a:p>
          <a:p>
            <a:pPr algn="r" eaLnBrk="1" hangingPunct="1">
              <a:lnSpc>
                <a:spcPct val="80000"/>
              </a:lnSpc>
            </a:pPr>
            <a:r>
              <a:rPr lang="en-US" altLang="en-US" sz="4800">
                <a:solidFill>
                  <a:srgbClr val="9A9A9A"/>
                </a:solidFill>
                <a:latin typeface="Helvetica Neue UltraLight" charset="0"/>
                <a:ea typeface="Helvetica Neue UltraLight" charset="0"/>
                <a:cs typeface="Helvetica Neue UltraLight" charset="0"/>
                <a:sym typeface="Helvetica Neue UltraLight" charset="0"/>
              </a:rPr>
              <a:t>by</a:t>
            </a:r>
          </a:p>
        </p:txBody>
      </p:sp>
      <p:grpSp>
        <p:nvGrpSpPr>
          <p:cNvPr id="1032" name="Group 10"/>
          <p:cNvGrpSpPr>
            <a:grpSpLocks/>
          </p:cNvGrpSpPr>
          <p:nvPr/>
        </p:nvGrpSpPr>
        <p:grpSpPr bwMode="auto">
          <a:xfrm>
            <a:off x="3706813" y="6616700"/>
            <a:ext cx="4610100" cy="1371600"/>
            <a:chOff x="0" y="0"/>
            <a:chExt cx="2904" cy="864"/>
          </a:xfrm>
        </p:grpSpPr>
        <p:sp>
          <p:nvSpPr>
            <p:cNvPr id="1033" name="Rectangle 7"/>
            <p:cNvSpPr>
              <a:spLocks/>
            </p:cNvSpPr>
            <p:nvPr/>
          </p:nvSpPr>
          <p:spPr bwMode="auto">
            <a:xfrm>
              <a:off x="0" y="0"/>
              <a:ext cx="2904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en-US" altLang="en-US" sz="1800">
                  <a:solidFill>
                    <a:srgbClr val="102643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Department of Computing, Maths &amp; Physics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en-US" sz="1800">
                  <a:solidFill>
                    <a:srgbClr val="102643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Waterford Institute of Technology</a:t>
              </a:r>
            </a:p>
          </p:txBody>
        </p:sp>
        <p:sp>
          <p:nvSpPr>
            <p:cNvPr id="1034" name="Rectangle 8"/>
            <p:cNvSpPr>
              <a:spLocks/>
            </p:cNvSpPr>
            <p:nvPr/>
          </p:nvSpPr>
          <p:spPr bwMode="auto">
            <a:xfrm>
              <a:off x="0" y="475"/>
              <a:ext cx="8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9pPr>
            </a:lstStyle>
            <a:p>
              <a:pPr algn="l" eaLnBrk="1" hangingPunct="1"/>
              <a:r>
                <a:rPr lang="en-US" altLang="en-US" sz="130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  <a:hlinkClick r:id="rId15"/>
                </a:rPr>
                <a:t>http://www.wit.ie</a:t>
              </a:r>
              <a:endParaRPr lang="en-US" altLang="en-US" sz="13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1035" name="Rectangle 9"/>
            <p:cNvSpPr>
              <a:spLocks/>
            </p:cNvSpPr>
            <p:nvPr/>
          </p:nvSpPr>
          <p:spPr bwMode="auto">
            <a:xfrm>
              <a:off x="0" y="673"/>
              <a:ext cx="105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9pPr>
            </a:lstStyle>
            <a:p>
              <a:pPr algn="l" eaLnBrk="1" hangingPunct="1"/>
              <a:r>
                <a:rPr lang="en-US" altLang="en-US" sz="130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  <a:hlinkClick r:id="rId15"/>
                </a:rPr>
                <a:t>http://elearning.wit.ie</a:t>
              </a:r>
              <a:endParaRPr lang="en-US" altLang="en-US" sz="13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j-lt"/>
          <a:ea typeface="+mj-ea"/>
          <a:cs typeface="+mj-cs"/>
          <a:sym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10243" name="Line 2"/>
          <p:cNvSpPr>
            <a:spLocks noChangeShapeType="1"/>
          </p:cNvSpPr>
          <p:nvPr/>
        </p:nvSpPr>
        <p:spPr bwMode="auto">
          <a:xfrm flipH="1">
            <a:off x="9066213" y="519113"/>
            <a:ext cx="1587" cy="7964487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0244" name="Line 3"/>
          <p:cNvSpPr>
            <a:spLocks noChangeShapeType="1"/>
          </p:cNvSpPr>
          <p:nvPr/>
        </p:nvSpPr>
        <p:spPr bwMode="auto">
          <a:xfrm>
            <a:off x="9066213" y="3092450"/>
            <a:ext cx="3430587" cy="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>
            <a:off x="9066213" y="5873750"/>
            <a:ext cx="3430587" cy="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11267" name="Line 2"/>
          <p:cNvSpPr>
            <a:spLocks noChangeShapeType="1"/>
          </p:cNvSpPr>
          <p:nvPr/>
        </p:nvSpPr>
        <p:spPr bwMode="auto">
          <a:xfrm flipH="1">
            <a:off x="6502400" y="1803400"/>
            <a:ext cx="0" cy="431800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2292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69300" y="2324100"/>
            <a:ext cx="40640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863600"/>
            <a:ext cx="11861800" cy="802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5363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50800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16387" name="Line 2"/>
          <p:cNvSpPr>
            <a:spLocks noChangeShapeType="1"/>
          </p:cNvSpPr>
          <p:nvPr/>
        </p:nvSpPr>
        <p:spPr bwMode="auto">
          <a:xfrm>
            <a:off x="647700" y="4749800"/>
            <a:ext cx="4881563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50800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17411" name="Line 2"/>
          <p:cNvSpPr>
            <a:spLocks noChangeShapeType="1"/>
          </p:cNvSpPr>
          <p:nvPr/>
        </p:nvSpPr>
        <p:spPr bwMode="auto">
          <a:xfrm flipH="1">
            <a:off x="6488113" y="519113"/>
            <a:ext cx="1587" cy="7964487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7412" name="Line 3"/>
          <p:cNvSpPr>
            <a:spLocks noChangeShapeType="1"/>
          </p:cNvSpPr>
          <p:nvPr/>
        </p:nvSpPr>
        <p:spPr bwMode="auto">
          <a:xfrm>
            <a:off x="6488113" y="4476750"/>
            <a:ext cx="5995987" cy="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708400"/>
            <a:ext cx="11861800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118618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2051" name="Line 2"/>
          <p:cNvSpPr>
            <a:spLocks noChangeShapeType="1"/>
          </p:cNvSpPr>
          <p:nvPr/>
        </p:nvSpPr>
        <p:spPr bwMode="auto">
          <a:xfrm>
            <a:off x="647700" y="4749800"/>
            <a:ext cx="117094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118618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7785100"/>
            <a:ext cx="57912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9459" name="Line 2"/>
          <p:cNvSpPr>
            <a:spLocks noChangeShapeType="1"/>
          </p:cNvSpPr>
          <p:nvPr/>
        </p:nvSpPr>
        <p:spPr bwMode="auto">
          <a:xfrm flipH="1">
            <a:off x="7543800" y="7975600"/>
            <a:ext cx="0" cy="142240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48600" y="8470900"/>
            <a:ext cx="49530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20483" name="Line 2"/>
          <p:cNvSpPr>
            <a:spLocks noChangeShapeType="1"/>
          </p:cNvSpPr>
          <p:nvPr/>
        </p:nvSpPr>
        <p:spPr bwMode="auto">
          <a:xfrm flipH="1">
            <a:off x="4430713" y="1778000"/>
            <a:ext cx="1587" cy="505460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3075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Helvetica Neue" charset="0"/>
                <a:cs typeface="Helvetica Neue" charset="0"/>
                <a:sym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j-lt"/>
              </a:defRPr>
            </a:lvl2pPr>
            <a:lvl3pPr algn="l">
              <a:defRPr sz="1200">
                <a:solidFill>
                  <a:schemeClr val="tx1"/>
                </a:solidFill>
                <a:latin typeface="+mj-lt"/>
              </a:defRPr>
            </a:lvl3pPr>
            <a:lvl4pPr algn="l">
              <a:defRPr sz="1200">
                <a:solidFill>
                  <a:schemeClr val="tx1"/>
                </a:solidFill>
                <a:latin typeface="+mj-lt"/>
              </a:defRPr>
            </a:lvl4pPr>
            <a:lvl5pPr algn="l">
              <a:defRPr sz="1200">
                <a:solidFill>
                  <a:schemeClr val="tx1"/>
                </a:solidFill>
                <a:latin typeface="+mj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9pPr>
          </a:lstStyle>
          <a:p>
            <a:pPr>
              <a:defRPr/>
            </a:pPr>
            <a:fld id="{7D34EA23-45C0-402B-99BF-C8FBCD8E9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2197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Helvetica Neue" charset="0"/>
                <a:cs typeface="Helvetica Neue" charset="0"/>
                <a:sym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j-lt"/>
              </a:defRPr>
            </a:lvl2pPr>
            <a:lvl3pPr algn="l">
              <a:defRPr sz="1200">
                <a:solidFill>
                  <a:schemeClr val="tx1"/>
                </a:solidFill>
                <a:latin typeface="+mj-lt"/>
              </a:defRPr>
            </a:lvl3pPr>
            <a:lvl4pPr algn="l">
              <a:defRPr sz="1200">
                <a:solidFill>
                  <a:schemeClr val="tx1"/>
                </a:solidFill>
                <a:latin typeface="+mj-lt"/>
              </a:defRPr>
            </a:lvl4pPr>
            <a:lvl5pPr algn="l">
              <a:defRPr sz="1200">
                <a:solidFill>
                  <a:schemeClr val="tx1"/>
                </a:solidFill>
                <a:latin typeface="+mj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9pPr>
          </a:lstStyle>
          <a:p>
            <a:pPr>
              <a:defRPr/>
            </a:pPr>
            <a:fld id="{2F74CBA0-EF70-4DD5-AF9B-063889ECF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8724900"/>
            <a:ext cx="31750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8826500"/>
            <a:ext cx="18796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4" name="Group 5"/>
          <p:cNvGrpSpPr>
            <a:grpSpLocks/>
          </p:cNvGrpSpPr>
          <p:nvPr/>
        </p:nvGrpSpPr>
        <p:grpSpPr bwMode="auto">
          <a:xfrm>
            <a:off x="4419600" y="3208338"/>
            <a:ext cx="4267200" cy="2900362"/>
            <a:chOff x="0" y="0"/>
            <a:chExt cx="2688" cy="1826"/>
          </a:xfrm>
        </p:grpSpPr>
        <p:pic>
          <p:nvPicPr>
            <p:cNvPr id="5125" name="Picture 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" y="0"/>
              <a:ext cx="1863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6" name="Rectangle 4"/>
            <p:cNvSpPr>
              <a:spLocks/>
            </p:cNvSpPr>
            <p:nvPr/>
          </p:nvSpPr>
          <p:spPr bwMode="auto">
            <a:xfrm>
              <a:off x="0" y="754"/>
              <a:ext cx="2688" cy="1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en-US" altLang="en-US" sz="160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Except where otherwise noted, this content is licensed under a </a:t>
              </a:r>
              <a:r>
                <a:rPr lang="en-US" altLang="en-US" sz="160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  <a:hlinkClick r:id="rId16"/>
                </a:rPr>
                <a:t>Creative Commons Attribution-NonCommercial 3.0 License</a:t>
              </a:r>
              <a:r>
                <a:rPr lang="en-US" altLang="en-US" sz="160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. </a:t>
              </a:r>
            </a:p>
            <a:p>
              <a:pPr algn="l" eaLnBrk="1" hangingPunct="1">
                <a:lnSpc>
                  <a:spcPct val="120000"/>
                </a:lnSpc>
              </a:pPr>
              <a:endParaRPr lang="en-US" altLang="en-US" sz="16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en-US" sz="160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For more information, please see http://creativecommons.org/licenses/by-nc/3.0/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6147" name="Line 2"/>
          <p:cNvSpPr>
            <a:spLocks noChangeShapeType="1"/>
          </p:cNvSpPr>
          <p:nvPr/>
        </p:nvSpPr>
        <p:spPr bwMode="auto">
          <a:xfrm flipH="1">
            <a:off x="6488113" y="508000"/>
            <a:ext cx="1587" cy="801370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7171" name="Line 2"/>
          <p:cNvSpPr>
            <a:spLocks noChangeShapeType="1"/>
          </p:cNvSpPr>
          <p:nvPr/>
        </p:nvSpPr>
        <p:spPr bwMode="auto">
          <a:xfrm flipH="1">
            <a:off x="4443413" y="1776413"/>
            <a:ext cx="1587" cy="5068887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7172" name="Line 3"/>
          <p:cNvSpPr>
            <a:spLocks noChangeShapeType="1"/>
          </p:cNvSpPr>
          <p:nvPr/>
        </p:nvSpPr>
        <p:spPr bwMode="auto">
          <a:xfrm flipH="1">
            <a:off x="8545513" y="1776413"/>
            <a:ext cx="1587" cy="5068887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9219" name="Line 2"/>
          <p:cNvSpPr>
            <a:spLocks noChangeShapeType="1"/>
          </p:cNvSpPr>
          <p:nvPr/>
        </p:nvSpPr>
        <p:spPr bwMode="auto">
          <a:xfrm>
            <a:off x="647700" y="1968500"/>
            <a:ext cx="48768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50800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mullally@wit.ie" TargetMode="External"/><Relationship Id="rId2" Type="http://schemas.openxmlformats.org/officeDocument/2006/relationships/hyperlink" Target="mailto:edleastar@wit.i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face_design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://en.wikipedia.org/wiki/Visual_guide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en.wikipedia.org/wiki/Interface_(computer_science)" TargetMode="External"/><Relationship Id="rId5" Type="http://schemas.openxmlformats.org/officeDocument/2006/relationships/hyperlink" Target="http://en.wikipedia.org/wiki/Page_layout" TargetMode="External"/><Relationship Id="rId4" Type="http://schemas.openxmlformats.org/officeDocument/2006/relationships/hyperlink" Target="http://en.wikipedia.org/wiki/Website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/>
          </p:cNvSpPr>
          <p:nvPr/>
        </p:nvSpPr>
        <p:spPr bwMode="auto">
          <a:xfrm>
            <a:off x="895350" y="3086100"/>
            <a:ext cx="112268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altLang="en-US" sz="2600" dirty="0" smtClean="0">
                <a:solidFill>
                  <a:srgbClr val="606060"/>
                </a:solidFill>
                <a:ea typeface="Helvetica Neue" charset="0"/>
                <a:cs typeface="Helvetica Neue" charset="0"/>
              </a:rPr>
              <a:t>BSc Applied Computing / Forensics / </a:t>
            </a:r>
            <a:r>
              <a:rPr lang="en-US" altLang="en-US" sz="2600" smtClean="0">
                <a:solidFill>
                  <a:srgbClr val="606060"/>
                </a:solidFill>
                <a:ea typeface="Helvetica Neue" charset="0"/>
                <a:cs typeface="Helvetica Neue" charset="0"/>
              </a:rPr>
              <a:t>Entertainment </a:t>
            </a:r>
            <a:r>
              <a:rPr lang="en-US" altLang="en-US" sz="2600" smtClean="0">
                <a:solidFill>
                  <a:srgbClr val="606060"/>
                </a:solidFill>
                <a:ea typeface="Helvetica Neue" charset="0"/>
                <a:cs typeface="Helvetica Neue" charset="0"/>
              </a:rPr>
              <a:t>Systems/ IOT</a:t>
            </a:r>
            <a:endParaRPr lang="en-US" altLang="en-US" sz="2600" dirty="0">
              <a:solidFill>
                <a:srgbClr val="606060"/>
              </a:solidFill>
              <a:ea typeface="Helvetica Neue" charset="0"/>
              <a:cs typeface="Helvetica Neue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901700" y="1530350"/>
            <a:ext cx="11226800" cy="1028700"/>
          </a:xfrm>
        </p:spPr>
        <p:txBody>
          <a:bodyPr/>
          <a:lstStyle/>
          <a:p>
            <a:pPr eaLnBrk="1" hangingPunct="1"/>
            <a:r>
              <a:rPr lang="en-US" altLang="en-US" sz="4200" smtClean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Web Development</a:t>
            </a:r>
            <a:endParaRPr lang="en-US" altLang="en-US" sz="4200" smtClean="0">
              <a:latin typeface="Helvetica Neue Light" charset="0"/>
              <a:sym typeface="Helvetica Neue Light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7450" y="4800600"/>
            <a:ext cx="5778500" cy="1981200"/>
          </a:xfrm>
        </p:spPr>
        <p:txBody>
          <a:bodyPr/>
          <a:lstStyle/>
          <a:p>
            <a:pPr marL="0" indent="0" eaLnBrk="1" hangingPunct="1"/>
            <a:r>
              <a:rPr lang="en-US" altLang="en-US" smtClean="0"/>
              <a:t>Eamonn de Leastar (</a:t>
            </a:r>
            <a:r>
              <a:rPr lang="en-US" altLang="en-US" smtClean="0">
                <a:hlinkClick r:id="rId2"/>
              </a:rPr>
              <a:t>edeleastar@wit.ie</a:t>
            </a:r>
            <a:r>
              <a:rPr lang="en-US" altLang="en-US" smtClean="0"/>
              <a:t>)</a:t>
            </a:r>
          </a:p>
          <a:p>
            <a:pPr marL="0" indent="0" eaLnBrk="1" hangingPunct="1"/>
            <a:r>
              <a:rPr lang="en-US" altLang="en-US" smtClean="0"/>
              <a:t>Dr. Brenda Mullally (</a:t>
            </a:r>
            <a:r>
              <a:rPr lang="en-US" altLang="en-US" smtClean="0">
                <a:hlinkClick r:id="rId3"/>
              </a:rPr>
              <a:t>bmullally@wit.ie</a:t>
            </a:r>
            <a:r>
              <a:rPr lang="en-US" altLang="en-US" smtClean="0"/>
              <a:t>)</a:t>
            </a:r>
          </a:p>
          <a:p>
            <a:pPr marL="0" indent="0" eaLnBrk="1" hangingPunct="1"/>
            <a:endParaRPr lang="en-US" altLang="en-US" smtClean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BEF0C0-3B3C-4000-905F-EB9136F3203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072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Attributes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9763" y="1996480"/>
            <a:ext cx="3835400" cy="3384376"/>
          </a:xfrm>
        </p:spPr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Attributes give you a way to specify additional information about an element.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44" y="5380856"/>
            <a:ext cx="9576779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35733C-48DF-4F50-810D-76AE57D446C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&lt;a&gt;</a:t>
            </a:r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2057400" y="3606800"/>
            <a:ext cx="7620000" cy="39878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lvl1pPr marL="266700" indent="-2667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4445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8890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	</a:t>
            </a:r>
            <a:r>
              <a:rPr lang="en-US" altLang="en-US" sz="26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&lt;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a&gt;</a:t>
            </a:r>
            <a:endParaRPr lang="en-US" altLang="en-US" sz="26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lvl="1" algn="l" eaLnBrk="1" hangingPunct="1">
              <a:spcBef>
                <a:spcPts val="700"/>
              </a:spcBef>
            </a:pP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AttributeName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   	</a:t>
            </a:r>
            <a:r>
              <a:rPr lang="en-US" altLang="en-US" sz="24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href</a:t>
            </a:r>
            <a:endParaRPr lang="en-US" altLang="en-US" sz="24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lvl="1" algn="l" eaLnBrk="1" hangingPunct="1">
              <a:spcBef>
                <a:spcPts val="700"/>
              </a:spcBef>
            </a:pPr>
            <a:r>
              <a:rPr lang="en-US" altLang="en-US" sz="2400" b="1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AttributeValue</a:t>
            </a:r>
            <a:r>
              <a:rPr lang="en-US" altLang="en-US" sz="2400" b="1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: </a:t>
            </a:r>
            <a:r>
              <a:rPr lang="en-US" altLang="en-US" sz="2400" b="1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  	</a:t>
            </a:r>
            <a:r>
              <a:rPr lang="en-US" altLang="en-US" sz="24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“</a:t>
            </a:r>
            <a:r>
              <a:rPr lang="en-US" altLang="en-US" sz="24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about/directions.html” </a:t>
            </a:r>
            <a:endParaRPr lang="en-US" altLang="en-US" sz="26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    Content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	</a:t>
            </a:r>
            <a:r>
              <a:rPr lang="en-US" altLang="en-US" sz="26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detailed 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directions</a:t>
            </a:r>
          </a:p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  <a:r>
              <a:rPr lang="en-US" altLang="en-US" sz="26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		&lt;/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81084" y="2572544"/>
            <a:ext cx="745588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600" dirty="0" smtClean="0"/>
              <a:t>&lt;a </a:t>
            </a:r>
            <a:r>
              <a:rPr lang="en-GB" sz="3600" dirty="0" err="1" smtClean="0"/>
              <a:t>href</a:t>
            </a:r>
            <a:r>
              <a:rPr lang="en-GB" sz="3600" dirty="0" smtClean="0"/>
              <a:t>=“apps.html”&gt;App Store&lt;/a&gt;</a:t>
            </a:r>
            <a:endParaRPr lang="en-GB" sz="36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B151B-2FBE-4417-B337-619C13972B1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&lt;img&gt;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2120900" y="3860800"/>
            <a:ext cx="7620000" cy="267218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lvl1pPr marL="266700" indent="-2667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4445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8890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	</a:t>
            </a:r>
            <a:r>
              <a:rPr lang="en-US" altLang="en-US" sz="26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&lt;</a:t>
            </a:r>
            <a:r>
              <a:rPr lang="en-US" altLang="en-US" sz="2600" i="1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img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&gt;</a:t>
            </a:r>
            <a:endParaRPr lang="en-US" altLang="en-US" sz="26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lvl="1" algn="l" eaLnBrk="1" hangingPunct="1">
              <a:spcBef>
                <a:spcPts val="700"/>
              </a:spcBef>
            </a:pP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AttributeName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  <a:r>
              <a:rPr lang="en-US" altLang="en-US" sz="2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altLang="en-US" sz="26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</a:t>
            </a:r>
            <a:r>
              <a:rPr lang="en-US" altLang="en-US" sz="24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src</a:t>
            </a:r>
            <a:endParaRPr lang="en-US" altLang="en-US" sz="24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lvl="1" algn="l" eaLnBrk="1" hangingPunct="1">
              <a:spcBef>
                <a:spcPts val="700"/>
              </a:spcBef>
            </a:pPr>
            <a:r>
              <a:rPr lang="en-US" altLang="en-US" sz="2400" b="1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AttributeValue</a:t>
            </a:r>
            <a:r>
              <a:rPr lang="en-US" altLang="en-US" sz="2400" b="1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:</a:t>
            </a:r>
            <a:r>
              <a:rPr lang="en-US" altLang="en-US" sz="24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	"../</a:t>
            </a:r>
            <a:r>
              <a:rPr lang="en-US" altLang="en-US" sz="24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images/PJackson.jpg"</a:t>
            </a:r>
            <a:endParaRPr lang="en-US" altLang="en-US" sz="26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Content:</a:t>
            </a:r>
            <a:r>
              <a:rPr lang="en-US" altLang="en-US" sz="2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altLang="en-US" sz="26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		</a:t>
            </a:r>
            <a:r>
              <a:rPr lang="en-US" altLang="en-US" sz="26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empty</a:t>
            </a:r>
            <a:endParaRPr lang="en-US" altLang="en-US" sz="2600" i="1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  <a:r>
              <a:rPr lang="en-US" altLang="en-US" sz="26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altLang="en-US" sz="2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</a:t>
            </a:r>
            <a:r>
              <a:rPr lang="en-US" altLang="en-US" sz="26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</a:t>
            </a:r>
            <a:r>
              <a:rPr lang="en-US" altLang="en-US" sz="26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none 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(for the moment)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57984" y="2646293"/>
            <a:ext cx="65325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600" dirty="0" smtClean="0"/>
              <a:t>&lt;</a:t>
            </a:r>
            <a:r>
              <a:rPr lang="en-GB" sz="3600" dirty="0" err="1" smtClean="0"/>
              <a:t>img</a:t>
            </a:r>
            <a:r>
              <a:rPr lang="en-GB" sz="3600" dirty="0" smtClean="0"/>
              <a:t> </a:t>
            </a:r>
            <a:r>
              <a:rPr lang="en-GB" sz="3600" dirty="0" err="1" smtClean="0"/>
              <a:t>src</a:t>
            </a:r>
            <a:r>
              <a:rPr lang="en-GB" sz="3600" dirty="0" smtClean="0"/>
              <a:t>=“/images/delete.jpg”&gt;</a:t>
            </a:r>
            <a:endParaRPr lang="en-GB" sz="36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F17D4B-3EB8-4C42-AEB5-D3B9011DF56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3" y="2356520"/>
            <a:ext cx="8066067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67877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11ECF-EC73-4C9B-90EF-13AB572E39F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277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HTML Document Structure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2900" y="3162300"/>
            <a:ext cx="3098800" cy="51054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html</a:t>
            </a:r>
          </a:p>
          <a:p>
            <a:pPr marL="711200" lvl="1" eaLnBrk="1" hangingPunct="1">
              <a:spcBef>
                <a:spcPts val="500"/>
              </a:spcBef>
            </a:pPr>
            <a:r>
              <a:rPr lang="en-US" altLang="en-US" sz="3600" dirty="0" smtClean="0"/>
              <a:t>head</a:t>
            </a:r>
          </a:p>
          <a:p>
            <a:pPr marL="1155700" lvl="2" eaLnBrk="1" hangingPunct="1">
              <a:spcBef>
                <a:spcPts val="500"/>
              </a:spcBef>
            </a:pPr>
            <a:r>
              <a:rPr lang="en-US" altLang="en-US" sz="3600" dirty="0" smtClean="0"/>
              <a:t>title</a:t>
            </a:r>
          </a:p>
          <a:p>
            <a:pPr marL="711200" lvl="1" eaLnBrk="1" hangingPunct="1">
              <a:spcBef>
                <a:spcPts val="500"/>
              </a:spcBef>
            </a:pPr>
            <a:r>
              <a:rPr lang="en-US" altLang="en-US" sz="3600" dirty="0" smtClean="0"/>
              <a:t>body</a:t>
            </a:r>
          </a:p>
          <a:p>
            <a:pPr marL="1155700" lvl="2" eaLnBrk="1" hangingPunct="1">
              <a:spcBef>
                <a:spcPts val="500"/>
              </a:spcBef>
            </a:pPr>
            <a:r>
              <a:rPr lang="en-US" altLang="en-US" sz="3600" dirty="0" smtClean="0"/>
              <a:t>h1</a:t>
            </a:r>
          </a:p>
          <a:p>
            <a:pPr marL="1155700" lvl="2" eaLnBrk="1" hangingPunct="1">
              <a:spcBef>
                <a:spcPts val="500"/>
              </a:spcBef>
            </a:pPr>
            <a:r>
              <a:rPr lang="en-US" altLang="en-US" sz="3600" dirty="0" err="1" smtClean="0"/>
              <a:t>ol</a:t>
            </a:r>
            <a:endParaRPr lang="en-US" altLang="en-US" sz="3600" dirty="0" smtClean="0"/>
          </a:p>
          <a:p>
            <a:pPr marL="1155700" lvl="2" eaLnBrk="1" hangingPunct="1">
              <a:spcBef>
                <a:spcPts val="500"/>
              </a:spcBef>
            </a:pPr>
            <a:r>
              <a:rPr lang="en-US" altLang="en-US" sz="3600" dirty="0" smtClean="0"/>
              <a:t>etc...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039" y="2307700"/>
            <a:ext cx="7158071" cy="5665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25FD61-E751-4909-BFF5-E69A7B4BD72F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5527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Elements, Attributes, &amp; Documents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Linking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Nesting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Linebreak, Block &amp; Inline Elements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Structuring a Page / Wireframing</a:t>
            </a:r>
          </a:p>
        </p:txBody>
      </p:sp>
      <p:sp>
        <p:nvSpPr>
          <p:cNvPr id="33797" name="AutoShape 3"/>
          <p:cNvSpPr>
            <a:spLocks/>
          </p:cNvSpPr>
          <p:nvPr/>
        </p:nvSpPr>
        <p:spPr bwMode="auto">
          <a:xfrm>
            <a:off x="292100" y="3175000"/>
            <a:ext cx="6934200" cy="749300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0E2A6B-35A7-47C7-A269-560F098B6D3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4819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02" y="2140496"/>
            <a:ext cx="1184318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DA2859-D01C-48CB-B7C2-FE3EE48EEEE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584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Linking to other pages or images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Creating links to other web pages and to image files can get confusing! If your link to a file or page is incorrect you get:</a:t>
            </a:r>
          </a:p>
          <a:p>
            <a:pPr marL="0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 Whoops we can’t seem to find that </a:t>
            </a:r>
            <a:r>
              <a:rPr lang="en-US" altLang="en-US" dirty="0"/>
              <a:t>page! </a:t>
            </a:r>
            <a:r>
              <a:rPr lang="en-US" altLang="en-US" dirty="0" smtClean="0"/>
              <a:t>(404 </a:t>
            </a:r>
            <a:r>
              <a:rPr lang="en-US" altLang="en-US" dirty="0"/>
              <a:t>error </a:t>
            </a:r>
            <a:r>
              <a:rPr lang="en-US" altLang="en-US" dirty="0" smtClean="0"/>
              <a:t>)</a:t>
            </a:r>
          </a:p>
          <a:p>
            <a:pPr marL="0" indent="0" eaLnBrk="1" hangingPunct="1">
              <a:buNone/>
            </a:pPr>
            <a:r>
              <a:rPr lang="en-US" altLang="en-US" dirty="0" smtClean="0"/>
              <a:t>Or</a:t>
            </a:r>
          </a:p>
          <a:p>
            <a:pPr marL="0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No image shows and you have a broken link to an image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 smtClean="0"/>
              <a:t>See pages 60-64 in the book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Links: Absolute vs Relative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Absolute</a:t>
            </a:r>
          </a:p>
          <a:p>
            <a:pPr marL="711200" lvl="1" eaLnBrk="1" hangingPunct="1">
              <a:spcBef>
                <a:spcPts val="1100"/>
              </a:spcBef>
            </a:pPr>
            <a:r>
              <a:rPr lang="en-US" altLang="en-US" dirty="0"/>
              <a:t>Complete path to a file on the hard disk: </a:t>
            </a:r>
            <a:r>
              <a:rPr lang="en-US" altLang="en-US" dirty="0" err="1"/>
              <a:t>e.g</a:t>
            </a:r>
            <a:r>
              <a:rPr lang="en-US" altLang="en-US" dirty="0"/>
              <a:t>:</a:t>
            </a:r>
          </a:p>
          <a:p>
            <a:pPr marL="889000" lvl="2" indent="0" eaLnBrk="1" hangingPunct="1">
              <a:spcBef>
                <a:spcPts val="1100"/>
              </a:spcBef>
              <a:buNone/>
            </a:pPr>
            <a:r>
              <a:rPr lang="en-US" altLang="en-US" dirty="0" smtClean="0"/>
              <a:t>C:/My Documents/</a:t>
            </a:r>
            <a:r>
              <a:rPr lang="en-US" altLang="en-US" dirty="0" err="1" smtClean="0"/>
              <a:t>webdevelopment</a:t>
            </a:r>
            <a:r>
              <a:rPr lang="en-US" altLang="en-US" dirty="0" smtClean="0"/>
              <a:t>/lab01/images/xbox.jpg</a:t>
            </a:r>
            <a:endParaRPr lang="en-US" altLang="en-US" dirty="0"/>
          </a:p>
          <a:p>
            <a:pPr marL="889000" lvl="2" indent="0" eaLnBrk="1" hangingPunct="1">
              <a:spcBef>
                <a:spcPts val="1100"/>
              </a:spcBef>
              <a:buNone/>
            </a:pPr>
            <a:r>
              <a:rPr lang="en-US" altLang="en-US" dirty="0" smtClean="0"/>
              <a:t>C:My Documents/</a:t>
            </a:r>
            <a:r>
              <a:rPr lang="en-US" altLang="en-US" dirty="0" err="1" smtClean="0"/>
              <a:t>webdevelopment</a:t>
            </a:r>
            <a:r>
              <a:rPr lang="en-US" altLang="en-US" dirty="0" smtClean="0"/>
              <a:t>/lab01/movies.html</a:t>
            </a:r>
            <a:endParaRPr lang="en-US" altLang="en-US" dirty="0"/>
          </a:p>
          <a:p>
            <a:pPr eaLnBrk="1" hangingPunct="1">
              <a:spcBef>
                <a:spcPts val="1100"/>
              </a:spcBef>
            </a:pPr>
            <a:r>
              <a:rPr lang="en-US" altLang="en-US" dirty="0"/>
              <a:t>Relative</a:t>
            </a:r>
            <a:r>
              <a:rPr lang="en-US" altLang="en-US" dirty="0" smtClean="0"/>
              <a:t>:</a:t>
            </a:r>
          </a:p>
          <a:p>
            <a:pPr marL="393700" lvl="1" indent="0" eaLnBrk="1" hangingPunct="1">
              <a:spcBef>
                <a:spcPts val="1100"/>
              </a:spcBef>
              <a:buNone/>
            </a:pPr>
            <a:r>
              <a:rPr lang="en-US" altLang="en-US" dirty="0" smtClean="0"/>
              <a:t>	/images/xbox.jpg</a:t>
            </a:r>
          </a:p>
          <a:p>
            <a:pPr marL="393700" lvl="1" indent="0" eaLnBrk="1" hangingPunct="1">
              <a:spcBef>
                <a:spcPts val="1100"/>
              </a:spcBef>
              <a:buNone/>
            </a:pPr>
            <a:r>
              <a:rPr lang="en-US" altLang="en-US" dirty="0" smtClean="0"/>
              <a:t>	../apps.html</a:t>
            </a:r>
          </a:p>
          <a:p>
            <a:pPr marL="393700" lvl="1" indent="0" eaLnBrk="1" hangingPunct="1">
              <a:spcBef>
                <a:spcPts val="1100"/>
              </a:spcBef>
              <a:buNone/>
            </a:pPr>
            <a:r>
              <a:rPr lang="en-US" altLang="en-US" dirty="0" smtClean="0"/>
              <a:t>	index.html</a:t>
            </a:r>
            <a:endParaRPr lang="en-US" altLang="en-US" dirty="0"/>
          </a:p>
          <a:p>
            <a:pPr eaLnBrk="1" hangingPunct="1">
              <a:spcBef>
                <a:spcPts val="1100"/>
              </a:spcBef>
            </a:pPr>
            <a:endParaRPr lang="en-US" altLang="en-US" dirty="0"/>
          </a:p>
          <a:p>
            <a:pPr marL="444500" lvl="1" indent="0" eaLnBrk="1" hangingPunct="1">
              <a:spcBef>
                <a:spcPts val="1100"/>
              </a:spcBef>
              <a:buNone/>
            </a:pPr>
            <a:r>
              <a:rPr lang="en-US" altLang="en-US" dirty="0"/>
              <a:t>Trace route from “current position” to the destination</a:t>
            </a:r>
          </a:p>
          <a:p>
            <a:pPr marL="444500" lvl="1" indent="0" eaLnBrk="1" hangingPunct="1">
              <a:spcBef>
                <a:spcPts val="1100"/>
              </a:spcBef>
              <a:buNone/>
            </a:pPr>
            <a:r>
              <a:rPr lang="en-US" altLang="en-US" dirty="0"/>
              <a:t>“..” means go up one level</a:t>
            </a:r>
          </a:p>
          <a:p>
            <a:pPr marL="444500" lvl="1" indent="0" eaLnBrk="1" hangingPunct="1">
              <a:spcBef>
                <a:spcPts val="1100"/>
              </a:spcBef>
              <a:buNone/>
            </a:pPr>
            <a:r>
              <a:rPr lang="en-US" altLang="en-US" dirty="0"/>
              <a:t>Directory name may prefix filename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C1C567-49C5-43A2-A853-2398FAE88A5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2770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284A61-54A7-45A5-863F-609F8151179E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686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Relative Link Examples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7500" y="2565400"/>
            <a:ext cx="8648700" cy="46101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If we are in “lab1” then “images/plane.png” is a relative link from the current folder (Lab1) to the images folder, and to the file “plane.png” in that folder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en-US" dirty="0" smtClean="0"/>
              <a:t>If we are in the images folder, and we wish to link to one of the web pages, the link “../movies” means “go up one level, and then find “movies.html”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en-US" dirty="0" smtClean="0"/>
              <a:t>Avoid absolute links!</a:t>
            </a:r>
          </a:p>
        </p:txBody>
      </p:sp>
      <p:sp>
        <p:nvSpPr>
          <p:cNvPr id="36870" name="Rectangle 4"/>
          <p:cNvSpPr>
            <a:spLocks/>
          </p:cNvSpPr>
          <p:nvPr/>
        </p:nvSpPr>
        <p:spPr bwMode="auto">
          <a:xfrm>
            <a:off x="1625600" y="8013700"/>
            <a:ext cx="10426700" cy="895548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ts val="2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</a:t>
            </a:r>
            <a:r>
              <a:rPr lang="en-US" altLang="en-US" sz="24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img</a:t>
            </a:r>
            <a:r>
              <a:rPr lang="en-US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src</a:t>
            </a:r>
            <a:r>
              <a:rPr lang="en-US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="/images/warrior.jpg</a:t>
            </a:r>
            <a:r>
              <a:rPr lang="en-US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"&gt;</a:t>
            </a:r>
          </a:p>
        </p:txBody>
      </p:sp>
      <p:sp>
        <p:nvSpPr>
          <p:cNvPr id="36871" name="Rectangle 5"/>
          <p:cNvSpPr>
            <a:spLocks/>
          </p:cNvSpPr>
          <p:nvPr/>
        </p:nvSpPr>
        <p:spPr bwMode="auto">
          <a:xfrm>
            <a:off x="1638300" y="6988350"/>
            <a:ext cx="10426700" cy="91278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/>
            <a:endParaRPr lang="en-US" altLang="en-US" sz="24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 eaLnBrk="1" hangingPunct="1"/>
            <a:r>
              <a:rPr lang="en-US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</a:t>
            </a:r>
            <a:r>
              <a:rPr lang="en-US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a </a:t>
            </a:r>
            <a:r>
              <a:rPr lang="en-US" altLang="en-US" sz="24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href</a:t>
            </a:r>
            <a:r>
              <a:rPr lang="en-US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=“movies.html"&gt;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Moives</a:t>
            </a:r>
            <a:r>
              <a:rPr lang="en-US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&lt;/</a:t>
            </a:r>
            <a:r>
              <a:rPr lang="en-US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a&gt;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696" y="1996480"/>
            <a:ext cx="2592288" cy="473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HTML Page Structure &amp; Publishing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endParaRPr lang="en-US" altLang="en-US" smtClean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5E9D7-4BF6-4F7B-97BE-B8CD09F58BA4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891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5527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Elements, Attributes, &amp; Documents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Linking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Nesting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Linebreak, Block &amp; Inline Elements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Structuring a Page / Wireframing</a:t>
            </a:r>
          </a:p>
        </p:txBody>
      </p:sp>
      <p:sp>
        <p:nvSpPr>
          <p:cNvPr id="38917" name="AutoShape 3"/>
          <p:cNvSpPr>
            <a:spLocks/>
          </p:cNvSpPr>
          <p:nvPr/>
        </p:nvSpPr>
        <p:spPr bwMode="auto">
          <a:xfrm>
            <a:off x="317500" y="3937000"/>
            <a:ext cx="6934200" cy="749300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B8E75E-052A-4D63-A744-301D29F08EC9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993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Nesting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324100"/>
            <a:ext cx="112395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When we put one element inside another element, we call that nesting. </a:t>
            </a:r>
          </a:p>
          <a:p>
            <a:pPr eaLnBrk="1" hangingPunct="1">
              <a:spcBef>
                <a:spcPts val="3200"/>
              </a:spcBef>
            </a:pPr>
            <a:r>
              <a:rPr lang="en-US" altLang="en-US" smtClean="0"/>
              <a:t>We say, the &lt;p&gt;element is nested inside the &lt;body&gt;element.</a:t>
            </a:r>
          </a:p>
          <a:p>
            <a:pPr eaLnBrk="1" hangingPunct="1">
              <a:spcBef>
                <a:spcPts val="3200"/>
              </a:spcBef>
            </a:pPr>
            <a:r>
              <a:rPr lang="en-US" altLang="en-US" smtClean="0"/>
              <a:t>We put a &lt;body&gt;element inside an &lt;html&gt;element, a &lt;p&gt;element inside a &lt;body&gt;element etc. </a:t>
            </a:r>
          </a:p>
        </p:txBody>
      </p:sp>
      <p:pic>
        <p:nvPicPr>
          <p:cNvPr id="3994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4729163"/>
            <a:ext cx="4445000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4673600"/>
            <a:ext cx="4800600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496E65-30E7-4DFD-ADC6-A281B38858AB}" type="slidenum">
              <a:rPr lang="en-US"/>
              <a:pPr>
                <a:defRPr/>
              </a:pPr>
              <a:t>22</a:t>
            </a:fld>
            <a:endParaRPr lang="en-US"/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5842000" y="8356600"/>
            <a:ext cx="6781800" cy="622300"/>
            <a:chOff x="0" y="0"/>
            <a:chExt cx="4272" cy="392"/>
          </a:xfrm>
        </p:grpSpPr>
        <p:sp>
          <p:nvSpPr>
            <p:cNvPr id="40969" name="Rectangle 1"/>
            <p:cNvSpPr>
              <a:spLocks/>
            </p:cNvSpPr>
            <p:nvPr/>
          </p:nvSpPr>
          <p:spPr bwMode="auto">
            <a:xfrm>
              <a:off x="88" y="88"/>
              <a:ext cx="4104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Text</a:t>
              </a:r>
            </a:p>
          </p:txBody>
        </p:sp>
        <p:pic>
          <p:nvPicPr>
            <p:cNvPr id="40970" name="Picture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272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xfrm>
            <a:off x="5245100" y="457200"/>
            <a:ext cx="7188200" cy="1397000"/>
          </a:xfrm>
        </p:spPr>
        <p:txBody>
          <a:bodyPr/>
          <a:lstStyle/>
          <a:p>
            <a:pPr eaLnBrk="1" hangingPunct="1"/>
            <a:r>
              <a:rPr lang="en-US" altLang="en-US" smtClean="0"/>
              <a:t>Nesting - Tree Structure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768600"/>
            <a:ext cx="11891963" cy="74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138" y="0"/>
            <a:ext cx="4286251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8" name="Rectangle 8"/>
          <p:cNvSpPr>
            <a:spLocks/>
          </p:cNvSpPr>
          <p:nvPr/>
        </p:nvSpPr>
        <p:spPr bwMode="auto">
          <a:xfrm>
            <a:off x="7124700" y="2514600"/>
            <a:ext cx="5219700" cy="2667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07C3D-3168-403A-9C78-AD2B8A0B864A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2000" name="Rectangle 1"/>
          <p:cNvSpPr>
            <a:spLocks/>
          </p:cNvSpPr>
          <p:nvPr/>
        </p:nvSpPr>
        <p:spPr bwMode="auto">
          <a:xfrm>
            <a:off x="1866900" y="2501900"/>
            <a:ext cx="8509000" cy="50800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b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/>
            <a:r>
              <a:rPr lang="en-US" altLang="en-US" sz="24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&lt;p&gt;I’m so going to blog &lt;</a:t>
            </a:r>
            <a:r>
              <a:rPr lang="en-US" altLang="en-US" sz="24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em</a:t>
            </a:r>
            <a:r>
              <a:rPr lang="en-US" altLang="en-US" sz="24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&gt;this&lt;/</a:t>
            </a:r>
            <a:r>
              <a:rPr lang="en-US" altLang="en-US" sz="24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em</a:t>
            </a:r>
            <a:r>
              <a:rPr lang="en-US" altLang="en-US" sz="24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&gt;&lt;/p&gt; 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Nesting can be Incorrect!</a:t>
            </a: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3175000"/>
            <a:ext cx="22733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3619500"/>
            <a:ext cx="30099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Rectangle 7"/>
          <p:cNvSpPr>
            <a:spLocks/>
          </p:cNvSpPr>
          <p:nvPr/>
        </p:nvSpPr>
        <p:spPr bwMode="auto">
          <a:xfrm>
            <a:off x="1460500" y="2108200"/>
            <a:ext cx="9436100" cy="3365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41992" name="Rectangle 8"/>
          <p:cNvSpPr>
            <a:spLocks/>
          </p:cNvSpPr>
          <p:nvPr/>
        </p:nvSpPr>
        <p:spPr bwMode="auto">
          <a:xfrm>
            <a:off x="11029950" y="3276600"/>
            <a:ext cx="14097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  <a:ea typeface="Helvetica Neue Light" charset="0"/>
                <a:cs typeface="Helvetica Neue Light" charset="0"/>
              </a:rPr>
              <a:t>Good</a:t>
            </a:r>
          </a:p>
        </p:txBody>
      </p:sp>
      <p:grpSp>
        <p:nvGrpSpPr>
          <p:cNvPr id="41993" name="Group 11"/>
          <p:cNvGrpSpPr>
            <a:grpSpLocks/>
          </p:cNvGrpSpPr>
          <p:nvPr/>
        </p:nvGrpSpPr>
        <p:grpSpPr bwMode="auto">
          <a:xfrm>
            <a:off x="1739900" y="6121400"/>
            <a:ext cx="8775700" cy="749300"/>
            <a:chOff x="0" y="0"/>
            <a:chExt cx="5528" cy="472"/>
          </a:xfrm>
        </p:grpSpPr>
        <p:sp>
          <p:nvSpPr>
            <p:cNvPr id="41998" name="Rectangle 9"/>
            <p:cNvSpPr>
              <a:spLocks/>
            </p:cNvSpPr>
            <p:nvPr/>
          </p:nvSpPr>
          <p:spPr bwMode="auto">
            <a:xfrm>
              <a:off x="88" y="88"/>
              <a:ext cx="5360" cy="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9pPr>
            </a:lstStyle>
            <a:p>
              <a:pPr algn="l" eaLnBrk="1" hangingPunct="1"/>
              <a:r>
                <a:rPr lang="en-US" altLang="en-US" sz="24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&lt;p&gt;I’m so going to blog &lt;em&gt;this&lt;/p&gt;&lt;/em&gt;</a:t>
              </a:r>
            </a:p>
          </p:txBody>
        </p:sp>
        <p:pic>
          <p:nvPicPr>
            <p:cNvPr id="41999" name="Picture 10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2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994" name="Rectangle 12"/>
          <p:cNvSpPr>
            <a:spLocks/>
          </p:cNvSpPr>
          <p:nvPr/>
        </p:nvSpPr>
        <p:spPr bwMode="auto">
          <a:xfrm>
            <a:off x="1473200" y="5867400"/>
            <a:ext cx="9436100" cy="3365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41995" name="Rectangle 13"/>
          <p:cNvSpPr>
            <a:spLocks/>
          </p:cNvSpPr>
          <p:nvPr/>
        </p:nvSpPr>
        <p:spPr bwMode="auto">
          <a:xfrm>
            <a:off x="11220450" y="7035800"/>
            <a:ext cx="10541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  <a:ea typeface="Helvetica Neue Light" charset="0"/>
                <a:cs typeface="Helvetica Neue Light" charset="0"/>
              </a:rPr>
              <a:t>Bad</a:t>
            </a:r>
          </a:p>
        </p:txBody>
      </p:sp>
      <p:pic>
        <p:nvPicPr>
          <p:cNvPr id="4199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7239000"/>
            <a:ext cx="2921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7" name="Rectangle 15"/>
          <p:cNvSpPr>
            <a:spLocks/>
          </p:cNvSpPr>
          <p:nvPr/>
        </p:nvSpPr>
        <p:spPr bwMode="auto">
          <a:xfrm>
            <a:off x="3673475" y="7518400"/>
            <a:ext cx="4000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  <a:ea typeface="Helvetica Neue Light" charset="0"/>
                <a:cs typeface="Helvetica Neue Light" charset="0"/>
              </a:rPr>
              <a:t>?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6A7B2-BBB4-478D-9961-8EE6E4CFB084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301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5527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Elements, Attributes, &amp; Documents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Linking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Nesting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Linebreak, Block &amp; Inline Elements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Structuring a Page / Wireframing</a:t>
            </a:r>
          </a:p>
        </p:txBody>
      </p:sp>
      <p:sp>
        <p:nvSpPr>
          <p:cNvPr id="43013" name="AutoShape 3"/>
          <p:cNvSpPr>
            <a:spLocks/>
          </p:cNvSpPr>
          <p:nvPr/>
        </p:nvSpPr>
        <p:spPr bwMode="auto">
          <a:xfrm>
            <a:off x="279400" y="4622800"/>
            <a:ext cx="6934200" cy="749300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 breaks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C1C567-49C5-43A2-A853-2398FAE88A5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8" y="2284512"/>
            <a:ext cx="1296781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37169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 Breaks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C1C567-49C5-43A2-A853-2398FAE88A5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14" y="2356520"/>
            <a:ext cx="1227922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35066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 Breaks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C1C567-49C5-43A2-A853-2398FAE88A5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92" y="2203836"/>
            <a:ext cx="11369756" cy="555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91459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5A55F-D554-419D-AD38-D91C1DDC5D0D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403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 Breaks</a:t>
            </a: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1400" y="2311400"/>
            <a:ext cx="9182100" cy="6565900"/>
          </a:xfrm>
        </p:spPr>
        <p:txBody>
          <a:bodyPr lIns="12700" tIns="12700" rIns="12700" bIns="12700"/>
          <a:lstStyle/>
          <a:p>
            <a:pPr marL="254000" indent="-254000" eaLnBrk="1" hangingPunct="1"/>
            <a:r>
              <a:rPr lang="en-US" altLang="en-US" smtClean="0"/>
              <a:t>Break: &lt;br&gt; &lt;/br&gt;</a:t>
            </a:r>
          </a:p>
          <a:p>
            <a:pPr marL="254000" indent="-254000" eaLnBrk="1" hangingPunct="1">
              <a:spcBef>
                <a:spcPts val="3500"/>
              </a:spcBef>
            </a:pPr>
            <a:r>
              <a:rPr lang="en-US" altLang="en-US" smtClean="0"/>
              <a:t>An Empty element: - sometimes shortened to:</a:t>
            </a:r>
          </a:p>
          <a:p>
            <a:pPr marL="698500" lvl="1" eaLnBrk="1" hangingPunct="1">
              <a:spcBef>
                <a:spcPts val="3500"/>
              </a:spcBef>
            </a:pPr>
            <a:r>
              <a:rPr lang="en-US" altLang="en-US" smtClean="0"/>
              <a:t>&lt;br&gt;&lt;/br&gt;</a:t>
            </a:r>
          </a:p>
          <a:p>
            <a:pPr marL="254000" indent="-254000" eaLnBrk="1" hangingPunct="1">
              <a:spcBef>
                <a:spcPts val="3500"/>
              </a:spcBef>
            </a:pPr>
            <a:r>
              <a:rPr lang="en-US" altLang="en-US" smtClean="0"/>
              <a:t>or just</a:t>
            </a:r>
          </a:p>
          <a:p>
            <a:pPr marL="698500" lvl="1" eaLnBrk="1" hangingPunct="1">
              <a:spcBef>
                <a:spcPts val="3500"/>
              </a:spcBef>
            </a:pPr>
            <a:r>
              <a:rPr lang="en-US" altLang="en-US" smtClean="0"/>
              <a:t>&lt;br&gt;</a:t>
            </a:r>
          </a:p>
          <a:p>
            <a:pPr marL="254000" indent="-254000" eaLnBrk="1" hangingPunct="1">
              <a:spcBef>
                <a:spcPts val="3500"/>
              </a:spcBef>
            </a:pPr>
            <a:r>
              <a:rPr lang="en-US" altLang="en-US" smtClean="0"/>
              <a:t>or </a:t>
            </a:r>
          </a:p>
          <a:p>
            <a:pPr marL="698500" lvl="1" eaLnBrk="1" hangingPunct="1">
              <a:spcBef>
                <a:spcPts val="3500"/>
              </a:spcBef>
            </a:pPr>
            <a:r>
              <a:rPr lang="en-US" altLang="en-US" smtClean="0"/>
              <a:t>&lt;br /&gt;</a:t>
            </a:r>
          </a:p>
        </p:txBody>
      </p:sp>
    </p:spTree>
    <p:extLst>
      <p:ext uri="{BB962C8B-B14F-4D97-AF65-F5344CB8AC3E}">
        <p14:creationId xmlns:p14="http://schemas.microsoft.com/office/powerpoint/2010/main" val="351153983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C6839-798A-4981-A1CF-C98549C74A0D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45062" name="Rectangle 1"/>
          <p:cNvSpPr>
            <a:spLocks/>
          </p:cNvSpPr>
          <p:nvPr/>
        </p:nvSpPr>
        <p:spPr bwMode="auto">
          <a:xfrm>
            <a:off x="8158584" y="4156720"/>
            <a:ext cx="3670300" cy="2088232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b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“Block elements stand on their own; inline elements go with the flow</a:t>
            </a:r>
            <a:r>
              <a:rPr lang="en-US" altLang="en-US" sz="24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.”</a:t>
            </a:r>
          </a:p>
          <a:p>
            <a:pPr eaLnBrk="1" hangingPunct="1"/>
            <a:endParaRPr lang="en-US" altLang="en-US" sz="24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Block vs Inline Elements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54100" y="3225800"/>
            <a:ext cx="52197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Block elements are always displayed as if they have a line break before and after them </a:t>
            </a:r>
          </a:p>
          <a:p>
            <a:pPr eaLnBrk="1" hangingPunct="1"/>
            <a:r>
              <a:rPr lang="en-US" altLang="en-US" smtClean="0"/>
              <a:t>inline elements appear “in line” within the flow of the text in your page.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C6CCA9-9B40-4C1F-93E0-A6250FF1293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Learning Outcomes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324100"/>
            <a:ext cx="11925300" cy="69469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Understand the structure of an </a:t>
            </a:r>
            <a:r>
              <a:rPr lang="en-US" altLang="en-US" b="1" i="1" dirty="0" smtClean="0"/>
              <a:t>HTML Element</a:t>
            </a:r>
            <a:r>
              <a:rPr lang="en-US" altLang="en-US" dirty="0" smtClean="0"/>
              <a:t>, and be able to recognize its variants.</a:t>
            </a:r>
          </a:p>
          <a:p>
            <a:pPr eaLnBrk="1" hangingPunct="1"/>
            <a:r>
              <a:rPr lang="en-US" altLang="en-US" dirty="0" smtClean="0"/>
              <a:t>Be able to read and compose a</a:t>
            </a:r>
            <a:r>
              <a:rPr lang="en-US" altLang="en-US" i="1" dirty="0" smtClean="0"/>
              <a:t> </a:t>
            </a:r>
            <a:r>
              <a:rPr lang="en-US" altLang="en-US" b="1" i="1" dirty="0" smtClean="0"/>
              <a:t>relative path</a:t>
            </a:r>
            <a:r>
              <a:rPr lang="en-US" altLang="en-US" dirty="0" smtClean="0"/>
              <a:t>, and be able to distinguish it from an </a:t>
            </a:r>
            <a:r>
              <a:rPr lang="en-US" altLang="en-US" b="1" i="1" dirty="0" smtClean="0"/>
              <a:t>absolute path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/>
              <a:t>Understand the implications of</a:t>
            </a:r>
            <a:r>
              <a:rPr lang="en-US" altLang="en-US" b="1" dirty="0" smtClean="0"/>
              <a:t> </a:t>
            </a:r>
            <a:r>
              <a:rPr lang="en-US" altLang="en-US" b="1" i="1" dirty="0" smtClean="0"/>
              <a:t>nesting</a:t>
            </a:r>
            <a:r>
              <a:rPr lang="en-US" altLang="en-US" dirty="0" smtClean="0"/>
              <a:t> of elements, and in particular be able to distinguish between correct and incorrect nesting.</a:t>
            </a:r>
          </a:p>
          <a:p>
            <a:pPr eaLnBrk="1" hangingPunct="1"/>
            <a:r>
              <a:rPr lang="en-US" altLang="en-US" dirty="0" smtClean="0"/>
              <a:t>Be able to differentiate between </a:t>
            </a:r>
            <a:r>
              <a:rPr lang="en-US" altLang="en-US" b="1" i="1" dirty="0" smtClean="0"/>
              <a:t>block</a:t>
            </a:r>
            <a:r>
              <a:rPr lang="en-US" altLang="en-US" dirty="0" smtClean="0"/>
              <a:t> and </a:t>
            </a:r>
            <a:r>
              <a:rPr lang="en-US" altLang="en-US" b="1" i="1" dirty="0" smtClean="0"/>
              <a:t>inline</a:t>
            </a:r>
            <a:r>
              <a:rPr lang="en-US" altLang="en-US" dirty="0" smtClean="0"/>
              <a:t> elements</a:t>
            </a:r>
          </a:p>
          <a:p>
            <a:pPr eaLnBrk="1" hangingPunct="1"/>
            <a:r>
              <a:rPr lang="en-US" altLang="en-US" dirty="0" smtClean="0"/>
              <a:t>Understand the general context of </a:t>
            </a:r>
            <a:r>
              <a:rPr lang="en-US" altLang="en-US" b="1" i="1" dirty="0" err="1" smtClean="0"/>
              <a:t>wireframing</a:t>
            </a:r>
            <a:endParaRPr lang="en-US" altLang="en-US" b="1" i="1" dirty="0" smtClean="0">
              <a:ea typeface="ヒラギノ角ゴ ProN W6" charset="0"/>
              <a:cs typeface="ヒラギノ角ゴ ProN W6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857B5-4CA2-4A31-908E-2789AE133D76}" type="slidenum">
              <a:rPr lang="en-US"/>
              <a:pPr>
                <a:defRPr/>
              </a:pPr>
              <a:t>30</a:t>
            </a:fld>
            <a:endParaRPr lang="en-US"/>
          </a:p>
        </p:txBody>
      </p:sp>
      <p:pic>
        <p:nvPicPr>
          <p:cNvPr id="4608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3148013"/>
            <a:ext cx="589280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25800"/>
            <a:ext cx="6170613" cy="549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2298700"/>
            <a:ext cx="6324600" cy="7010400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/>
              <a:t>Block - h1, h2, p, blockquote</a:t>
            </a:r>
          </a:p>
        </p:txBody>
      </p:sp>
      <p:sp>
        <p:nvSpPr>
          <p:cNvPr id="460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</a:t>
            </a:r>
          </a:p>
        </p:txBody>
      </p:sp>
      <p:sp>
        <p:nvSpPr>
          <p:cNvPr id="46087" name="Rectangle 5"/>
          <p:cNvSpPr>
            <a:spLocks/>
          </p:cNvSpPr>
          <p:nvPr/>
        </p:nvSpPr>
        <p:spPr bwMode="auto">
          <a:xfrm>
            <a:off x="6756400" y="2260600"/>
            <a:ext cx="6019800" cy="701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marL="266700" indent="-2667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spcBef>
                <a:spcPts val="4800"/>
              </a:spcBef>
              <a:buSzPct val="100000"/>
              <a:buFont typeface="Helvetica Neue" charset="0"/>
              <a:buChar char="•"/>
            </a:pPr>
            <a:r>
              <a:rPr lang="en-US" altLang="en-US" sz="26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Inline - a, em, q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54C481-37CF-40F7-867E-C1B970C7758E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4813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5527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Elements, Attributes, &amp; Documents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Linking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Nesting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Linebreak, Block &amp; Inline Elements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Structuring a Page / Wireframing</a:t>
            </a:r>
          </a:p>
        </p:txBody>
      </p:sp>
      <p:sp>
        <p:nvSpPr>
          <p:cNvPr id="48133" name="AutoShape 3"/>
          <p:cNvSpPr>
            <a:spLocks/>
          </p:cNvSpPr>
          <p:nvPr/>
        </p:nvSpPr>
        <p:spPr bwMode="auto">
          <a:xfrm>
            <a:off x="304800" y="5461000"/>
            <a:ext cx="6934200" cy="749300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D012F-1B29-4587-82C4-74A3B5FD07FC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4915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Planning a Document (1)</a:t>
            </a: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2324100"/>
            <a:ext cx="40132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Visualizing End Result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80" y="196280"/>
            <a:ext cx="3816424" cy="9302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1DA8E7-7F5A-43A3-A4FB-E0DFCB8629E4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5017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Planning a Document (2)</a:t>
            </a: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3600" y="2324100"/>
            <a:ext cx="68707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Identify Block Structure</a:t>
            </a:r>
          </a:p>
        </p:txBody>
      </p:sp>
      <p:pic>
        <p:nvPicPr>
          <p:cNvPr id="5018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0" y="355600"/>
            <a:ext cx="3962400" cy="904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BB346D-6976-410C-AE9F-4EBC37B4C59B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5120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Planning a Document (3)</a:t>
            </a: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3600" y="2324100"/>
            <a:ext cx="6870700" cy="65659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Building blocks</a:t>
            </a:r>
          </a:p>
          <a:p>
            <a:pPr lvl="1" eaLnBrk="1" hangingPunct="1"/>
            <a:r>
              <a:rPr lang="en-US" altLang="en-US" dirty="0" smtClean="0"/>
              <a:t>Don’t forget &lt;html&gt; &lt;head&gt; and &lt;body&gt;</a:t>
            </a:r>
          </a:p>
          <a:p>
            <a:pPr eaLnBrk="1" hangingPunct="1"/>
            <a:r>
              <a:rPr lang="en-US" altLang="en-US" dirty="0" smtClean="0"/>
              <a:t>Translate to html</a:t>
            </a:r>
          </a:p>
          <a:p>
            <a:pPr lvl="1" eaLnBrk="1" hangingPunct="1"/>
            <a:r>
              <a:rPr lang="en-US" altLang="en-US" dirty="0" smtClean="0"/>
              <a:t>Build content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C1C567-49C5-43A2-A853-2398FAE88A5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48" y="1420416"/>
            <a:ext cx="3065336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84" y="486032"/>
            <a:ext cx="7272808" cy="733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7710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042D8-7B5A-4AF9-9404-3A62FDC85423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5325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Wire framing</a:t>
            </a: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324100"/>
            <a:ext cx="59944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A website wireframe is a basic </a:t>
            </a:r>
            <a:r>
              <a:rPr lang="en-US" altLang="en-US" smtClean="0">
                <a:hlinkClick r:id="rId2"/>
              </a:rPr>
              <a:t>visual guide</a:t>
            </a:r>
            <a:r>
              <a:rPr lang="en-US" altLang="en-US" smtClean="0"/>
              <a:t> used in </a:t>
            </a:r>
            <a:r>
              <a:rPr lang="en-US" altLang="en-US" smtClean="0">
                <a:hlinkClick r:id="rId3"/>
              </a:rPr>
              <a:t>interface design</a:t>
            </a:r>
            <a:r>
              <a:rPr lang="en-US" altLang="en-US" smtClean="0"/>
              <a:t> to suggest the structure of a </a:t>
            </a:r>
            <a:r>
              <a:rPr lang="en-US" altLang="en-US" smtClean="0">
                <a:hlinkClick r:id="rId4"/>
              </a:rPr>
              <a:t>website</a:t>
            </a:r>
            <a:r>
              <a:rPr lang="en-US" altLang="en-US" smtClean="0"/>
              <a:t> and relationships between its pages. </a:t>
            </a:r>
          </a:p>
          <a:p>
            <a:pPr eaLnBrk="1" hangingPunct="1"/>
            <a:r>
              <a:rPr lang="en-US" altLang="en-US" smtClean="0"/>
              <a:t>A webpage wireframe is a similar illustration of the </a:t>
            </a:r>
            <a:r>
              <a:rPr lang="en-US" altLang="en-US" smtClean="0">
                <a:hlinkClick r:id="rId5"/>
              </a:rPr>
              <a:t>layout</a:t>
            </a:r>
            <a:r>
              <a:rPr lang="en-US" altLang="en-US" smtClean="0"/>
              <a:t> of fundamental elements in the </a:t>
            </a:r>
            <a:r>
              <a:rPr lang="en-US" altLang="en-US" smtClean="0">
                <a:hlinkClick r:id="rId6"/>
              </a:rPr>
              <a:t>interface</a:t>
            </a:r>
            <a:r>
              <a:rPr lang="en-US" altLang="en-US" smtClean="0"/>
              <a:t>. Typically, wireframes are completed before any artwork is developed.</a:t>
            </a:r>
          </a:p>
        </p:txBody>
      </p:sp>
      <p:pic>
        <p:nvPicPr>
          <p:cNvPr id="5325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0" y="355600"/>
            <a:ext cx="3962400" cy="904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C73A-BDCD-4CE8-A67E-AA47C9D18692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5427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5527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Elements, Attributes, &amp; Documents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Linking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Nesting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Linebreak, Block &amp; Inline Elements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Structuring a Page / Wireframing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0A3EFF-71E5-49AE-BCDC-56D3747DF152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5529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Learning Outcomes</a:t>
            </a: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324100"/>
            <a:ext cx="11925300" cy="6946900"/>
          </a:xfrm>
        </p:spPr>
        <p:txBody>
          <a:bodyPr/>
          <a:lstStyle/>
          <a:p>
            <a:pPr eaLnBrk="1" hangingPunct="1"/>
            <a:r>
              <a:rPr lang="en-US" altLang="en-US" smtClean="0"/>
              <a:t>Understand the structure of an </a:t>
            </a:r>
            <a:r>
              <a:rPr lang="en-US" altLang="en-US" b="1" i="1" smtClean="0"/>
              <a:t>HTML Element</a:t>
            </a:r>
            <a:r>
              <a:rPr lang="en-US" altLang="en-US" smtClean="0"/>
              <a:t>, and be able to recognize its variants.</a:t>
            </a:r>
          </a:p>
          <a:p>
            <a:pPr eaLnBrk="1" hangingPunct="1"/>
            <a:r>
              <a:rPr lang="en-US" altLang="en-US" smtClean="0"/>
              <a:t>Be able to read and compose a</a:t>
            </a:r>
            <a:r>
              <a:rPr lang="en-US" altLang="en-US" i="1" smtClean="0"/>
              <a:t> </a:t>
            </a:r>
            <a:r>
              <a:rPr lang="en-US" altLang="en-US" b="1" i="1" smtClean="0"/>
              <a:t>relative path</a:t>
            </a:r>
            <a:r>
              <a:rPr lang="en-US" altLang="en-US" smtClean="0"/>
              <a:t>, and be able to distinguish it form an </a:t>
            </a:r>
            <a:r>
              <a:rPr lang="en-US" altLang="en-US" b="1" i="1" smtClean="0"/>
              <a:t>absolute path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Understand the implications of</a:t>
            </a:r>
            <a:r>
              <a:rPr lang="en-US" altLang="en-US" b="1" smtClean="0"/>
              <a:t> </a:t>
            </a:r>
            <a:r>
              <a:rPr lang="en-US" altLang="en-US" b="1" i="1" smtClean="0"/>
              <a:t>nesting</a:t>
            </a:r>
            <a:r>
              <a:rPr lang="en-US" altLang="en-US" smtClean="0"/>
              <a:t> of elements, and in particular be able to distinguish between correct and incorrect nesting.</a:t>
            </a:r>
          </a:p>
          <a:p>
            <a:pPr eaLnBrk="1" hangingPunct="1"/>
            <a:r>
              <a:rPr lang="en-US" altLang="en-US" smtClean="0"/>
              <a:t>Be able to differentiate between </a:t>
            </a:r>
            <a:r>
              <a:rPr lang="en-US" altLang="en-US" b="1" i="1" smtClean="0"/>
              <a:t>block</a:t>
            </a:r>
            <a:r>
              <a:rPr lang="en-US" altLang="en-US" smtClean="0"/>
              <a:t> and </a:t>
            </a:r>
            <a:r>
              <a:rPr lang="en-US" altLang="en-US" b="1" i="1" smtClean="0"/>
              <a:t>inline</a:t>
            </a:r>
            <a:r>
              <a:rPr lang="en-US" altLang="en-US" smtClean="0"/>
              <a:t> elements</a:t>
            </a:r>
          </a:p>
          <a:p>
            <a:pPr eaLnBrk="1" hangingPunct="1"/>
            <a:r>
              <a:rPr lang="en-US" altLang="en-US" smtClean="0"/>
              <a:t>Understand the general context of </a:t>
            </a:r>
            <a:r>
              <a:rPr lang="en-US" altLang="en-US" b="1" i="1" smtClean="0"/>
              <a:t>wireframing</a:t>
            </a:r>
            <a:endParaRPr lang="en-US" altLang="en-US" b="1" i="1" smtClean="0">
              <a:ea typeface="ヒラギノ角ゴ ProN W6" charset="0"/>
              <a:cs typeface="ヒラギノ角ゴ ProN W6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E71365-39EA-41AF-9CAB-1F1D12030C4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457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5527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Elements, Attributes, &amp; Documents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Linking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Nesting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Linebreak, Block &amp; Inline Elements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Structuring a Page / Wireframing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29BEF1-B899-408F-9B38-26B6617EAA9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560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5527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Elements, Attributes, &amp; Documents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Linking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Nesting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Linebreak, Block &amp; Inline Elements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Structuring a Page / Wireframing</a:t>
            </a:r>
          </a:p>
        </p:txBody>
      </p:sp>
      <p:sp>
        <p:nvSpPr>
          <p:cNvPr id="25605" name="AutoShape 3"/>
          <p:cNvSpPr>
            <a:spLocks/>
          </p:cNvSpPr>
          <p:nvPr/>
        </p:nvSpPr>
        <p:spPr bwMode="auto">
          <a:xfrm>
            <a:off x="292100" y="2400300"/>
            <a:ext cx="6934200" cy="749300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of an HTML Element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C1C567-49C5-43A2-A853-2398FAE88A5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48" y="2500536"/>
            <a:ext cx="11194336" cy="6343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21388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DC6ED-8A63-4F6E-99E2-9BB298C9749B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662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Components of an HTML Element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9792" y="3403600"/>
            <a:ext cx="7560840" cy="3429000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altLang="en-US" sz="3600" dirty="0" smtClean="0"/>
              <a:t>&lt;</a:t>
            </a:r>
            <a:r>
              <a:rPr lang="en-US" altLang="en-US" sz="3600" dirty="0" err="1" smtClean="0"/>
              <a:t>ElementName</a:t>
            </a:r>
            <a:r>
              <a:rPr lang="en-US" altLang="en-US" sz="3600" dirty="0" smtClean="0"/>
              <a:t> &gt; </a:t>
            </a:r>
          </a:p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altLang="en-US" sz="3600" dirty="0"/>
              <a:t>	Content</a:t>
            </a:r>
          </a:p>
          <a:p>
            <a:pPr marL="0" indent="0" eaLnBrk="1" hangingPunct="1">
              <a:spcBef>
                <a:spcPts val="700"/>
              </a:spcBef>
              <a:buNone/>
            </a:pPr>
            <a:r>
              <a:rPr lang="en-US" altLang="en-US" sz="3600" dirty="0"/>
              <a:t>&lt;/</a:t>
            </a:r>
            <a:r>
              <a:rPr lang="en-US" altLang="en-US" sz="3600" dirty="0" err="1"/>
              <a:t>ElementName</a:t>
            </a:r>
            <a:r>
              <a:rPr lang="en-US" altLang="en-US" sz="3600" dirty="0" smtClean="0"/>
              <a:t>&gt;</a:t>
            </a:r>
            <a:endParaRPr lang="en-US" alt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9094688" y="3373924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Start Tag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094688" y="4588768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End Tag</a:t>
            </a:r>
            <a:endParaRPr lang="en-GB" dirty="0"/>
          </a:p>
        </p:txBody>
      </p:sp>
      <p:sp>
        <p:nvSpPr>
          <p:cNvPr id="3" name="Right Arrow 2"/>
          <p:cNvSpPr/>
          <p:nvPr/>
        </p:nvSpPr>
        <p:spPr bwMode="auto">
          <a:xfrm rot="10800000">
            <a:off x="8446616" y="3652664"/>
            <a:ext cx="648072" cy="360040"/>
          </a:xfrm>
          <a:prstGeom prst="rightArrow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10800000">
            <a:off x="8431730" y="4778080"/>
            <a:ext cx="648072" cy="360040"/>
          </a:xfrm>
          <a:prstGeom prst="rightArrow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C51E-1112-4A5F-B37A-6EF82116214F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&lt;title&gt;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3962400" y="3771900"/>
            <a:ext cx="4470400" cy="268907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lvl1pPr marL="266700" indent="-2667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marL="0" indent="0" eaLnBrk="1" hangingPunct="1">
              <a:spcBef>
                <a:spcPts val="700"/>
              </a:spcBef>
              <a:buSzPct val="100000"/>
            </a:pPr>
            <a:endParaRPr lang="en-US" altLang="en-US" sz="2600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indent="0" eaLnBrk="1" hangingPunct="1">
              <a:spcBef>
                <a:spcPts val="700"/>
              </a:spcBef>
              <a:buSzPct val="100000"/>
            </a:pP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altLang="en-US" sz="2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&lt;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title&gt;</a:t>
            </a:r>
            <a:endParaRPr lang="en-US" altLang="en-US" sz="26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indent="0" eaLnBrk="1" hangingPunct="1">
              <a:spcBef>
                <a:spcPts val="700"/>
              </a:spcBef>
              <a:buSzPct val="100000"/>
            </a:pP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Content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My DVD Shop</a:t>
            </a:r>
          </a:p>
          <a:p>
            <a:pPr marL="0" indent="0" eaLnBrk="1" hangingPunct="1">
              <a:spcBef>
                <a:spcPts val="700"/>
              </a:spcBef>
              <a:buSzPct val="100000"/>
            </a:pP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  <a:r>
              <a:rPr lang="en-US" altLang="en-US" sz="26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&lt;/title&gt;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7160" y="2607677"/>
            <a:ext cx="792088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600" dirty="0" smtClean="0"/>
              <a:t>&lt;title&gt;My App Store&lt;/title&gt;</a:t>
            </a:r>
            <a:endParaRPr lang="en-GB" sz="36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A87474-DDF3-4AD9-A4E4-9951EABEBFE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&lt;p&gt;</a:t>
            </a: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785530" y="5740896"/>
            <a:ext cx="9232900" cy="33274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lvl1pPr marL="266700" indent="-2667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	</a:t>
            </a:r>
            <a:r>
              <a:rPr lang="en-US" altLang="en-US" sz="26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&lt;</a:t>
            </a:r>
            <a:r>
              <a:rPr lang="en-US" altLang="en-US" sz="26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p&gt;</a:t>
            </a:r>
            <a:endParaRPr lang="en-US" altLang="en-US" sz="26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Content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		</a:t>
            </a:r>
            <a:r>
              <a:rPr lang="en-US" sz="2800" dirty="0" smtClean="0"/>
              <a:t>600 </a:t>
            </a:r>
            <a:r>
              <a:rPr lang="en-US" sz="2800" dirty="0"/>
              <a:t>million YouTube views later, </a:t>
            </a:r>
            <a:r>
              <a:rPr lang="en-US" sz="2800" dirty="0" smtClean="0"/>
              <a:t>					Dude </a:t>
            </a:r>
            <a:r>
              <a:rPr lang="en-US" sz="2800" dirty="0"/>
              <a:t>Perfect is back with their </a:t>
            </a:r>
            <a:r>
              <a:rPr lang="en-US" sz="2800" dirty="0" smtClean="0"/>
              <a:t>					most </a:t>
            </a:r>
            <a:r>
              <a:rPr lang="en-US" sz="2800" dirty="0"/>
              <a:t>epic game yet! Go BIGGER </a:t>
            </a:r>
            <a:r>
              <a:rPr lang="en-US" sz="2800" dirty="0" smtClean="0"/>
              <a:t>					than </a:t>
            </a:r>
            <a:r>
              <a:rPr lang="en-US" sz="2800" dirty="0"/>
              <a:t>ever hitting mind-blowing trick </a:t>
            </a:r>
            <a:r>
              <a:rPr lang="en-US" sz="2800" dirty="0" smtClean="0"/>
              <a:t>				shots </a:t>
            </a:r>
            <a:r>
              <a:rPr lang="en-US" sz="2800" dirty="0"/>
              <a:t>through tons of crazy levels! </a:t>
            </a: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altLang="en-US" sz="26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	&lt;/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73808" y="2356520"/>
            <a:ext cx="10345340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GB" sz="3200" dirty="0" smtClean="0"/>
              <a:t>&lt;p&gt; </a:t>
            </a:r>
            <a:r>
              <a:rPr lang="en-US" sz="3200" dirty="0"/>
              <a:t>600 million YouTube views later, Dude Perfect is back with their most epic game yet</a:t>
            </a:r>
            <a:r>
              <a:rPr lang="en-US" sz="3200" dirty="0" smtClean="0"/>
              <a:t>! Go </a:t>
            </a:r>
            <a:r>
              <a:rPr lang="en-US" sz="3200" dirty="0"/>
              <a:t>BIGGER than ever hitting mind-blowing trick shots through tons of crazy levels</a:t>
            </a:r>
            <a:r>
              <a:rPr lang="en-US" sz="3200" dirty="0" smtClean="0"/>
              <a:t>!</a:t>
            </a:r>
            <a:r>
              <a:rPr lang="en-GB" sz="3200" dirty="0" smtClean="0"/>
              <a:t>&lt;/p&gt;</a:t>
            </a:r>
            <a:endParaRPr lang="en-GB" sz="32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Lab Title">
  <a:themeElements>
    <a:clrScheme name="Lab 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b Title">
      <a:majorFont>
        <a:latin typeface="Helvetica Neue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Lab 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Photo - 4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4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Photo - 2 Up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Photo - 3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Photo - 2 Up Portrait &amp;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 &amp;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&amp;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aster #19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19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Master #1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Final &amp; CC">
  <a:themeElements>
    <a:clrScheme name="Final &amp; C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nal &amp; CC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Final &amp; C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2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3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Big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Big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B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Pages>0</Pages>
  <Words>943</Words>
  <Characters>0</Characters>
  <Application>Microsoft Office PowerPoint</Application>
  <PresentationFormat>Custom</PresentationFormat>
  <Lines>0</Lines>
  <Paragraphs>208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21</vt:i4>
      </vt:variant>
      <vt:variant>
        <vt:lpstr>Slide Titles</vt:lpstr>
      </vt:variant>
      <vt:variant>
        <vt:i4>39</vt:i4>
      </vt:variant>
    </vt:vector>
  </HeadingPairs>
  <TitlesOfParts>
    <vt:vector size="60" baseType="lpstr">
      <vt:lpstr>Lab Title</vt:lpstr>
      <vt:lpstr>Title &amp; Subtitle</vt:lpstr>
      <vt:lpstr>Title &amp; Bullets</vt:lpstr>
      <vt:lpstr>Master #19</vt:lpstr>
      <vt:lpstr>Final &amp; CC</vt:lpstr>
      <vt:lpstr>Photo - 2 Up Portrait</vt:lpstr>
      <vt:lpstr>Photo - 3 Up Portrait</vt:lpstr>
      <vt:lpstr>Photo - Big</vt:lpstr>
      <vt:lpstr>Title, Bullets &amp; Photo</vt:lpstr>
      <vt:lpstr>Photo - 4 Up</vt:lpstr>
      <vt:lpstr>Photo - 2 Up Landscape</vt:lpstr>
      <vt:lpstr>Title &amp; Bullets - Left</vt:lpstr>
      <vt:lpstr>Title &amp; Bullets - Right</vt:lpstr>
      <vt:lpstr>Bullets</vt:lpstr>
      <vt:lpstr>Title - Top</vt:lpstr>
      <vt:lpstr>Blank</vt:lpstr>
      <vt:lpstr>Photo - Vertical</vt:lpstr>
      <vt:lpstr>Photo - 3 Up</vt:lpstr>
      <vt:lpstr>Title - Center</vt:lpstr>
      <vt:lpstr>Photo - Horizontal</vt:lpstr>
      <vt:lpstr>Photo - 2 Up Portrait &amp; Landscape</vt:lpstr>
      <vt:lpstr>Web Development</vt:lpstr>
      <vt:lpstr>HTML Page Structure &amp; Publishing</vt:lpstr>
      <vt:lpstr>Learning Outcomes</vt:lpstr>
      <vt:lpstr>Agenda</vt:lpstr>
      <vt:lpstr>Agenda</vt:lpstr>
      <vt:lpstr>Components of an HTML Element</vt:lpstr>
      <vt:lpstr>Components of an HTML Element</vt:lpstr>
      <vt:lpstr>&lt;title&gt;</vt:lpstr>
      <vt:lpstr>&lt;p&gt;</vt:lpstr>
      <vt:lpstr>Attributes</vt:lpstr>
      <vt:lpstr>&lt;a&gt;</vt:lpstr>
      <vt:lpstr>&lt;img&gt;</vt:lpstr>
      <vt:lpstr>Attributes</vt:lpstr>
      <vt:lpstr>HTML Document Structure</vt:lpstr>
      <vt:lpstr>Agenda</vt:lpstr>
      <vt:lpstr>Linking</vt:lpstr>
      <vt:lpstr>Linking to other pages or images</vt:lpstr>
      <vt:lpstr>Links: Absolute vs Relative</vt:lpstr>
      <vt:lpstr>Relative Link Examples</vt:lpstr>
      <vt:lpstr>Agenda</vt:lpstr>
      <vt:lpstr>Nesting</vt:lpstr>
      <vt:lpstr>Nesting - Tree Structure</vt:lpstr>
      <vt:lpstr>Nesting can be Incorrect!</vt:lpstr>
      <vt:lpstr>Agenda</vt:lpstr>
      <vt:lpstr>Line breaks</vt:lpstr>
      <vt:lpstr>Line Breaks</vt:lpstr>
      <vt:lpstr>Line Breaks</vt:lpstr>
      <vt:lpstr>Line Breaks</vt:lpstr>
      <vt:lpstr>Block vs Inline Elements</vt:lpstr>
      <vt:lpstr>Examples</vt:lpstr>
      <vt:lpstr>Agenda</vt:lpstr>
      <vt:lpstr>Planning a Document (1)</vt:lpstr>
      <vt:lpstr>Planning a Document (2)</vt:lpstr>
      <vt:lpstr>Planning a Document (3)</vt:lpstr>
      <vt:lpstr>PowerPoint Presentation</vt:lpstr>
      <vt:lpstr>Wire framing</vt:lpstr>
      <vt:lpstr>Agenda</vt:lpstr>
      <vt:lpstr>Learning Outcomes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Brenda Mullally</dc:creator>
  <cp:lastModifiedBy>Brenda Mullally</cp:lastModifiedBy>
  <cp:revision>15</cp:revision>
  <dcterms:modified xsi:type="dcterms:W3CDTF">2015-06-08T13:12:39Z</dcterms:modified>
</cp:coreProperties>
</file>