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lvl1pPr algn="ctr">
      <a:defRPr sz="4200">
        <a:latin typeface="Helvetica Neue"/>
        <a:ea typeface="Helvetica Neue"/>
        <a:cs typeface="Helvetica Neue"/>
        <a:sym typeface="Helvetica Neue"/>
      </a:defRPr>
    </a:lvl1pPr>
    <a:lvl2pPr indent="457200" algn="ctr">
      <a:defRPr sz="4200">
        <a:latin typeface="Helvetica Neue"/>
        <a:ea typeface="Helvetica Neue"/>
        <a:cs typeface="Helvetica Neue"/>
        <a:sym typeface="Helvetica Neue"/>
      </a:defRPr>
    </a:lvl2pPr>
    <a:lvl3pPr indent="914400" algn="ctr">
      <a:defRPr sz="4200">
        <a:latin typeface="Helvetica Neue"/>
        <a:ea typeface="Helvetica Neue"/>
        <a:cs typeface="Helvetica Neue"/>
        <a:sym typeface="Helvetica Neue"/>
      </a:defRPr>
    </a:lvl3pPr>
    <a:lvl4pPr indent="1371600" algn="ctr">
      <a:defRPr sz="4200">
        <a:latin typeface="Helvetica Neue"/>
        <a:ea typeface="Helvetica Neue"/>
        <a:cs typeface="Helvetica Neue"/>
        <a:sym typeface="Helvetica Neue"/>
      </a:defRPr>
    </a:lvl4pPr>
    <a:lvl5pPr indent="1828800" algn="ctr">
      <a:defRPr sz="4200">
        <a:latin typeface="Helvetica Neue"/>
        <a:ea typeface="Helvetica Neue"/>
        <a:cs typeface="Helvetica Neue"/>
        <a:sym typeface="Helvetica Neue"/>
      </a:defRPr>
    </a:lvl5pPr>
    <a:lvl6pPr algn="ctr">
      <a:defRPr sz="4200">
        <a:latin typeface="Helvetica Neue"/>
        <a:ea typeface="Helvetica Neue"/>
        <a:cs typeface="Helvetica Neue"/>
        <a:sym typeface="Helvetica Neue"/>
      </a:defRPr>
    </a:lvl6pPr>
    <a:lvl7pPr algn="ctr">
      <a:defRPr sz="4200">
        <a:latin typeface="Helvetica Neue"/>
        <a:ea typeface="Helvetica Neue"/>
        <a:cs typeface="Helvetica Neue"/>
        <a:sym typeface="Helvetica Neue"/>
      </a:defRPr>
    </a:lvl7pPr>
    <a:lvl8pPr algn="ctr">
      <a:defRPr sz="4200">
        <a:latin typeface="Helvetica Neue"/>
        <a:ea typeface="Helvetica Neue"/>
        <a:cs typeface="Helvetica Neue"/>
        <a:sym typeface="Helvetica Neue"/>
      </a:defRPr>
    </a:lvl8pPr>
    <a:lvl9pPr algn="ctr">
      <a:defRPr sz="4200"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4F4F4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FBFBF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FBFBF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87" d="100"/>
          <a:sy n="87" d="100"/>
        </p:scale>
        <p:origin x="1856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318910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creativecommons.org/licenses/by-nc/3.0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www.wit.ie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47700" y="4749800"/>
            <a:ext cx="11709400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 flipH="1">
            <a:off x="6488112" y="519112"/>
            <a:ext cx="1588" cy="7964488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6488112" y="4476750"/>
            <a:ext cx="5995989" cy="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7429500"/>
          </a:xfrm>
          <a:prstGeom prst="rect">
            <a:avLst/>
          </a:prstGeom>
        </p:spPr>
        <p:txBody>
          <a:bodyPr/>
          <a:lstStyle>
            <a:lvl1pPr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69300" y="2324100"/>
            <a:ext cx="4064000" cy="7429500"/>
          </a:xfrm>
          <a:prstGeom prst="rect">
            <a:avLst/>
          </a:prstGeom>
        </p:spPr>
        <p:txBody>
          <a:bodyPr/>
          <a:lstStyle>
            <a:lvl1pPr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647700" y="4749800"/>
            <a:ext cx="4881563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5080000" cy="47371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571500" y="0"/>
            <a:ext cx="5080000" cy="4495800"/>
          </a:xfrm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7545069" y="7975600"/>
            <a:ext cx="1" cy="142240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1409700" y="7518400"/>
            <a:ext cx="5791200" cy="2235200"/>
          </a:xfrm>
          <a:prstGeom prst="rect">
            <a:avLst/>
          </a:prstGeom>
          <a:noFill/>
        </p:spPr>
        <p:txBody>
          <a:bodyPr anchor="ctr"/>
          <a:lstStyle>
            <a:lvl1pPr algn="r"/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7848600" y="8470900"/>
            <a:ext cx="4953000" cy="12827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  <a:noFill/>
        </p:spPr>
        <p:txBody>
          <a:bodyPr anchor="ctr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" name="Group 67"/>
          <p:cNvGrpSpPr/>
          <p:nvPr/>
        </p:nvGrpSpPr>
        <p:grpSpPr>
          <a:xfrm>
            <a:off x="4419600" y="3209759"/>
            <a:ext cx="4267200" cy="2893252"/>
            <a:chOff x="0" y="0"/>
            <a:chExt cx="4267200" cy="2893250"/>
          </a:xfrm>
        </p:grpSpPr>
        <p:pic>
          <p:nvPicPr>
            <p:cNvPr id="65" name="by-nc.eu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800" y="0"/>
              <a:ext cx="2959100" cy="10353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6" name="Shape 66"/>
            <p:cNvSpPr/>
            <p:nvPr/>
          </p:nvSpPr>
          <p:spPr>
            <a:xfrm>
              <a:off x="0" y="1202830"/>
              <a:ext cx="4267200" cy="169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l" defTabSz="584200">
                <a:lnSpc>
                  <a:spcPct val="120000"/>
                </a:lnSpc>
                <a:defRPr sz="1800"/>
              </a:pPr>
              <a:r>
                <a:rPr sz="1600"/>
                <a:t>Except where otherwise noted, this content is licensed under a </a:t>
              </a:r>
              <a:r>
                <a:rPr sz="1600">
                  <a:hlinkClick r:id="rId4"/>
                </a:rPr>
                <a:t>Creative Commons Attribution-NonCommercial 3.0 License</a:t>
              </a:r>
              <a:r>
                <a:rPr sz="1600"/>
                <a:t>. </a:t>
              </a:r>
            </a:p>
            <a:p>
              <a:pPr lvl="0" algn="l" defTabSz="584200">
                <a:lnSpc>
                  <a:spcPct val="120000"/>
                </a:lnSpc>
                <a:defRPr sz="1800"/>
              </a:pPr>
              <a:endParaRPr sz="1600"/>
            </a:p>
            <a:p>
              <a:pPr lvl="0" algn="l" defTabSz="584200">
                <a:lnSpc>
                  <a:spcPct val="120000"/>
                </a:lnSpc>
                <a:defRPr sz="1800"/>
              </a:pPr>
              <a:r>
                <a:rPr sz="1600"/>
                <a:t>For more information, please see </a:t>
              </a:r>
              <a:r>
                <a:rPr sz="1600">
                  <a:hlinkClick r:id="rId4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70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75" name="Group 75"/>
          <p:cNvGrpSpPr/>
          <p:nvPr/>
        </p:nvGrpSpPr>
        <p:grpSpPr>
          <a:xfrm>
            <a:off x="3707033" y="6616700"/>
            <a:ext cx="4610101" cy="1371601"/>
            <a:chOff x="0" y="0"/>
            <a:chExt cx="4610100" cy="1371600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 defTabSz="584200">
                <a:lnSpc>
                  <a:spcPct val="120000"/>
                </a:lnSpc>
                <a:defRPr sz="1800"/>
              </a:pPr>
              <a:r>
                <a:rPr>
                  <a:solidFill>
                    <a:srgbClr val="133455"/>
                  </a:solidFill>
                </a:rPr>
                <a:t>Department of Computing, Maths &amp; Physics</a:t>
              </a:r>
            </a:p>
            <a:p>
              <a:pPr lvl="0" algn="l" defTabSz="584200">
                <a:lnSpc>
                  <a:spcPct val="120000"/>
                </a:lnSpc>
                <a:defRPr sz="1800"/>
              </a:pPr>
              <a:r>
                <a:rPr>
                  <a:solidFill>
                    <a:srgbClr val="133455"/>
                  </a:solidFill>
                </a:rPr>
                <a:t>Waterford Institute of Technology</a:t>
              </a:r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754707"/>
              <a:ext cx="1361922" cy="301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584200">
                <a:defRPr sz="1300">
                  <a:hlinkClick r:id="rId3"/>
                </a:defRPr>
              </a:lvl1pPr>
            </a:lstStyle>
            <a:p>
              <a:pPr lvl="0">
                <a:defRPr sz="1800"/>
              </a:pPr>
              <a:r>
                <a:rPr sz="1300">
                  <a:hlinkClick r:id="rId3"/>
                </a:rPr>
                <a:t>http://www.wit.ie</a:t>
              </a:r>
            </a:p>
          </p:txBody>
        </p:sp>
        <p:sp>
          <p:nvSpPr>
            <p:cNvPr id="74" name="Shape 74"/>
            <p:cNvSpPr/>
            <p:nvPr/>
          </p:nvSpPr>
          <p:spPr>
            <a:xfrm>
              <a:off x="0" y="1069716"/>
              <a:ext cx="1671326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584200">
                <a:defRPr sz="1300">
                  <a:hlinkClick r:id="rId3"/>
                </a:defRPr>
              </a:lvl1pPr>
            </a:lstStyle>
            <a:p>
              <a:pPr lvl="0">
                <a:defRPr sz="1800"/>
              </a:pPr>
              <a:r>
                <a:rPr sz="1300">
                  <a:hlinkClick r:id="rId3"/>
                </a:rPr>
                <a:t>http://elearning.wit.ie</a:t>
              </a:r>
            </a:p>
          </p:txBody>
        </p:sp>
      </p:grp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26800" cy="1028700"/>
          </a:xfrm>
          <a:prstGeom prst="rect">
            <a:avLst/>
          </a:prstGeom>
          <a:noFill/>
        </p:spPr>
        <p:txBody>
          <a:bodyPr anchor="ctr"/>
          <a:lstStyle>
            <a:lvl1pPr defTabSz="584200"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4800"/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>
              <a:defRPr sz="1800"/>
            </a:pPr>
            <a:r>
              <a:rPr sz="2000"/>
              <a:t>Body Level Three</a:t>
            </a:r>
          </a:p>
          <a:p>
            <a:pPr lvl="3">
              <a:defRPr sz="1800"/>
            </a:pPr>
            <a:r>
              <a:rPr sz="2000"/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H="1">
            <a:off x="9066212" y="519112"/>
            <a:ext cx="1588" cy="7964488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9066212" y="3092450"/>
            <a:ext cx="3430588" cy="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9066212" y="5873750"/>
            <a:ext cx="3430588" cy="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6503670" y="1803400"/>
            <a:ext cx="1" cy="431800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>
            <a:off x="4430712" y="1777999"/>
            <a:ext cx="1589" cy="5054602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flipH="1">
            <a:off x="6488112" y="508000"/>
            <a:ext cx="1589" cy="801370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>
            <a:off x="4443412" y="1776412"/>
            <a:ext cx="1589" cy="506888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 flipH="1">
            <a:off x="8545512" y="1776412"/>
            <a:ext cx="1588" cy="506888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647700" y="1968500"/>
            <a:ext cx="4876800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7429500"/>
          </a:xfrm>
          <a:prstGeom prst="rect">
            <a:avLst/>
          </a:prstGeom>
        </p:spPr>
        <p:txBody>
          <a:bodyPr/>
          <a:lstStyle>
            <a:lvl1pPr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1500" y="0"/>
            <a:ext cx="5080000" cy="1727200"/>
          </a:xfrm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0"/>
            <a:ext cx="11861800" cy="1727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219700" cy="742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77496" y="9194800"/>
            <a:ext cx="301854" cy="289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med"/>
  <p:txStyles>
    <p:titleStyle>
      <a:lvl1pPr>
        <a:defRPr sz="4200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4200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4200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4200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4200">
          <a:latin typeface="Helvetica Neue Light"/>
          <a:ea typeface="Helvetica Neue Light"/>
          <a:cs typeface="Helvetica Neue Light"/>
          <a:sym typeface="Helvetica Neue Light"/>
        </a:defRPr>
      </a:lvl5pPr>
      <a:lvl6pPr indent="457200">
        <a:defRPr sz="4200">
          <a:latin typeface="Helvetica Neue Light"/>
          <a:ea typeface="Helvetica Neue Light"/>
          <a:cs typeface="Helvetica Neue Light"/>
          <a:sym typeface="Helvetica Neue Light"/>
        </a:defRPr>
      </a:lvl6pPr>
      <a:lvl7pPr indent="914400">
        <a:defRPr sz="4200">
          <a:latin typeface="Helvetica Neue Light"/>
          <a:ea typeface="Helvetica Neue Light"/>
          <a:cs typeface="Helvetica Neue Light"/>
          <a:sym typeface="Helvetica Neue Light"/>
        </a:defRPr>
      </a:lvl7pPr>
      <a:lvl8pPr indent="1371600">
        <a:defRPr sz="4200">
          <a:latin typeface="Helvetica Neue Light"/>
          <a:ea typeface="Helvetica Neue Light"/>
          <a:cs typeface="Helvetica Neue Light"/>
          <a:sym typeface="Helvetica Neue Light"/>
        </a:defRPr>
      </a:lvl8pPr>
      <a:lvl9pPr indent="1828800">
        <a:defRPr sz="4200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66700" indent="-266700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1pPr>
      <a:lvl2pPr marL="7789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2pPr>
      <a:lvl3pPr marL="12234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3pPr>
      <a:lvl4pPr marL="16679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4pPr>
      <a:lvl5pPr marL="21124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5pPr>
      <a:lvl6pPr marL="25696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6pPr>
      <a:lvl7pPr marL="30268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7pPr>
      <a:lvl8pPr marL="34840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8pPr>
      <a:lvl9pPr marL="39412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hyperlink" Target="mailto:edeleastar@wit.ie" TargetMode="External"/><Relationship Id="rId3" Type="http://schemas.openxmlformats.org/officeDocument/2006/relationships/hyperlink" Target="mailto:bmullally@wit.i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905256" y="3120212"/>
            <a:ext cx="11226801" cy="1028701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Web Development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3727450" y="4800600"/>
            <a:ext cx="5778500" cy="1981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 dirty="0" err="1"/>
              <a:t>Eamonn</a:t>
            </a:r>
            <a:r>
              <a:rPr sz="2000" dirty="0"/>
              <a:t> de </a:t>
            </a:r>
            <a:r>
              <a:rPr sz="2000" dirty="0" err="1"/>
              <a:t>Leastar</a:t>
            </a:r>
            <a:r>
              <a:rPr sz="2000" dirty="0"/>
              <a:t> (</a:t>
            </a:r>
            <a:r>
              <a:rPr sz="2000" dirty="0">
                <a:hlinkClick r:id="rId2"/>
              </a:rPr>
              <a:t>edeleastar@wit.ie</a:t>
            </a:r>
            <a:r>
              <a:rPr sz="2000" dirty="0" smtClean="0"/>
              <a:t>)</a:t>
            </a:r>
            <a:endParaRPr lang="en-IE" sz="2000" dirty="0" smtClean="0"/>
          </a:p>
          <a:p>
            <a:pPr lvl="0">
              <a:defRPr sz="1800"/>
            </a:pPr>
            <a:r>
              <a:rPr lang="en-IE" dirty="0" err="1" smtClean="0"/>
              <a:t>Dr.</a:t>
            </a:r>
            <a:r>
              <a:rPr lang="en-IE" dirty="0" smtClean="0"/>
              <a:t> Brenda Mullally (</a:t>
            </a:r>
            <a:r>
              <a:rPr lang="en-IE" dirty="0" smtClean="0">
                <a:hlinkClick r:id="rId3"/>
              </a:rPr>
              <a:t>bmullally@wit.ie</a:t>
            </a:r>
            <a:r>
              <a:rPr lang="en-IE" dirty="0" smtClean="0"/>
              <a:t>) </a:t>
            </a:r>
            <a:endParaRPr sz="2000" dirty="0"/>
          </a:p>
          <a:p>
            <a:pPr lvl="0">
              <a:defRPr sz="1800"/>
            </a:pPr>
            <a:endParaRPr sz="20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 idx="4294967295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 dirty="0"/>
              <a:t>Project </a:t>
            </a:r>
            <a:r>
              <a:rPr lang="en-IE" sz="4200" dirty="0" smtClean="0"/>
              <a:t>Two</a:t>
            </a:r>
            <a:endParaRPr sz="4200" dirty="0"/>
          </a:p>
        </p:txBody>
      </p:sp>
      <p:sp>
        <p:nvSpPr>
          <p:cNvPr id="85" name="Shape 85"/>
          <p:cNvSpPr>
            <a:spLocks noGrp="1"/>
          </p:cNvSpPr>
          <p:nvPr>
            <p:ph type="body" idx="4294967295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12376353" y="9194800"/>
            <a:ext cx="202997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4</a:t>
            </a:r>
          </a:p>
        </p:txBody>
      </p:sp>
      <p:sp>
        <p:nvSpPr>
          <p:cNvPr id="88" name="Shape 88"/>
          <p:cNvSpPr>
            <a:spLocks noGrp="1"/>
          </p:cNvSpPr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One: Context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4294967295"/>
          </p:nvPr>
        </p:nvSpPr>
        <p:spPr>
          <a:xfrm>
            <a:off x="714920" y="2476499"/>
            <a:ext cx="11574960" cy="6718301"/>
          </a:xfrm>
          <a:prstGeom prst="rect">
            <a:avLst/>
          </a:prstGeom>
        </p:spPr>
        <p:txBody>
          <a:bodyPr lIns="0" tIns="0" rIns="0" bIns="0">
            <a:normAutofit fontScale="92500" lnSpcReduction="10000"/>
          </a:bodyPr>
          <a:lstStyle/>
          <a:p>
            <a:pPr marL="266699" lvl="0" indent="-266699">
              <a:defRPr sz="1800"/>
            </a:pPr>
            <a:r>
              <a:rPr lang="en-IE" sz="2800" dirty="0" smtClean="0"/>
              <a:t>For this project we are asking you to create a more sophisticated site – which must be responsive</a:t>
            </a:r>
          </a:p>
          <a:p>
            <a:pPr marL="266699" lvl="0" indent="-266699">
              <a:defRPr sz="1800"/>
            </a:pPr>
            <a:r>
              <a:rPr lang="en-IE" sz="2800" dirty="0" smtClean="0"/>
              <a:t>It must </a:t>
            </a:r>
            <a:r>
              <a:rPr lang="en-IE" sz="2800" dirty="0" err="1" smtClean="0"/>
              <a:t>contatin</a:t>
            </a:r>
            <a:r>
              <a:rPr lang="en-IE" sz="2800" dirty="0" smtClean="0"/>
              <a:t> at least 10 pages.</a:t>
            </a:r>
            <a:endParaRPr sz="2800" dirty="0"/>
          </a:p>
          <a:p>
            <a:pPr marL="266699" lvl="0" indent="-266699">
              <a:defRPr sz="1800"/>
            </a:pPr>
            <a:r>
              <a:rPr lang="en-IE" sz="2800" dirty="0" smtClean="0"/>
              <a:t>You may use your existing site content – but many of you may need to </a:t>
            </a:r>
            <a:r>
              <a:rPr lang="en-IE" sz="2800" dirty="0" err="1" smtClean="0"/>
              <a:t>suppliment</a:t>
            </a:r>
            <a:r>
              <a:rPr lang="en-IE" sz="2800" dirty="0" smtClean="0"/>
              <a:t> it with additional material </a:t>
            </a:r>
            <a:endParaRPr sz="2800" dirty="0"/>
          </a:p>
          <a:p>
            <a:pPr marL="266699" lvl="0" indent="-266699">
              <a:defRPr sz="1800"/>
            </a:pPr>
            <a:r>
              <a:rPr sz="2800" dirty="0"/>
              <a:t>You will be assessed on both visual, technical (e.g., features), and organizational  (e.g., file naming scheme) aspects</a:t>
            </a:r>
            <a:r>
              <a:rPr sz="2800" dirty="0" smtClean="0"/>
              <a:t>.</a:t>
            </a:r>
            <a:endParaRPr lang="en-IE" sz="2800" dirty="0" smtClean="0"/>
          </a:p>
          <a:p>
            <a:pPr marL="266699" lvl="0" indent="-266699">
              <a:defRPr sz="1800"/>
            </a:pPr>
            <a:r>
              <a:rPr lang="en-IE" sz="2800" dirty="0" smtClean="0"/>
              <a:t>Labs 10 &amp; 11 will </a:t>
            </a:r>
            <a:r>
              <a:rPr lang="en-IE" sz="2800" dirty="0" err="1" smtClean="0"/>
              <a:t>demonatrate</a:t>
            </a:r>
            <a:r>
              <a:rPr lang="en-IE" sz="2800" dirty="0" smtClean="0"/>
              <a:t> interesting techniques that you will be using, particularly for the Responsive requirement.</a:t>
            </a:r>
          </a:p>
          <a:p>
            <a:pPr marL="266699" lvl="0" indent="-266699">
              <a:defRPr sz="1800"/>
            </a:pPr>
            <a:r>
              <a:rPr lang="en-IE" sz="2800" dirty="0" smtClean="0"/>
              <a:t>You will be expected to publish the site to a web server (</a:t>
            </a:r>
            <a:r>
              <a:rPr lang="en-IE" sz="2800" dirty="0" err="1" smtClean="0"/>
              <a:t>surge.sh</a:t>
            </a:r>
            <a:r>
              <a:rPr lang="en-IE" sz="2800" dirty="0" smtClean="0"/>
              <a:t>)</a:t>
            </a:r>
            <a:endParaRPr sz="28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2376353" y="9194800"/>
            <a:ext cx="202997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4</a:t>
            </a:r>
          </a:p>
        </p:txBody>
      </p:sp>
      <p:sp>
        <p:nvSpPr>
          <p:cNvPr id="92" name="Shape 92"/>
          <p:cNvSpPr>
            <a:spLocks noGrp="1"/>
          </p:cNvSpPr>
          <p:nvPr>
            <p:ph type="title" idx="4294967295"/>
          </p:nvPr>
        </p:nvSpPr>
        <p:spPr>
          <a:xfrm>
            <a:off x="571500" y="-3429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One: Content &amp; Styles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4294967295"/>
          </p:nvPr>
        </p:nvSpPr>
        <p:spPr>
          <a:xfrm>
            <a:off x="571500" y="1219200"/>
            <a:ext cx="11861800" cy="814189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600" dirty="0"/>
              <a:t>Content:</a:t>
            </a:r>
          </a:p>
          <a:p>
            <a:pPr marL="723900" lvl="1" indent="-266700">
              <a:defRPr sz="1800"/>
            </a:pPr>
            <a:r>
              <a:rPr lang="en-IE" sz="2600" dirty="0" smtClean="0"/>
              <a:t>A minimum of 10 </a:t>
            </a:r>
            <a:r>
              <a:rPr sz="2600" dirty="0" smtClean="0"/>
              <a:t>separate</a:t>
            </a:r>
            <a:r>
              <a:rPr lang="en-IE" sz="2600" dirty="0" smtClean="0"/>
              <a:t> </a:t>
            </a:r>
            <a:r>
              <a:rPr sz="2600" dirty="0" smtClean="0"/>
              <a:t>pages</a:t>
            </a:r>
            <a:endParaRPr sz="2600" dirty="0"/>
          </a:p>
          <a:p>
            <a:pPr marL="723900" lvl="1" indent="-266700">
              <a:defRPr sz="1800"/>
            </a:pPr>
            <a:r>
              <a:rPr lang="en-IE" sz="2600" dirty="0" smtClean="0"/>
              <a:t>An appropriate </a:t>
            </a:r>
            <a:r>
              <a:rPr lang="en-IE" sz="2600" dirty="0" err="1" smtClean="0"/>
              <a:t>na</a:t>
            </a:r>
            <a:r>
              <a:rPr sz="2600" dirty="0" smtClean="0"/>
              <a:t>vigation </a:t>
            </a:r>
            <a:r>
              <a:rPr sz="2600" dirty="0"/>
              <a:t>mechanism</a:t>
            </a:r>
          </a:p>
          <a:p>
            <a:pPr marL="723900" lvl="1" indent="-266700">
              <a:defRPr sz="1800"/>
            </a:pPr>
            <a:r>
              <a:rPr sz="2600" dirty="0"/>
              <a:t>A pleasing multi-column layout, including header and footer sections</a:t>
            </a:r>
          </a:p>
          <a:p>
            <a:pPr marL="723900" lvl="1" indent="-266700">
              <a:defRPr sz="1800"/>
            </a:pPr>
            <a:r>
              <a:rPr sz="2600" dirty="0"/>
              <a:t>Suitable and appropriate </a:t>
            </a:r>
            <a:r>
              <a:rPr sz="2600" dirty="0" smtClean="0"/>
              <a:t>imagery</a:t>
            </a:r>
            <a:endParaRPr lang="en-IE" dirty="0"/>
          </a:p>
          <a:p>
            <a:pPr marL="723900" lvl="1" indent="-266700">
              <a:defRPr sz="1800"/>
            </a:pPr>
            <a:r>
              <a:rPr lang="en-IE" sz="2600" dirty="0" err="1" smtClean="0"/>
              <a:t>Resopnsive</a:t>
            </a:r>
            <a:endParaRPr lang="en-IE" sz="2600" dirty="0" smtClean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2376353" y="9194800"/>
            <a:ext cx="202997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5</a:t>
            </a:r>
          </a:p>
        </p:txBody>
      </p:sp>
      <p:sp>
        <p:nvSpPr>
          <p:cNvPr id="96" name="Shape 96"/>
          <p:cNvSpPr>
            <a:spLocks noGrp="1"/>
          </p:cNvSpPr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One: General Requirements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4294967295"/>
          </p:nvPr>
        </p:nvSpPr>
        <p:spPr>
          <a:xfrm>
            <a:off x="431800" y="2794000"/>
            <a:ext cx="5208241" cy="704770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600" dirty="0"/>
              <a:t>Consistency across pages</a:t>
            </a:r>
          </a:p>
          <a:p>
            <a:pPr lvl="0">
              <a:defRPr sz="1800"/>
            </a:pPr>
            <a:r>
              <a:rPr sz="2600" dirty="0"/>
              <a:t>Clear and consistent file naming scheme</a:t>
            </a:r>
          </a:p>
          <a:p>
            <a:pPr lvl="0">
              <a:defRPr sz="1800"/>
            </a:pPr>
            <a:r>
              <a:rPr sz="2600" dirty="0"/>
              <a:t>Clear and consistent site structure (e.g., folders)</a:t>
            </a:r>
          </a:p>
          <a:p>
            <a:pPr lvl="0">
              <a:defRPr sz="1800"/>
            </a:pPr>
            <a:r>
              <a:rPr sz="2600" dirty="0"/>
              <a:t>Clear and consistent code nesting and </a:t>
            </a:r>
            <a:r>
              <a:rPr sz="2600" dirty="0" smtClean="0"/>
              <a:t>indentation</a:t>
            </a:r>
            <a:endParaRPr lang="en-IE" sz="2600" dirty="0" smtClean="0"/>
          </a:p>
          <a:p>
            <a:pPr>
              <a:defRPr sz="1800"/>
            </a:pPr>
            <a:r>
              <a:rPr lang="en-IE" dirty="0"/>
              <a:t>Appropriate Semantic Elements Expected</a:t>
            </a:r>
            <a:endParaRPr dirty="0"/>
          </a:p>
        </p:txBody>
      </p:sp>
      <p:sp>
        <p:nvSpPr>
          <p:cNvPr id="98" name="Shape 98"/>
          <p:cNvSpPr/>
          <p:nvPr/>
        </p:nvSpPr>
        <p:spPr>
          <a:xfrm>
            <a:off x="6596211" y="2705100"/>
            <a:ext cx="6192689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66700" lvl="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/>
              <a:t>Use HTML tags introduced during the class + elements you think make sense in the context of the site you are developing</a:t>
            </a:r>
          </a:p>
          <a:p>
            <a:pPr marL="266700" lvl="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/>
              <a:t>Multi-columns layout</a:t>
            </a:r>
          </a:p>
          <a:p>
            <a:pPr marL="266700" lvl="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/>
              <a:t>Use a combination of text and images, where appropriate</a:t>
            </a:r>
          </a:p>
          <a:p>
            <a:pPr marL="266700" lvl="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/>
              <a:t>Use of classes and ID + suitable HTML tags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12277496" y="9194800"/>
            <a:ext cx="301854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13</a:t>
            </a:r>
          </a:p>
        </p:txBody>
      </p:sp>
      <p:sp>
        <p:nvSpPr>
          <p:cNvPr id="101" name="Shape 101"/>
          <p:cNvSpPr>
            <a:spLocks noGrp="1"/>
          </p:cNvSpPr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One: Submission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4294967295"/>
          </p:nvPr>
        </p:nvSpPr>
        <p:spPr>
          <a:xfrm>
            <a:off x="774700" y="2209800"/>
            <a:ext cx="11455400" cy="695176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600" dirty="0"/>
              <a:t>All files included in your website as a single zipped </a:t>
            </a:r>
            <a:r>
              <a:rPr sz="2600" dirty="0" smtClean="0"/>
              <a:t>archive</a:t>
            </a:r>
            <a:r>
              <a:rPr lang="en-IE" sz="2600" dirty="0" smtClean="0"/>
              <a:t> + a link to the </a:t>
            </a:r>
            <a:r>
              <a:rPr lang="en-IE" sz="2600" dirty="0" err="1" smtClean="0"/>
              <a:t>deplpyed</a:t>
            </a:r>
            <a:r>
              <a:rPr lang="en-IE" sz="2600" dirty="0" smtClean="0"/>
              <a:t> version</a:t>
            </a:r>
            <a:endParaRPr sz="2600" dirty="0"/>
          </a:p>
          <a:p>
            <a:pPr lvl="0">
              <a:defRPr sz="1800"/>
            </a:pPr>
            <a:r>
              <a:rPr sz="2600" dirty="0"/>
              <a:t>The project will be observed </a:t>
            </a:r>
            <a:r>
              <a:rPr lang="en-IE" sz="2600" dirty="0" smtClean="0"/>
              <a:t>Firefox Developer Edition – with a variety of screen profiles</a:t>
            </a:r>
            <a:endParaRPr sz="2600" dirty="0"/>
          </a:p>
          <a:p>
            <a:pPr lvl="0">
              <a:defRPr sz="1800"/>
            </a:pPr>
            <a:r>
              <a:rPr sz="2600" dirty="0"/>
              <a:t>The main site entry point is to be ‘index.html’. </a:t>
            </a:r>
          </a:p>
          <a:p>
            <a:pPr lvl="0">
              <a:defRPr sz="1800"/>
            </a:pPr>
            <a:r>
              <a:rPr sz="2600" dirty="0"/>
              <a:t>The assignment needs to be submitted via Moodle using the dedicated submission </a:t>
            </a:r>
            <a:r>
              <a:rPr lang="en-IE" sz="2600" dirty="0" smtClean="0"/>
              <a:t>activity in </a:t>
            </a:r>
            <a:r>
              <a:rPr lang="en-IE" sz="2600" dirty="0" err="1" smtClean="0"/>
              <a:t>moodle</a:t>
            </a:r>
            <a:endParaRPr lang="en-IE" dirty="0"/>
          </a:p>
          <a:p>
            <a:pPr lvl="0">
              <a:defRPr sz="1800"/>
            </a:pPr>
            <a:r>
              <a:rPr lang="en-IE" sz="2600" dirty="0" smtClean="0"/>
              <a:t>This should include the link to the public </a:t>
            </a:r>
          </a:p>
          <a:p>
            <a:pPr lvl="0">
              <a:defRPr sz="1800"/>
            </a:pPr>
            <a:r>
              <a:rPr sz="2600" dirty="0" smtClean="0"/>
              <a:t>Deadline</a:t>
            </a:r>
            <a:r>
              <a:rPr sz="2600" dirty="0"/>
              <a:t>: </a:t>
            </a:r>
            <a:r>
              <a:rPr lang="en-IE" sz="2600" dirty="0" smtClean="0"/>
              <a:t>December 13</a:t>
            </a:r>
            <a:r>
              <a:rPr lang="en-IE" sz="1800" baseline="30000" dirty="0" smtClean="0"/>
              <a:t>h</a:t>
            </a:r>
            <a:r>
              <a:rPr lang="en-IE" sz="2600" dirty="0" smtClean="0"/>
              <a:t> </a:t>
            </a:r>
            <a:endParaRPr sz="26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xfrm>
            <a:off x="12376353" y="9194800"/>
            <a:ext cx="202997" cy="289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7</a:t>
            </a:fld>
            <a:endParaRPr sz="1400"/>
          </a:p>
        </p:txBody>
      </p:sp>
      <p:graphicFrame>
        <p:nvGraphicFramePr>
          <p:cNvPr id="105" name="Table 105"/>
          <p:cNvGraphicFramePr/>
          <p:nvPr>
            <p:extLst>
              <p:ext uri="{D42A27DB-BD31-4B8C-83A1-F6EECF244321}">
                <p14:modId xmlns:p14="http://schemas.microsoft.com/office/powerpoint/2010/main" val="578466594"/>
              </p:ext>
            </p:extLst>
          </p:nvPr>
        </p:nvGraphicFramePr>
        <p:xfrm>
          <a:off x="581077" y="1150055"/>
          <a:ext cx="11842643" cy="8518858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822003"/>
                <a:gridCol w="2505160"/>
                <a:gridCol w="2505160"/>
                <a:gridCol w="2505160"/>
                <a:gridCol w="2505160"/>
              </a:tblGrid>
              <a:tr h="655839">
                <a:tc>
                  <a:txBody>
                    <a:bodyPr/>
                    <a:lstStyle/>
                    <a:p>
                      <a:pPr marL="285750" lvl="0" indent="-285750" algn="l">
                        <a:defRPr sz="2200"/>
                      </a:pPr>
                      <a:endParaRPr dirty="0"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>
                          <a:solidFill>
                            <a:srgbClr val="FFFFFF"/>
                          </a:solidFill>
                        </a:rPr>
                        <a:t>HTML Content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 dirty="0">
                          <a:solidFill>
                            <a:srgbClr val="FFFFFF"/>
                          </a:solidFill>
                        </a:rPr>
                        <a:t>HTML Structure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200" b="1" i="1" dirty="0" smtClean="0">
                          <a:solidFill>
                            <a:srgbClr val="FFFFFF"/>
                          </a:solidFill>
                        </a:rPr>
                        <a:t>Style</a:t>
                      </a:r>
                      <a:endParaRPr sz="2200" b="1" i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200" b="1" i="1" dirty="0" smtClean="0">
                          <a:solidFill>
                            <a:srgbClr val="FFFFFF"/>
                          </a:solidFill>
                        </a:rPr>
                        <a:t>Deployment</a:t>
                      </a:r>
                      <a:endParaRPr sz="2200" b="1" i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horzOverflow="overflow"/>
                </a:tc>
              </a:tr>
              <a:tr h="1915178">
                <a:tc>
                  <a:txBody>
                    <a:bodyPr/>
                    <a:lstStyle/>
                    <a:p>
                      <a:pPr marL="285750" lvl="0" indent="-28575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>
                          <a:solidFill>
                            <a:srgbClr val="FFFFFF"/>
                          </a:solidFill>
                        </a:rPr>
                        <a:t>Baseline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10</a:t>
                      </a:r>
                      <a:r>
                        <a:rPr sz="2200" b="1" i="1" dirty="0" smtClean="0"/>
                        <a:t> </a:t>
                      </a:r>
                      <a:r>
                        <a:rPr sz="2200" b="1" i="1" dirty="0"/>
                        <a:t>pages,
</a:t>
                      </a:r>
                      <a:r>
                        <a:rPr sz="2200" b="1" i="1" dirty="0" smtClean="0"/>
                        <a:t>Text</a:t>
                      </a:r>
                      <a:r>
                        <a:rPr lang="en-IE" sz="2200" b="1" i="1" dirty="0" smtClean="0"/>
                        <a:t> + images</a:t>
                      </a:r>
                      <a:r>
                        <a:rPr sz="2200" b="1" i="1" dirty="0"/>
                        <a:t>
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EJS Templates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Clean Simple Layout
&amp; Navigation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
</a:t>
                      </a:r>
                      <a:r>
                        <a:rPr lang="en-IE" sz="2200" b="1" i="1" dirty="0" smtClean="0"/>
                        <a:t>none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</a:tr>
              <a:tr h="1915178">
                <a:tc>
                  <a:txBody>
                    <a:bodyPr/>
                    <a:lstStyle/>
                    <a:p>
                      <a:pPr marL="285750" lvl="0" indent="-28575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>
                          <a:solidFill>
                            <a:srgbClr val="FFFFFF"/>
                          </a:solidFill>
                        </a:rPr>
                        <a:t>Good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10</a:t>
                      </a:r>
                      <a:r>
                        <a:rPr lang="en-IE" sz="2200" b="1" i="1" baseline="0" dirty="0" smtClean="0"/>
                        <a:t> </a:t>
                      </a:r>
                      <a:r>
                        <a:rPr lang="en-IE" sz="2200" b="1" i="1" dirty="0" smtClean="0"/>
                        <a:t>pages</a:t>
                      </a:r>
                      <a:r>
                        <a:rPr lang="en-IE" sz="2200" b="1" i="1" baseline="0" dirty="0" smtClean="0"/>
                        <a:t> text + images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EJS </a:t>
                      </a:r>
                      <a:r>
                        <a:rPr lang="en-IE" sz="2200" b="1" i="1" dirty="0" smtClean="0"/>
                        <a:t>Templates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Basic use of Framework</a:t>
                      </a:r>
                      <a:r>
                        <a:rPr sz="2200" b="1" i="1" dirty="0"/>
                        <a:t>
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
</a:t>
                      </a:r>
                      <a:r>
                        <a:rPr lang="en-IE" sz="2200" b="1" i="1" dirty="0" smtClean="0"/>
                        <a:t>deployed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</a:tr>
              <a:tr h="2117485">
                <a:tc>
                  <a:txBody>
                    <a:bodyPr/>
                    <a:lstStyle/>
                    <a:p>
                      <a:pPr marL="285750" lvl="0" indent="-28575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 dirty="0">
                          <a:solidFill>
                            <a:srgbClr val="FFFFFF"/>
                          </a:solidFill>
                        </a:rPr>
                        <a:t>Excellent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12</a:t>
                      </a:r>
                      <a:r>
                        <a:rPr lang="en-IE" sz="2200" b="1" i="1" baseline="0" dirty="0" smtClean="0"/>
                        <a:t> + pages + images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EJS Templates</a:t>
                      </a:r>
                      <a:r>
                        <a:rPr lang="en-IE" sz="2200" b="1" i="1" baseline="0" dirty="0" smtClean="0"/>
                        <a:t> + </a:t>
                      </a:r>
                      <a:r>
                        <a:rPr lang="en-IE" sz="2200" b="1" i="1" baseline="0" dirty="0" smtClean="0"/>
                        <a:t>Layouts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Advanced Use of Framework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deployed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</a:tr>
              <a:tr h="1915178">
                <a:tc>
                  <a:txBody>
                    <a:bodyPr/>
                    <a:lstStyle/>
                    <a:p>
                      <a:pPr marL="285750" lvl="0" indent="-28575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 dirty="0">
                          <a:solidFill>
                            <a:srgbClr val="FFFFFF"/>
                          </a:solidFill>
                        </a:rPr>
                        <a:t>Outstanding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baseline="0" smtClean="0"/>
                        <a:t>Semantic UI form Components 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Use of ‘current’ in navigation</a:t>
                      </a:r>
                      <a:r>
                        <a:rPr lang="en-IE" sz="2200" b="1" i="1" baseline="0" dirty="0" smtClean="0"/>
                        <a:t> template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Framework Styles</a:t>
                      </a:r>
                      <a:r>
                        <a:rPr lang="en-IE" sz="2200" b="1" i="1" baseline="0" dirty="0" smtClean="0"/>
                        <a:t> supplemented with custom CSS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deployed </a:t>
                      </a:r>
                      <a:r>
                        <a:rPr lang="en-IE" sz="2200" b="1" i="1" dirty="0" smtClean="0"/>
                        <a:t>to</a:t>
                      </a:r>
                      <a:r>
                        <a:rPr lang="en-IE" sz="2200" b="1" i="1" baseline="0" dirty="0" smtClean="0"/>
                        <a:t> 2 services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</a:tr>
            </a:tbl>
          </a:graphicData>
        </a:graphic>
      </p:graphicFrame>
      <p:sp>
        <p:nvSpPr>
          <p:cNvPr id="106" name="Shape 106"/>
          <p:cNvSpPr>
            <a:spLocks noGrp="1"/>
          </p:cNvSpPr>
          <p:nvPr>
            <p:ph type="title" idx="4294967295"/>
          </p:nvPr>
        </p:nvSpPr>
        <p:spPr>
          <a:xfrm>
            <a:off x="2476500" y="-5715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 Grading Spectrum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2277496" y="9194800"/>
            <a:ext cx="301854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14</a:t>
            </a:r>
          </a:p>
        </p:txBody>
      </p:sp>
      <p:sp>
        <p:nvSpPr>
          <p:cNvPr id="109" name="Shape 109"/>
          <p:cNvSpPr>
            <a:spLocks noGrp="1"/>
          </p:cNvSpPr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 dirty="0"/>
              <a:t>Project </a:t>
            </a:r>
            <a:r>
              <a:rPr lang="en-GB" sz="4200" smtClean="0"/>
              <a:t>two</a:t>
            </a:r>
            <a:r>
              <a:rPr sz="4200" smtClean="0"/>
              <a:t>: </a:t>
            </a:r>
            <a:r>
              <a:rPr sz="4200"/>
              <a:t>Submission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4294967295"/>
          </p:nvPr>
        </p:nvSpPr>
        <p:spPr>
          <a:xfrm>
            <a:off x="342900" y="3060700"/>
            <a:ext cx="11658600" cy="50673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algn="ctr">
              <a:buClrTx/>
              <a:buSzTx/>
              <a:buFontTx/>
              <a:buNone/>
              <a:defRPr sz="1800"/>
            </a:pPr>
            <a:endParaRPr sz="5000" dirty="0"/>
          </a:p>
          <a:p>
            <a:pPr marL="0" lvl="0" indent="0" algn="ctr">
              <a:buClrTx/>
              <a:buSzTx/>
              <a:buFontTx/>
              <a:buNone/>
              <a:defRPr sz="1800"/>
            </a:pPr>
            <a:r>
              <a:rPr lang="en-GB" sz="5000" dirty="0" smtClean="0"/>
              <a:t>Sunday</a:t>
            </a:r>
            <a:r>
              <a:rPr sz="5000" dirty="0" smtClean="0"/>
              <a:t>, </a:t>
            </a:r>
            <a:r>
              <a:rPr lang="en-IE" sz="5000" dirty="0" smtClean="0"/>
              <a:t>December 13</a:t>
            </a:r>
            <a:r>
              <a:rPr lang="en-IE" sz="5000" baseline="30000" dirty="0" smtClean="0"/>
              <a:t>th</a:t>
            </a:r>
            <a:r>
              <a:rPr lang="en-IE" sz="5000" dirty="0" smtClean="0"/>
              <a:t>  </a:t>
            </a:r>
            <a:r>
              <a:rPr sz="5000" dirty="0" smtClean="0"/>
              <a:t>10:00pm</a:t>
            </a:r>
            <a:endParaRPr sz="5000" dirty="0"/>
          </a:p>
          <a:p>
            <a:pPr marL="0" lvl="0" indent="0" algn="ctr">
              <a:buClrTx/>
              <a:buSzTx/>
              <a:buFontTx/>
              <a:buNone/>
              <a:defRPr sz="1800"/>
            </a:pPr>
            <a:r>
              <a:rPr sz="5000" dirty="0"/>
              <a:t>Good luck.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FBFBF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DADA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FBFB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FBFB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FBFBF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DADA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FBFB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FBFB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401</Words>
  <Application>Microsoft Macintosh PowerPoint</Application>
  <PresentationFormat>Custom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Avenir Book</vt:lpstr>
      <vt:lpstr>Helvetica</vt:lpstr>
      <vt:lpstr>Helvetica Neue</vt:lpstr>
      <vt:lpstr>Helvetica Neue Light</vt:lpstr>
      <vt:lpstr>Helvetica Neue UltraLight</vt:lpstr>
      <vt:lpstr>Default</vt:lpstr>
      <vt:lpstr>Web Development</vt:lpstr>
      <vt:lpstr>Project Two</vt:lpstr>
      <vt:lpstr>Project One: Context</vt:lpstr>
      <vt:lpstr>Project One: Content &amp; Styles</vt:lpstr>
      <vt:lpstr>Project One: General Requirements</vt:lpstr>
      <vt:lpstr>Project One: Submission</vt:lpstr>
      <vt:lpstr>Project One Grading Spectrum</vt:lpstr>
      <vt:lpstr>Project two: Submission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Brenda</dc:creator>
  <cp:lastModifiedBy>Eamonn Deleastar</cp:lastModifiedBy>
  <cp:revision>19</cp:revision>
  <dcterms:modified xsi:type="dcterms:W3CDTF">2015-11-23T08:40:43Z</dcterms:modified>
</cp:coreProperties>
</file>