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7D9"/>
          </a:solidFill>
        </a:fill>
      </a:tcStyle>
    </a:wholeTbl>
    <a:band2H>
      <a:tcTxStyle b="def" i="def"/>
      <a:tcStyle>
        <a:tcBdr/>
        <a:fill>
          <a:solidFill>
            <a:srgbClr val="E9ECED"/>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DED8"/>
          </a:solidFill>
        </a:fill>
      </a:tcStyle>
    </a:wholeTbl>
    <a:band2H>
      <a:tcTxStyle b="def" i="def"/>
      <a:tcStyle>
        <a:tcBdr/>
        <a:fill>
          <a:solidFill>
            <a:srgbClr val="F2EFED"/>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2D6"/>
          </a:solidFill>
        </a:fill>
      </a:tcStyle>
    </a:wholeTbl>
    <a:band2H>
      <a:tcTxStyle b="def" i="def"/>
      <a:tcStyle>
        <a:tcBdr/>
        <a:fill>
          <a:solidFill>
            <a:srgbClr val="EAEAEC"/>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Light"/>
          <a:ea typeface="Helvetica Neue Light"/>
          <a:cs typeface="Helvetica Neue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sldImg"/>
          </p:nvPr>
        </p:nvSpPr>
        <p:spPr>
          <a:xfrm>
            <a:off x="1143000" y="685800"/>
            <a:ext cx="4572000" cy="3429000"/>
          </a:xfrm>
          <a:prstGeom prst="rect">
            <a:avLst/>
          </a:prstGeom>
        </p:spPr>
        <p:txBody>
          <a:bodyPr/>
          <a:lstStyle/>
          <a:p>
            <a:pPr/>
          </a:p>
        </p:txBody>
      </p:sp>
      <p:sp>
        <p:nvSpPr>
          <p:cNvPr id="195" name="Shape 19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mn-lt"/>
        <a:ea typeface="+mn-ea"/>
        <a:cs typeface="+mn-cs"/>
        <a:sym typeface="Lucida Grande"/>
      </a:defRPr>
    </a:lvl1pPr>
    <a:lvl2pPr indent="228600" defTabSz="584200" latinLnBrk="0">
      <a:defRPr sz="2200">
        <a:latin typeface="+mn-lt"/>
        <a:ea typeface="+mn-ea"/>
        <a:cs typeface="+mn-cs"/>
        <a:sym typeface="Lucida Grande"/>
      </a:defRPr>
    </a:lvl2pPr>
    <a:lvl3pPr indent="457200" defTabSz="584200" latinLnBrk="0">
      <a:defRPr sz="2200">
        <a:latin typeface="+mn-lt"/>
        <a:ea typeface="+mn-ea"/>
        <a:cs typeface="+mn-cs"/>
        <a:sym typeface="Lucida Grande"/>
      </a:defRPr>
    </a:lvl3pPr>
    <a:lvl4pPr indent="685800" defTabSz="584200" latinLnBrk="0">
      <a:defRPr sz="2200">
        <a:latin typeface="+mn-lt"/>
        <a:ea typeface="+mn-ea"/>
        <a:cs typeface="+mn-cs"/>
        <a:sym typeface="Lucida Grande"/>
      </a:defRPr>
    </a:lvl4pPr>
    <a:lvl5pPr indent="914400" defTabSz="584200" latinLnBrk="0">
      <a:defRPr sz="2200">
        <a:latin typeface="+mn-lt"/>
        <a:ea typeface="+mn-ea"/>
        <a:cs typeface="+mn-cs"/>
        <a:sym typeface="Lucida Grande"/>
      </a:defRPr>
    </a:lvl5pPr>
    <a:lvl6pPr indent="1143000" defTabSz="584200" latinLnBrk="0">
      <a:defRPr sz="2200">
        <a:latin typeface="+mn-lt"/>
        <a:ea typeface="+mn-ea"/>
        <a:cs typeface="+mn-cs"/>
        <a:sym typeface="Lucida Grande"/>
      </a:defRPr>
    </a:lvl6pPr>
    <a:lvl7pPr indent="1371600" defTabSz="584200" latinLnBrk="0">
      <a:defRPr sz="2200">
        <a:latin typeface="+mn-lt"/>
        <a:ea typeface="+mn-ea"/>
        <a:cs typeface="+mn-cs"/>
        <a:sym typeface="Lucida Grande"/>
      </a:defRPr>
    </a:lvl7pPr>
    <a:lvl8pPr indent="1600200" defTabSz="584200" latinLnBrk="0">
      <a:defRPr sz="2200">
        <a:latin typeface="+mn-lt"/>
        <a:ea typeface="+mn-ea"/>
        <a:cs typeface="+mn-cs"/>
        <a:sym typeface="Lucida Grande"/>
      </a:defRPr>
    </a:lvl8pPr>
    <a:lvl9pPr indent="1828800" defTabSz="584200" latinLnBrk="0">
      <a:defRPr sz="2200">
        <a:latin typeface="+mn-lt"/>
        <a:ea typeface="+mn-ea"/>
        <a:cs typeface="+mn-cs"/>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647700" y="4749801"/>
            <a:ext cx="11709421" cy="125"/>
          </a:xfrm>
          <a:prstGeom prst="line">
            <a:avLst/>
          </a:prstGeom>
          <a:ln w="12700">
            <a:solidFill>
              <a:srgbClr val="9A9A9A"/>
            </a:solidFill>
            <a:miter lim="400000"/>
          </a:ln>
        </p:spPr>
        <p:txBody>
          <a:bodyPr lIns="45718" tIns="45718" rIns="45718" bIns="45718"/>
          <a:lstStyle/>
          <a:p>
            <a:pPr/>
          </a:p>
        </p:txBody>
      </p:sp>
      <p:sp>
        <p:nvSpPr>
          <p:cNvPr id="13" name="Shape 13"/>
          <p:cNvSpPr/>
          <p:nvPr>
            <p:ph type="title"/>
          </p:nvPr>
        </p:nvSpPr>
        <p:spPr>
          <a:xfrm>
            <a:off x="571500" y="1320800"/>
            <a:ext cx="11861800" cy="3175000"/>
          </a:xfrm>
          <a:prstGeom prst="rect">
            <a:avLst/>
          </a:prstGeom>
        </p:spPr>
        <p:txBody>
          <a:bodyPr/>
          <a:lstStyle/>
          <a:p>
            <a:pPr/>
            <a:r>
              <a:t>Title Text</a:t>
            </a:r>
          </a:p>
        </p:txBody>
      </p:sp>
      <p:sp>
        <p:nvSpPr>
          <p:cNvPr id="14" name="Shape 14"/>
          <p:cNvSpPr/>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1" name="Shape 91"/>
          <p:cNvSpPr/>
          <p:nvPr/>
        </p:nvSpPr>
        <p:spPr>
          <a:xfrm>
            <a:off x="647699" y="1968499"/>
            <a:ext cx="4876869" cy="129"/>
          </a:xfrm>
          <a:prstGeom prst="line">
            <a:avLst/>
          </a:prstGeom>
          <a:ln w="12700">
            <a:solidFill>
              <a:srgbClr val="9A9A9A"/>
            </a:solidFill>
            <a:miter lim="400000"/>
          </a:ln>
        </p:spPr>
        <p:txBody>
          <a:bodyPr lIns="45718" tIns="45718" rIns="45718" bIns="45718"/>
          <a:lstStyle/>
          <a:p>
            <a:pPr/>
          </a:p>
        </p:txBody>
      </p:sp>
      <p:sp>
        <p:nvSpPr>
          <p:cNvPr id="92" name="Shape 92"/>
          <p:cNvSpPr/>
          <p:nvPr>
            <p:ph type="title"/>
          </p:nvPr>
        </p:nvSpPr>
        <p:spPr>
          <a:xfrm>
            <a:off x="571500" y="330200"/>
            <a:ext cx="5080000" cy="1397000"/>
          </a:xfrm>
          <a:prstGeom prst="rect">
            <a:avLst/>
          </a:prstGeom>
        </p:spPr>
        <p:txBody>
          <a:bodyPr/>
          <a:lstStyle/>
          <a:p>
            <a:pPr/>
            <a:r>
              <a:t>Title Text</a:t>
            </a:r>
          </a:p>
        </p:txBody>
      </p:sp>
      <p:sp>
        <p:nvSpPr>
          <p:cNvPr id="93" name="Shape 93"/>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2 Up Landscape">
    <p:spTree>
      <p:nvGrpSpPr>
        <p:cNvPr id="1" name=""/>
        <p:cNvGrpSpPr/>
        <p:nvPr/>
      </p:nvGrpSpPr>
      <p:grpSpPr>
        <a:xfrm>
          <a:off x="0" y="0"/>
          <a:ext cx="0" cy="0"/>
          <a:chOff x="0" y="0"/>
          <a:chExt cx="0" cy="0"/>
        </a:xfrm>
      </p:grpSpPr>
      <p:sp>
        <p:nvSpPr>
          <p:cNvPr id="101" name="Shape 101"/>
          <p:cNvSpPr/>
          <p:nvPr/>
        </p:nvSpPr>
        <p:spPr>
          <a:xfrm flipH="1">
            <a:off x="6502399" y="1803400"/>
            <a:ext cx="1" cy="4318000"/>
          </a:xfrm>
          <a:prstGeom prst="line">
            <a:avLst/>
          </a:prstGeom>
          <a:ln w="12700">
            <a:solidFill>
              <a:srgbClr val="ABABAB"/>
            </a:solidFill>
            <a:miter lim="400000"/>
          </a:ln>
        </p:spPr>
        <p:txBody>
          <a:bodyPr lIns="45718" tIns="45718" rIns="45718" bIns="45718"/>
          <a:lstStyle/>
          <a:p>
            <a:pPr/>
          </a:p>
        </p:txBody>
      </p:sp>
      <p:sp>
        <p:nvSpPr>
          <p:cNvPr id="102" name="Shape 102"/>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amp; Landscape">
    <p:spTree>
      <p:nvGrpSpPr>
        <p:cNvPr id="1" name=""/>
        <p:cNvGrpSpPr/>
        <p:nvPr/>
      </p:nvGrpSpPr>
      <p:grpSpPr>
        <a:xfrm>
          <a:off x="0" y="0"/>
          <a:ext cx="0" cy="0"/>
          <a:chOff x="0" y="0"/>
          <a:chExt cx="0" cy="0"/>
        </a:xfrm>
      </p:grpSpPr>
      <p:sp>
        <p:nvSpPr>
          <p:cNvPr id="110" name="Shape 110"/>
          <p:cNvSpPr/>
          <p:nvPr/>
        </p:nvSpPr>
        <p:spPr>
          <a:xfrm flipH="1">
            <a:off x="4432299" y="1778000"/>
            <a:ext cx="1" cy="5054600"/>
          </a:xfrm>
          <a:prstGeom prst="line">
            <a:avLst/>
          </a:prstGeom>
          <a:ln w="12700">
            <a:solidFill>
              <a:srgbClr val="ABABAB"/>
            </a:solidFill>
            <a:miter lim="400000"/>
          </a:ln>
        </p:spPr>
        <p:txBody>
          <a:bodyPr lIns="45718" tIns="45718" rIns="45718" bIns="45718"/>
          <a:lstStyle/>
          <a:p>
            <a:pPr/>
          </a:p>
        </p:txBody>
      </p:sp>
      <p:sp>
        <p:nvSpPr>
          <p:cNvPr id="111" name="Shape 11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p:spTree>
      <p:nvGrpSpPr>
        <p:cNvPr id="1" name=""/>
        <p:cNvGrpSpPr/>
        <p:nvPr/>
      </p:nvGrpSpPr>
      <p:grpSpPr>
        <a:xfrm>
          <a:off x="0" y="0"/>
          <a:ext cx="0" cy="0"/>
          <a:chOff x="0" y="0"/>
          <a:chExt cx="0" cy="0"/>
        </a:xfrm>
      </p:grpSpPr>
      <p:sp>
        <p:nvSpPr>
          <p:cNvPr id="119" name="Shape 119"/>
          <p:cNvSpPr/>
          <p:nvPr/>
        </p:nvSpPr>
        <p:spPr>
          <a:xfrm flipH="1">
            <a:off x="6489699" y="508000"/>
            <a:ext cx="1" cy="8013732"/>
          </a:xfrm>
          <a:prstGeom prst="line">
            <a:avLst/>
          </a:prstGeom>
          <a:ln w="12700">
            <a:solidFill>
              <a:srgbClr val="ABABAB"/>
            </a:solidFill>
            <a:miter lim="400000"/>
          </a:ln>
        </p:spPr>
        <p:txBody>
          <a:bodyPr lIns="45718" tIns="45718" rIns="45718" bIns="45718"/>
          <a:lstStyle/>
          <a:p>
            <a:pPr/>
          </a:p>
        </p:txBody>
      </p:sp>
      <p:sp>
        <p:nvSpPr>
          <p:cNvPr id="120" name="Shape 120"/>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ortrait">
    <p:spTree>
      <p:nvGrpSpPr>
        <p:cNvPr id="1" name=""/>
        <p:cNvGrpSpPr/>
        <p:nvPr/>
      </p:nvGrpSpPr>
      <p:grpSpPr>
        <a:xfrm>
          <a:off x="0" y="0"/>
          <a:ext cx="0" cy="0"/>
          <a:chOff x="0" y="0"/>
          <a:chExt cx="0" cy="0"/>
        </a:xfrm>
      </p:grpSpPr>
      <p:sp>
        <p:nvSpPr>
          <p:cNvPr id="128" name="Shape 128"/>
          <p:cNvSpPr/>
          <p:nvPr/>
        </p:nvSpPr>
        <p:spPr>
          <a:xfrm flipH="1">
            <a:off x="4444998" y="1777968"/>
            <a:ext cx="1" cy="5067382"/>
          </a:xfrm>
          <a:prstGeom prst="line">
            <a:avLst/>
          </a:prstGeom>
          <a:ln w="12700">
            <a:solidFill>
              <a:srgbClr val="ABABAB"/>
            </a:solidFill>
            <a:miter lim="400000"/>
          </a:ln>
        </p:spPr>
        <p:txBody>
          <a:bodyPr lIns="45718" tIns="45718" rIns="45718" bIns="45718"/>
          <a:lstStyle/>
          <a:p>
            <a:pPr/>
          </a:p>
        </p:txBody>
      </p:sp>
      <p:sp>
        <p:nvSpPr>
          <p:cNvPr id="129" name="Shape 129"/>
          <p:cNvSpPr/>
          <p:nvPr/>
        </p:nvSpPr>
        <p:spPr>
          <a:xfrm flipH="1">
            <a:off x="8547098" y="1777968"/>
            <a:ext cx="1" cy="5067382"/>
          </a:xfrm>
          <a:prstGeom prst="line">
            <a:avLst/>
          </a:prstGeom>
          <a:ln w="12700">
            <a:solidFill>
              <a:srgbClr val="ABABAB"/>
            </a:solidFill>
            <a:miter lim="400000"/>
          </a:ln>
        </p:spPr>
        <p:txBody>
          <a:bodyPr lIns="45718" tIns="45718" rIns="45718" bIns="45718"/>
          <a:lstStyle/>
          <a:p>
            <a:pPr/>
          </a:p>
        </p:txBody>
      </p:sp>
      <p:sp>
        <p:nvSpPr>
          <p:cNvPr id="130" name="Shape 130"/>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1" name="Shape 131"/>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 Big">
    <p:spTree>
      <p:nvGrpSpPr>
        <p:cNvPr id="1" name=""/>
        <p:cNvGrpSpPr/>
        <p:nvPr/>
      </p:nvGrpSpPr>
      <p:grpSpPr>
        <a:xfrm>
          <a:off x="0" y="0"/>
          <a:ext cx="0" cy="0"/>
          <a:chOff x="0" y="0"/>
          <a:chExt cx="0" cy="0"/>
        </a:xfrm>
      </p:grpSpPr>
      <p:sp>
        <p:nvSpPr>
          <p:cNvPr id="138" name="Shape 138"/>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9" name="Shape 139"/>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46" name="Shape 146"/>
          <p:cNvSpPr/>
          <p:nvPr/>
        </p:nvSpPr>
        <p:spPr>
          <a:xfrm flipH="1">
            <a:off x="6489698" y="520668"/>
            <a:ext cx="1" cy="7962964"/>
          </a:xfrm>
          <a:prstGeom prst="line">
            <a:avLst/>
          </a:prstGeom>
          <a:ln w="12700">
            <a:solidFill>
              <a:srgbClr val="ABABAB"/>
            </a:solidFill>
            <a:miter lim="400000"/>
          </a:ln>
        </p:spPr>
        <p:txBody>
          <a:bodyPr lIns="45718" tIns="45718" rIns="45718" bIns="45718"/>
          <a:lstStyle/>
          <a:p>
            <a:pPr/>
          </a:p>
        </p:txBody>
      </p:sp>
      <p:sp>
        <p:nvSpPr>
          <p:cNvPr id="147" name="Shape 147"/>
          <p:cNvSpPr/>
          <p:nvPr/>
        </p:nvSpPr>
        <p:spPr>
          <a:xfrm>
            <a:off x="6489696" y="4476749"/>
            <a:ext cx="5994409" cy="129"/>
          </a:xfrm>
          <a:prstGeom prst="line">
            <a:avLst/>
          </a:prstGeom>
          <a:ln w="12700">
            <a:solidFill>
              <a:srgbClr val="ABABAB"/>
            </a:solidFill>
            <a:miter lim="400000"/>
          </a:ln>
        </p:spPr>
        <p:txBody>
          <a:bodyPr lIns="45718" tIns="45718" rIns="45718" bIns="45718"/>
          <a:lstStyle/>
          <a:p>
            <a:pPr/>
          </a:p>
        </p:txBody>
      </p:sp>
      <p:sp>
        <p:nvSpPr>
          <p:cNvPr id="148" name="Shape 148"/>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49" name="Shape 149"/>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4 Up">
    <p:spTree>
      <p:nvGrpSpPr>
        <p:cNvPr id="1" name=""/>
        <p:cNvGrpSpPr/>
        <p:nvPr/>
      </p:nvGrpSpPr>
      <p:grpSpPr>
        <a:xfrm>
          <a:off x="0" y="0"/>
          <a:ext cx="0" cy="0"/>
          <a:chOff x="0" y="0"/>
          <a:chExt cx="0" cy="0"/>
        </a:xfrm>
      </p:grpSpPr>
      <p:sp>
        <p:nvSpPr>
          <p:cNvPr id="156" name="Shape 156"/>
          <p:cNvSpPr/>
          <p:nvPr/>
        </p:nvSpPr>
        <p:spPr>
          <a:xfrm flipH="1">
            <a:off x="9067798" y="520668"/>
            <a:ext cx="1" cy="7962964"/>
          </a:xfrm>
          <a:prstGeom prst="line">
            <a:avLst/>
          </a:prstGeom>
          <a:ln w="12700">
            <a:solidFill>
              <a:srgbClr val="ABABAB"/>
            </a:solidFill>
            <a:miter lim="400000"/>
          </a:ln>
        </p:spPr>
        <p:txBody>
          <a:bodyPr lIns="45718" tIns="45718" rIns="45718" bIns="45718"/>
          <a:lstStyle/>
          <a:p>
            <a:pPr/>
          </a:p>
        </p:txBody>
      </p:sp>
      <p:sp>
        <p:nvSpPr>
          <p:cNvPr id="157" name="Shape 157"/>
          <p:cNvSpPr/>
          <p:nvPr/>
        </p:nvSpPr>
        <p:spPr>
          <a:xfrm>
            <a:off x="9067796" y="3092449"/>
            <a:ext cx="3429023" cy="129"/>
          </a:xfrm>
          <a:prstGeom prst="line">
            <a:avLst/>
          </a:prstGeom>
          <a:ln w="12700">
            <a:solidFill>
              <a:srgbClr val="ABABAB"/>
            </a:solidFill>
            <a:miter lim="400000"/>
          </a:ln>
        </p:spPr>
        <p:txBody>
          <a:bodyPr lIns="45718" tIns="45718" rIns="45718" bIns="45718"/>
          <a:lstStyle/>
          <a:p>
            <a:pPr/>
          </a:p>
        </p:txBody>
      </p:sp>
      <p:sp>
        <p:nvSpPr>
          <p:cNvPr id="158" name="Shape 158"/>
          <p:cNvSpPr/>
          <p:nvPr/>
        </p:nvSpPr>
        <p:spPr>
          <a:xfrm>
            <a:off x="9067796" y="5873749"/>
            <a:ext cx="3429023" cy="129"/>
          </a:xfrm>
          <a:prstGeom prst="line">
            <a:avLst/>
          </a:prstGeom>
          <a:ln w="12700">
            <a:solidFill>
              <a:srgbClr val="ABABAB"/>
            </a:solidFill>
            <a:miter lim="400000"/>
          </a:ln>
        </p:spPr>
        <p:txBody>
          <a:bodyPr lIns="45718" tIns="45718" rIns="45718" bIns="45718"/>
          <a:lstStyle/>
          <a:p>
            <a:pPr/>
          </a:p>
        </p:txBody>
      </p:sp>
      <p:sp>
        <p:nvSpPr>
          <p:cNvPr id="159" name="Shape 159"/>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60" name="Shape 160"/>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Title Text</a:t>
            </a:r>
          </a:p>
        </p:txBody>
      </p:sp>
      <p:sp>
        <p:nvSpPr>
          <p:cNvPr id="168" name="Shape 168"/>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69" name="Shape 169"/>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Title Text</a:t>
            </a:r>
          </a:p>
        </p:txBody>
      </p:sp>
      <p:sp>
        <p:nvSpPr>
          <p:cNvPr id="177" name="Shape 177"/>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78" name="Shape 178"/>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a:r>
              <a:t>Title Text</a:t>
            </a:r>
          </a:p>
        </p:txBody>
      </p:sp>
      <p:sp>
        <p:nvSpPr>
          <p:cNvPr id="23" name="Shape 2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185" name="Shape 185"/>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mj-lt"/>
                <a:ea typeface="+mj-ea"/>
                <a:cs typeface="+mj-cs"/>
                <a:sym typeface="Helvetica"/>
              </a:defRPr>
            </a:pPr>
          </a:p>
        </p:txBody>
      </p:sp>
      <p:sp>
        <p:nvSpPr>
          <p:cNvPr id="186" name="Shape 186"/>
          <p:cNvSpPr/>
          <p:nvPr>
            <p:ph type="title"/>
          </p:nvPr>
        </p:nvSpPr>
        <p:spPr>
          <a:prstGeom prst="rect">
            <a:avLst/>
          </a:prstGeom>
        </p:spPr>
        <p:txBody>
          <a:bodyPr lIns="50800" tIns="50800" rIns="50800" bIns="50800">
            <a:noAutofit/>
          </a:bodyPr>
          <a:lstStyle/>
          <a:p>
            <a:pPr/>
            <a:r>
              <a:t>Title Text</a:t>
            </a:r>
          </a:p>
        </p:txBody>
      </p:sp>
      <p:sp>
        <p:nvSpPr>
          <p:cNvPr id="187" name="Shape 187"/>
          <p:cNvSpPr/>
          <p:nvPr>
            <p:ph type="body" idx="1"/>
          </p:nvPr>
        </p:nvSpPr>
        <p:spPr>
          <a:prstGeom prst="rect">
            <a:avLst/>
          </a:prstGeom>
        </p:spPr>
        <p:txBody>
          <a:bodyPr lIns="50800" tIns="50800" rIns="50800" bIns="50800">
            <a:noAutofit/>
          </a:bodyPr>
          <a:lstStyle/>
          <a:p>
            <a:pPr/>
            <a:r>
              <a:t>Body Level One</a:t>
            </a:r>
          </a:p>
          <a:p>
            <a:pPr lvl="1"/>
            <a:r>
              <a:t>Body Level Two</a:t>
            </a:r>
          </a:p>
          <a:p>
            <a:pPr lvl="2"/>
            <a:r>
              <a:t>Body Level Three</a:t>
            </a:r>
          </a:p>
          <a:p>
            <a:pPr lvl="3"/>
            <a:r>
              <a:t>Body Level Four</a:t>
            </a:r>
          </a:p>
          <a:p>
            <a:pPr lvl="4"/>
            <a:r>
              <a:t>Body Level Five</a:t>
            </a:r>
          </a:p>
        </p:txBody>
      </p:sp>
      <p:sp>
        <p:nvSpPr>
          <p:cNvPr id="188" name="Shape 188"/>
          <p:cNvSpPr/>
          <p:nvPr>
            <p:ph type="sldNum" sz="quarter" idx="2"/>
          </p:nvPr>
        </p:nvSpPr>
        <p:spPr>
          <a:xfrm>
            <a:off x="12268199" y="9194800"/>
            <a:ext cx="312015" cy="299822"/>
          </a:xfrm>
          <a:prstGeom prst="rect">
            <a:avLst/>
          </a:prstGeom>
        </p:spPr>
        <p:txBody>
          <a:bodyPr lIns="50800" tIns="50800" rIns="50800" bIns="50800"/>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Master #19">
    <p:spTree>
      <p:nvGrpSpPr>
        <p:cNvPr id="1" name=""/>
        <p:cNvGrpSpPr/>
        <p:nvPr/>
      </p:nvGrpSpPr>
      <p:grpSpPr>
        <a:xfrm>
          <a:off x="0" y="0"/>
          <a:ext cx="0" cy="0"/>
          <a:chOff x="0" y="0"/>
          <a:chExt cx="0" cy="0"/>
        </a:xfrm>
      </p:grpSpPr>
      <p:sp>
        <p:nvSpPr>
          <p:cNvPr id="31" name="Shape 31"/>
          <p:cNvSpPr/>
          <p:nvPr>
            <p:ph type="title"/>
          </p:nvPr>
        </p:nvSpPr>
        <p:spPr>
          <a:prstGeom prst="rect">
            <a:avLst/>
          </a:prstGeom>
          <a:solidFill>
            <a:srgbClr val="FFFFFF"/>
          </a:solidFill>
        </p:spPr>
        <p:txBody>
          <a:bodyPr/>
          <a:lstStyle/>
          <a:p>
            <a:pPr/>
            <a:r>
              <a:t>Title Text</a:t>
            </a:r>
          </a:p>
        </p:txBody>
      </p:sp>
      <p:sp>
        <p:nvSpPr>
          <p:cNvPr id="32" name="Shape 32"/>
          <p:cNvSpPr/>
          <p:nvPr>
            <p:ph type="body" sz="half" idx="1"/>
          </p:nvPr>
        </p:nvSpPr>
        <p:spPr>
          <a:xfrm>
            <a:off x="571500" y="2324100"/>
            <a:ext cx="52197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40" name="Shape 40"/>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8" name="Shape 48"/>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a:r>
              <a:t>Title Text</a:t>
            </a:r>
          </a:p>
        </p:txBody>
      </p:sp>
      <p:sp>
        <p:nvSpPr>
          <p:cNvPr id="56" name="Shape 56"/>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63" name="Shape 63"/>
          <p:cNvSpPr/>
          <p:nvPr>
            <p:ph type="title"/>
          </p:nvPr>
        </p:nvSpPr>
        <p:spPr>
          <a:xfrm>
            <a:off x="571500" y="3708400"/>
            <a:ext cx="11861800" cy="2336800"/>
          </a:xfrm>
          <a:prstGeom prst="rect">
            <a:avLst/>
          </a:prstGeom>
        </p:spPr>
        <p:txBody>
          <a:bodyPr lIns="50800" tIns="50800" rIns="50800" bIns="50800" anchor="ctr"/>
          <a:lstStyle/>
          <a:p>
            <a:pPr/>
            <a:r>
              <a:t>Title Text</a:t>
            </a:r>
          </a:p>
        </p:txBody>
      </p:sp>
      <p:sp>
        <p:nvSpPr>
          <p:cNvPr id="64" name="Shape 64"/>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71" name="Shape 71"/>
          <p:cNvSpPr/>
          <p:nvPr/>
        </p:nvSpPr>
        <p:spPr>
          <a:xfrm>
            <a:off x="7543799" y="7975599"/>
            <a:ext cx="2" cy="1422530"/>
          </a:xfrm>
          <a:prstGeom prst="line">
            <a:avLst/>
          </a:prstGeom>
          <a:ln w="12700">
            <a:solidFill>
              <a:srgbClr val="9A9A9A"/>
            </a:solidFill>
            <a:miter lim="400000"/>
          </a:ln>
        </p:spPr>
        <p:txBody>
          <a:bodyPr lIns="45718" tIns="45718" rIns="45718" bIns="45718"/>
          <a:lstStyle/>
          <a:p>
            <a:pPr/>
          </a:p>
        </p:txBody>
      </p:sp>
      <p:sp>
        <p:nvSpPr>
          <p:cNvPr id="72" name="Shape 72"/>
          <p:cNvSpPr/>
          <p:nvPr>
            <p:ph type="title"/>
          </p:nvPr>
        </p:nvSpPr>
        <p:spPr>
          <a:xfrm>
            <a:off x="1409700" y="7785100"/>
            <a:ext cx="5791200" cy="1701800"/>
          </a:xfrm>
          <a:prstGeom prst="rect">
            <a:avLst/>
          </a:prstGeom>
        </p:spPr>
        <p:txBody>
          <a:bodyPr lIns="50800" tIns="50800" rIns="50800" bIns="50800" anchor="ctr"/>
          <a:lstStyle>
            <a:lvl1pPr algn="r"/>
          </a:lstStyle>
          <a:p>
            <a:pPr/>
            <a:r>
              <a:t>Title Text</a:t>
            </a:r>
          </a:p>
        </p:txBody>
      </p:sp>
      <p:sp>
        <p:nvSpPr>
          <p:cNvPr id="73" name="Shape 73"/>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1" name="Shape 81"/>
          <p:cNvSpPr/>
          <p:nvPr/>
        </p:nvSpPr>
        <p:spPr>
          <a:xfrm>
            <a:off x="647699" y="4749799"/>
            <a:ext cx="4882124" cy="129"/>
          </a:xfrm>
          <a:prstGeom prst="line">
            <a:avLst/>
          </a:prstGeom>
          <a:ln w="12700">
            <a:solidFill>
              <a:srgbClr val="9A9A9A"/>
            </a:solidFill>
            <a:miter lim="400000"/>
          </a:ln>
        </p:spPr>
        <p:txBody>
          <a:bodyPr lIns="45718" tIns="45718" rIns="45718" bIns="45718"/>
          <a:lstStyle/>
          <a:p>
            <a:pPr/>
          </a:p>
        </p:txBody>
      </p:sp>
      <p:sp>
        <p:nvSpPr>
          <p:cNvPr id="82" name="Shape 82"/>
          <p:cNvSpPr/>
          <p:nvPr>
            <p:ph type="title"/>
          </p:nvPr>
        </p:nvSpPr>
        <p:spPr>
          <a:xfrm>
            <a:off x="571500" y="1320800"/>
            <a:ext cx="5080000" cy="3175000"/>
          </a:xfrm>
          <a:prstGeom prst="rect">
            <a:avLst/>
          </a:prstGeom>
        </p:spPr>
        <p:txBody>
          <a:bodyPr/>
          <a:lstStyle/>
          <a:p>
            <a:pPr/>
            <a:r>
              <a:t>Title Text</a:t>
            </a:r>
          </a:p>
        </p:txBody>
      </p:sp>
      <p:sp>
        <p:nvSpPr>
          <p:cNvPr id="83" name="Shape 83"/>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xfrm>
            <a:off x="6285652" y="9040141"/>
            <a:ext cx="3034455"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1"/>
            <a:ext cx="11709400" cy="125"/>
          </a:xfrm>
          <a:prstGeom prst="line">
            <a:avLst/>
          </a:prstGeom>
          <a:ln w="12700">
            <a:solidFill>
              <a:srgbClr val="9A9A9A"/>
            </a:solidFill>
            <a:miter lim="400000"/>
          </a:ln>
        </p:spPr>
        <p:txBody>
          <a:bodyPr lIns="45718" tIns="45718" rIns="45718" bIns="45718"/>
          <a:lstStyle/>
          <a:p>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4" name="Shape 4"/>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369800" y="9194800"/>
            <a:ext cx="210415" cy="198222"/>
          </a:xfrm>
          <a:prstGeom prst="rect">
            <a:avLst/>
          </a:prstGeom>
          <a:ln w="12700">
            <a:miter lim="400000"/>
          </a:ln>
        </p:spPr>
        <p:txBody>
          <a:bodyPr wrap="none" lIns="0" tIns="0" rIns="0" bIns="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9pPr>
    </p:titleStyle>
    <p:bodyStyle>
      <a:lvl1pPr marL="266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1pPr>
      <a:lvl2pPr marL="711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2pPr>
      <a:lvl3pPr marL="1155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3pPr>
      <a:lvl4pPr marL="1600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4pPr>
      <a:lvl5pPr marL="2044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5pPr>
      <a:lvl6pPr marL="2489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6pPr>
      <a:lvl7pPr marL="2933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7pPr>
      <a:lvl8pPr marL="3378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8pPr>
      <a:lvl9pPr marL="3822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5.png"/><Relationship Id="rId4" Type="http://schemas.openxmlformats.org/officeDocument/2006/relationships/image" Target="../media/image3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hyperlink" Target="http://creativecommons.org/licenses/by-nc/3.0/"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ctrTitle"/>
          </p:nvPr>
        </p:nvSpPr>
        <p:spPr>
          <a:xfrm>
            <a:off x="368300" y="723900"/>
            <a:ext cx="11861800" cy="3175000"/>
          </a:xfrm>
          <a:prstGeom prst="rect">
            <a:avLst/>
          </a:prstGeom>
        </p:spPr>
        <p:txBody>
          <a:bodyPr/>
          <a:lstStyle/>
          <a:p>
            <a:pPr/>
            <a:r>
              <a:t>CSS Layout Part I</a:t>
            </a:r>
          </a:p>
        </p:txBody>
      </p:sp>
      <p:sp>
        <p:nvSpPr>
          <p:cNvPr id="198" name="Shape 198"/>
          <p:cNvSpPr/>
          <p:nvPr>
            <p:ph type="subTitle" sz="half" idx="1"/>
          </p:nvPr>
        </p:nvSpPr>
        <p:spPr>
          <a:prstGeom prst="rect">
            <a:avLst/>
          </a:prstGeom>
        </p:spPr>
        <p:txBody>
          <a:bodyPr/>
          <a:lstStyle/>
          <a:p>
            <a:pPr/>
            <a:r>
              <a:t>Web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max-width</a:t>
            </a:r>
          </a:p>
        </p:txBody>
      </p:sp>
      <p:sp>
        <p:nvSpPr>
          <p:cNvPr id="237" name="Shape 237"/>
          <p:cNvSpPr/>
          <p:nvPr>
            <p:ph type="body" sz="half" idx="1"/>
          </p:nvPr>
        </p:nvSpPr>
        <p:spPr>
          <a:xfrm>
            <a:off x="571499" y="4156719"/>
            <a:ext cx="6794998" cy="4733281"/>
          </a:xfrm>
          <a:prstGeom prst="rect">
            <a:avLst/>
          </a:prstGeom>
        </p:spPr>
        <p:txBody>
          <a:bodyPr/>
          <a:lstStyle/>
          <a:p>
            <a:pPr/>
          </a:p>
          <a:p>
            <a:pPr/>
            <a:r>
              <a:t>To prevent a horizontal scroll bar appearing we can use the </a:t>
            </a:r>
            <a:r>
              <a:rPr>
                <a:effectLst>
                  <a:outerShdw sx="100000" sy="100000" kx="0" ky="0" algn="b" rotWithShape="0" blurRad="38100" dist="38100" dir="2700000">
                    <a:srgbClr val="000000">
                      <a:alpha val="43137"/>
                    </a:srgbClr>
                  </a:outerShdw>
                </a:effectLst>
                <a:latin typeface="Verdana"/>
                <a:ea typeface="Verdana"/>
                <a:cs typeface="Verdana"/>
                <a:sym typeface="Verdana"/>
              </a:rPr>
              <a:t>max-width</a:t>
            </a:r>
            <a:r>
              <a:t> property. For a site that needs to be usable on a mobile it is important to use </a:t>
            </a:r>
            <a:r>
              <a:rPr>
                <a:effectLst>
                  <a:outerShdw sx="100000" sy="100000" kx="0" ky="0" algn="b" rotWithShape="0" blurRad="38100" dist="38100" dir="2700000">
                    <a:srgbClr val="000000">
                      <a:alpha val="43137"/>
                    </a:srgbClr>
                  </a:outerShdw>
                </a:effectLst>
                <a:latin typeface="Verdana"/>
                <a:ea typeface="Verdana"/>
                <a:cs typeface="Verdana"/>
                <a:sym typeface="Verdana"/>
              </a:rPr>
              <a:t>max-width</a:t>
            </a:r>
            <a:r>
              <a:t>.</a:t>
            </a:r>
          </a:p>
          <a:p>
            <a:pPr>
              <a:defRPr>
                <a:effectLst>
                  <a:outerShdw sx="100000" sy="100000" kx="0" ky="0" algn="b" rotWithShape="0" blurRad="38100" dist="38100" dir="2700000">
                    <a:srgbClr val="000000">
                      <a:alpha val="43137"/>
                    </a:srgbClr>
                  </a:outerShdw>
                </a:effectLst>
                <a:latin typeface="Verdana"/>
                <a:ea typeface="Verdana"/>
                <a:cs typeface="Verdana"/>
                <a:sym typeface="Verdana"/>
              </a:defRPr>
            </a:pPr>
            <a:r>
              <a:t>max-width</a:t>
            </a:r>
            <a:r>
              <a:rPr>
                <a:latin typeface="Helvetica Neue"/>
                <a:ea typeface="Helvetica Neue"/>
                <a:cs typeface="Helvetica Neue"/>
                <a:sym typeface="Helvetica Neue"/>
              </a:rPr>
              <a:t> is supported by all major browsers including IE7</a:t>
            </a:r>
          </a:p>
        </p:txBody>
      </p:sp>
      <p:pic>
        <p:nvPicPr>
          <p:cNvPr id="238" name="image9.png"/>
          <p:cNvPicPr>
            <a:picLocks noChangeAspect="1"/>
          </p:cNvPicPr>
          <p:nvPr/>
        </p:nvPicPr>
        <p:blipFill>
          <a:blip r:embed="rId2">
            <a:extLst/>
          </a:blip>
          <a:stretch>
            <a:fillRect/>
          </a:stretch>
        </p:blipFill>
        <p:spPr>
          <a:xfrm>
            <a:off x="663575" y="1996480"/>
            <a:ext cx="10045862" cy="2376265"/>
          </a:xfrm>
          <a:prstGeom prst="rect">
            <a:avLst/>
          </a:prstGeom>
          <a:ln w="12700">
            <a:miter lim="400000"/>
          </a:ln>
        </p:spPr>
      </p:pic>
      <p:pic>
        <p:nvPicPr>
          <p:cNvPr id="239" name="image10.png"/>
          <p:cNvPicPr>
            <a:picLocks noChangeAspect="1"/>
          </p:cNvPicPr>
          <p:nvPr/>
        </p:nvPicPr>
        <p:blipFill>
          <a:blip r:embed="rId3">
            <a:extLst/>
          </a:blip>
          <a:stretch>
            <a:fillRect/>
          </a:stretch>
        </p:blipFill>
        <p:spPr>
          <a:xfrm>
            <a:off x="7726536" y="4660775"/>
            <a:ext cx="3924301" cy="4467226"/>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pPr/>
            <a:r>
              <a:t>the box model</a:t>
            </a:r>
          </a:p>
        </p:txBody>
      </p:sp>
      <p:sp>
        <p:nvSpPr>
          <p:cNvPr id="242" name="Shape 242"/>
          <p:cNvSpPr/>
          <p:nvPr>
            <p:ph type="body" sz="half" idx="1"/>
          </p:nvPr>
        </p:nvSpPr>
        <p:spPr>
          <a:xfrm>
            <a:off x="571499" y="2284511"/>
            <a:ext cx="4660479" cy="6565901"/>
          </a:xfrm>
          <a:prstGeom prst="rect">
            <a:avLst/>
          </a:prstGeom>
        </p:spPr>
        <p:txBody>
          <a:bodyPr/>
          <a:lstStyle/>
          <a:p>
            <a:pPr/>
            <a:r>
              <a:t>When you set the width of an element, it can actually appear bigger because of the border  and padding.</a:t>
            </a:r>
          </a:p>
          <a:p>
            <a:pPr>
              <a:spcBef>
                <a:spcPts val="600"/>
              </a:spcBef>
            </a:pPr>
            <a:r>
              <a:t>These two elements have their width set the same but they end up rendered as different sizes.</a:t>
            </a:r>
          </a:p>
          <a:p>
            <a:pPr>
              <a:spcBef>
                <a:spcPts val="600"/>
              </a:spcBef>
            </a:pPr>
            <a:r>
              <a:t>The solution might be to write smaller width value than we wanted</a:t>
            </a:r>
          </a:p>
        </p:txBody>
      </p:sp>
      <p:pic>
        <p:nvPicPr>
          <p:cNvPr id="243" name="image11.png"/>
          <p:cNvPicPr>
            <a:picLocks noChangeAspect="1"/>
          </p:cNvPicPr>
          <p:nvPr/>
        </p:nvPicPr>
        <p:blipFill>
          <a:blip r:embed="rId2">
            <a:extLst/>
          </a:blip>
          <a:stretch>
            <a:fillRect/>
          </a:stretch>
        </p:blipFill>
        <p:spPr>
          <a:xfrm>
            <a:off x="5114342" y="6244952"/>
            <a:ext cx="7893999" cy="3326482"/>
          </a:xfrm>
          <a:prstGeom prst="rect">
            <a:avLst/>
          </a:prstGeom>
          <a:ln w="12700">
            <a:miter lim="400000"/>
          </a:ln>
        </p:spPr>
      </p:pic>
      <p:pic>
        <p:nvPicPr>
          <p:cNvPr id="244" name="image12.png"/>
          <p:cNvPicPr>
            <a:picLocks noChangeAspect="1"/>
          </p:cNvPicPr>
          <p:nvPr/>
        </p:nvPicPr>
        <p:blipFill>
          <a:blip r:embed="rId3">
            <a:extLst/>
          </a:blip>
          <a:stretch>
            <a:fillRect/>
          </a:stretch>
        </p:blipFill>
        <p:spPr>
          <a:xfrm>
            <a:off x="5870731" y="1727200"/>
            <a:ext cx="7077076" cy="3362325"/>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box-sizing</a:t>
            </a:r>
          </a:p>
        </p:txBody>
      </p:sp>
      <p:sp>
        <p:nvSpPr>
          <p:cNvPr id="247" name="Shape 247"/>
          <p:cNvSpPr/>
          <p:nvPr>
            <p:ph type="body" sz="half" idx="1"/>
          </p:nvPr>
        </p:nvSpPr>
        <p:spPr>
          <a:xfrm>
            <a:off x="237703" y="2324100"/>
            <a:ext cx="4706766" cy="7089203"/>
          </a:xfrm>
          <a:prstGeom prst="rect">
            <a:avLst/>
          </a:prstGeom>
        </p:spPr>
        <p:txBody>
          <a:bodyPr/>
          <a:lstStyle/>
          <a:p>
            <a:pPr/>
            <a:r>
              <a:t>A new CSS property called </a:t>
            </a:r>
            <a:r>
              <a:rPr>
                <a:effectLst>
                  <a:outerShdw sx="100000" sy="100000" kx="0" ky="0" algn="b" rotWithShape="0" blurRad="38100" dist="38100" dir="2700000">
                    <a:srgbClr val="000000">
                      <a:alpha val="43137"/>
                    </a:srgbClr>
                  </a:outerShdw>
                </a:effectLst>
                <a:latin typeface="Verdana"/>
                <a:ea typeface="Verdana"/>
                <a:cs typeface="Verdana"/>
                <a:sym typeface="Verdana"/>
              </a:rPr>
              <a:t>box-sizing</a:t>
            </a:r>
            <a:r>
              <a:t> was created for this problem. When you set </a:t>
            </a:r>
            <a:r>
              <a:rPr>
                <a:effectLst>
                  <a:outerShdw sx="100000" sy="100000" kx="0" ky="0" algn="b" rotWithShape="0" blurRad="38100" dist="38100" dir="2700000">
                    <a:srgbClr val="000000">
                      <a:alpha val="43137"/>
                    </a:srgbClr>
                  </a:outerShdw>
                </a:effectLst>
                <a:latin typeface="Verdana"/>
                <a:ea typeface="Verdana"/>
                <a:cs typeface="Verdana"/>
                <a:sym typeface="Verdana"/>
              </a:rPr>
              <a:t>box-sizing: border-box;</a:t>
            </a:r>
            <a:r>
              <a:t> on an element the padding and border  of that element no longer increases its width.</a:t>
            </a:r>
          </a:p>
          <a:p>
            <a:pPr>
              <a:spcBef>
                <a:spcPts val="600"/>
              </a:spcBef>
            </a:pPr>
            <a:r>
              <a:t>Here we have set the         </a:t>
            </a:r>
            <a:r>
              <a:rPr>
                <a:effectLst>
                  <a:outerShdw sx="100000" sy="100000" kx="0" ky="0" algn="b" rotWithShape="0" blurRad="38100" dist="38100" dir="2700000">
                    <a:srgbClr val="000000">
                      <a:alpha val="43137"/>
                    </a:srgbClr>
                  </a:outerShdw>
                </a:effectLst>
                <a:latin typeface="Verdana"/>
                <a:ea typeface="Verdana"/>
                <a:cs typeface="Verdana"/>
                <a:sym typeface="Verdana"/>
              </a:rPr>
              <a:t>box-sizing: border-box; </a:t>
            </a:r>
            <a:r>
              <a:t>on both elements.</a:t>
            </a:r>
          </a:p>
          <a:p>
            <a:pPr>
              <a:spcBef>
                <a:spcPts val="600"/>
              </a:spcBef>
            </a:pPr>
            <a:r>
              <a:t>Sonme authors want all elements on their pages to work this way.</a:t>
            </a:r>
          </a:p>
          <a:p>
            <a:pPr>
              <a:spcBef>
                <a:spcPts val="600"/>
              </a:spcBef>
            </a:pPr>
            <a:r>
              <a:t>Use –webkit- and –moz- prefixes to ensure all browser engines targetted. </a:t>
            </a:r>
          </a:p>
        </p:txBody>
      </p:sp>
      <p:pic>
        <p:nvPicPr>
          <p:cNvPr id="248" name="image13.png"/>
          <p:cNvPicPr>
            <a:picLocks noChangeAspect="1"/>
          </p:cNvPicPr>
          <p:nvPr/>
        </p:nvPicPr>
        <p:blipFill>
          <a:blip r:embed="rId2">
            <a:extLst/>
          </a:blip>
          <a:stretch>
            <a:fillRect/>
          </a:stretch>
        </p:blipFill>
        <p:spPr>
          <a:xfrm>
            <a:off x="5412366" y="16097"/>
            <a:ext cx="7293844" cy="4409951"/>
          </a:xfrm>
          <a:prstGeom prst="rect">
            <a:avLst/>
          </a:prstGeom>
          <a:ln w="12700">
            <a:miter lim="400000"/>
          </a:ln>
        </p:spPr>
      </p:pic>
      <p:pic>
        <p:nvPicPr>
          <p:cNvPr id="249" name="image14.png"/>
          <p:cNvPicPr>
            <a:picLocks noChangeAspect="1"/>
          </p:cNvPicPr>
          <p:nvPr/>
        </p:nvPicPr>
        <p:blipFill>
          <a:blip r:embed="rId3">
            <a:extLst/>
          </a:blip>
          <a:stretch>
            <a:fillRect/>
          </a:stretch>
        </p:blipFill>
        <p:spPr>
          <a:xfrm>
            <a:off x="4867250" y="4457841"/>
            <a:ext cx="7848874" cy="4424788"/>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50" name="image15.png"/>
          <p:cNvPicPr>
            <a:picLocks noChangeAspect="1"/>
          </p:cNvPicPr>
          <p:nvPr/>
        </p:nvPicPr>
        <p:blipFill>
          <a:blip r:embed="rId4">
            <a:extLst/>
          </a:blip>
          <a:stretch>
            <a:fillRect/>
          </a:stretch>
        </p:blipFill>
        <p:spPr>
          <a:xfrm>
            <a:off x="5206255" y="8244454"/>
            <a:ext cx="6836207" cy="150914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position</a:t>
            </a:r>
          </a:p>
        </p:txBody>
      </p:sp>
      <p:sp>
        <p:nvSpPr>
          <p:cNvPr id="253" name="Shape 253"/>
          <p:cNvSpPr/>
          <p:nvPr>
            <p:ph type="body" idx="1"/>
          </p:nvPr>
        </p:nvSpPr>
        <p:spPr>
          <a:prstGeom prst="rect">
            <a:avLst/>
          </a:prstGeom>
        </p:spPr>
        <p:txBody>
          <a:bodyPr/>
          <a:lstStyle/>
          <a:p>
            <a:pPr marL="261365" indent="-261365" defTabSz="572516">
              <a:spcBef>
                <a:spcPts val="4700"/>
              </a:spcBef>
              <a:defRPr sz="2548">
                <a:effectLst>
                  <a:outerShdw sx="100000" sy="100000" kx="0" ky="0" algn="b" rotWithShape="0" blurRad="37338" dist="37338" dir="2700000">
                    <a:srgbClr val="000000">
                      <a:alpha val="43137"/>
                    </a:srgbClr>
                  </a:outerShdw>
                </a:effectLst>
                <a:latin typeface="Verdana"/>
                <a:ea typeface="Verdana"/>
                <a:cs typeface="Verdana"/>
                <a:sym typeface="Verdana"/>
              </a:defRPr>
            </a:pPr>
            <a:r>
              <a:t>position</a:t>
            </a:r>
            <a:r>
              <a:rPr>
                <a:latin typeface="Helvetica Neue"/>
                <a:ea typeface="Helvetica Neue"/>
                <a:cs typeface="Helvetica Neue"/>
                <a:sym typeface="Helvetica Neue"/>
              </a:rPr>
              <a:t> property often used to make more complex layouts.</a:t>
            </a:r>
            <a:endParaRPr>
              <a:latin typeface="Helvetica Neue"/>
              <a:ea typeface="Helvetica Neue"/>
              <a:cs typeface="Helvetica Neue"/>
              <a:sym typeface="Helvetica Neue"/>
            </a:endParaRPr>
          </a:p>
          <a:p>
            <a:pPr marL="261365" indent="-261365" defTabSz="572516">
              <a:spcBef>
                <a:spcPts val="4700"/>
              </a:spcBef>
              <a:defRPr sz="2548"/>
            </a:pPr>
            <a:r>
              <a:t>Has a range of possible values, and their name can be confusing and difficult to remember.</a:t>
            </a:r>
          </a:p>
          <a:p>
            <a:pPr marL="261365" indent="-261365" defTabSz="572516">
              <a:spcBef>
                <a:spcPts val="4700"/>
              </a:spcBef>
              <a:defRPr b="1" sz="2548"/>
            </a:pPr>
            <a:r>
              <a:t>Static</a:t>
            </a:r>
          </a:p>
          <a:p>
            <a:pPr marL="261365" indent="-261365" defTabSz="572516">
              <a:spcBef>
                <a:spcPts val="4700"/>
              </a:spcBef>
              <a:defRPr b="1" sz="2548"/>
            </a:pPr>
          </a:p>
          <a:p>
            <a:pPr marL="261365" indent="-261365" defTabSz="572516">
              <a:spcBef>
                <a:spcPts val="4700"/>
              </a:spcBef>
              <a:defRPr sz="2548"/>
            </a:pPr>
            <a:r>
              <a:t>static is the default value. An element with </a:t>
            </a:r>
            <a:r>
              <a:rPr>
                <a:effectLst>
                  <a:outerShdw sx="100000" sy="100000" kx="0" ky="0" algn="b" rotWithShape="0" blurRad="37338" dist="37338" dir="2700000">
                    <a:srgbClr val="000000">
                      <a:alpha val="43137"/>
                    </a:srgbClr>
                  </a:outerShdw>
                </a:effectLst>
                <a:latin typeface="Verdana"/>
                <a:ea typeface="Verdana"/>
                <a:cs typeface="Verdana"/>
                <a:sym typeface="Verdana"/>
              </a:rPr>
              <a:t>position: static; </a:t>
            </a:r>
            <a:r>
              <a:t>is not positioned in any special way. </a:t>
            </a:r>
          </a:p>
          <a:p>
            <a:pPr marL="261365" indent="-261365" defTabSz="572516">
              <a:spcBef>
                <a:spcPts val="4700"/>
              </a:spcBef>
              <a:defRPr sz="2548"/>
            </a:pPr>
            <a:r>
              <a:t>A static element is said to be </a:t>
            </a:r>
            <a:r>
              <a:rPr i="1"/>
              <a:t>not positioned </a:t>
            </a:r>
            <a:r>
              <a:t>and an element with its position set to anything else is said to be </a:t>
            </a:r>
            <a:r>
              <a:rPr i="1"/>
              <a:t>positioned</a:t>
            </a:r>
            <a:r>
              <a:t>.</a:t>
            </a:r>
          </a:p>
        </p:txBody>
      </p:sp>
      <p:pic>
        <p:nvPicPr>
          <p:cNvPr id="254" name="image16.png"/>
          <p:cNvPicPr>
            <a:picLocks noChangeAspect="1"/>
          </p:cNvPicPr>
          <p:nvPr/>
        </p:nvPicPr>
        <p:blipFill>
          <a:blip r:embed="rId2">
            <a:extLst/>
          </a:blip>
          <a:srcRect l="0" t="0" r="68423" b="0"/>
          <a:stretch>
            <a:fillRect/>
          </a:stretch>
        </p:blipFill>
        <p:spPr>
          <a:xfrm>
            <a:off x="6241811" y="3722687"/>
            <a:ext cx="4224130" cy="2918359"/>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position</a:t>
            </a:r>
          </a:p>
        </p:txBody>
      </p:sp>
      <p:sp>
        <p:nvSpPr>
          <p:cNvPr id="257" name="Shape 257"/>
          <p:cNvSpPr/>
          <p:nvPr>
            <p:ph type="body" sz="quarter" idx="1"/>
          </p:nvPr>
        </p:nvSpPr>
        <p:spPr>
          <a:xfrm>
            <a:off x="431799" y="2105646"/>
            <a:ext cx="3586809" cy="6565901"/>
          </a:xfrm>
          <a:prstGeom prst="rect">
            <a:avLst/>
          </a:prstGeom>
        </p:spPr>
        <p:txBody>
          <a:bodyPr/>
          <a:lstStyle/>
          <a:p>
            <a:pPr>
              <a:defRPr b="1"/>
            </a:pPr>
            <a:r>
              <a:t>relative</a:t>
            </a:r>
          </a:p>
          <a:p>
            <a:pPr>
              <a:defRPr>
                <a:effectLst>
                  <a:outerShdw sx="100000" sy="100000" kx="0" ky="0" algn="b" rotWithShape="0" blurRad="38100" dist="38100" dir="2700000">
                    <a:srgbClr val="000000">
                      <a:alpha val="43137"/>
                    </a:srgbClr>
                  </a:outerShdw>
                </a:effectLst>
                <a:latin typeface="Verdana"/>
                <a:ea typeface="Verdana"/>
                <a:cs typeface="Verdana"/>
                <a:sym typeface="Verdana"/>
              </a:defRPr>
            </a:pPr>
            <a:r>
              <a:t>relative</a:t>
            </a:r>
            <a:r>
              <a:rPr>
                <a:latin typeface="Helvetica Neue"/>
                <a:ea typeface="Helvetica Neue"/>
                <a:cs typeface="Helvetica Neue"/>
                <a:sym typeface="Helvetica Neue"/>
              </a:rPr>
              <a:t> behaves the same was as </a:t>
            </a:r>
            <a:r>
              <a:t>static</a:t>
            </a:r>
            <a:r>
              <a:rPr>
                <a:latin typeface="Helvetica Neue"/>
                <a:ea typeface="Helvetica Neue"/>
                <a:cs typeface="Helvetica Neue"/>
                <a:sym typeface="Helvetica Neue"/>
              </a:rPr>
              <a:t> unless you add some extra properties to adjust the element away from its normal position. Other content will not be adjusted to fit into any gap left by that element.</a:t>
            </a:r>
          </a:p>
        </p:txBody>
      </p:sp>
      <p:pic>
        <p:nvPicPr>
          <p:cNvPr id="258" name="image18.png"/>
          <p:cNvPicPr>
            <a:picLocks noChangeAspect="1"/>
          </p:cNvPicPr>
          <p:nvPr/>
        </p:nvPicPr>
        <p:blipFill>
          <a:blip r:embed="rId2">
            <a:extLst/>
          </a:blip>
          <a:stretch>
            <a:fillRect/>
          </a:stretch>
        </p:blipFill>
        <p:spPr>
          <a:xfrm>
            <a:off x="3200951" y="6935316"/>
            <a:ext cx="9930492" cy="2448273"/>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59" name="Screen Shot 2015-10-19 at 10.13.36 a.m..png"/>
          <p:cNvPicPr>
            <a:picLocks noChangeAspect="1"/>
          </p:cNvPicPr>
          <p:nvPr/>
        </p:nvPicPr>
        <p:blipFill>
          <a:blip r:embed="rId3">
            <a:extLst/>
          </a:blip>
          <a:stretch>
            <a:fillRect/>
          </a:stretch>
        </p:blipFill>
        <p:spPr>
          <a:xfrm>
            <a:off x="5217914" y="1451979"/>
            <a:ext cx="7445289" cy="3797782"/>
          </a:xfrm>
          <a:prstGeom prst="rect">
            <a:avLst/>
          </a:prstGeom>
          <a:ln w="12700">
            <a:solidFill>
              <a:srgbClr val="000000"/>
            </a:solidFill>
            <a:miter lim="400000"/>
          </a:ln>
        </p:spPr>
      </p:pic>
      <p:pic>
        <p:nvPicPr>
          <p:cNvPr id="260" name="Screen Shot 2015-10-19 at 10.14.00 a.m..png"/>
          <p:cNvPicPr>
            <a:picLocks noChangeAspect="1"/>
          </p:cNvPicPr>
          <p:nvPr/>
        </p:nvPicPr>
        <p:blipFill>
          <a:blip r:embed="rId4">
            <a:extLst/>
          </a:blip>
          <a:stretch>
            <a:fillRect/>
          </a:stretch>
        </p:blipFill>
        <p:spPr>
          <a:xfrm>
            <a:off x="8299896" y="2492996"/>
            <a:ext cx="4368801" cy="4114801"/>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2" name="image20.png"/>
          <p:cNvPicPr>
            <a:picLocks noChangeAspect="1"/>
          </p:cNvPicPr>
          <p:nvPr/>
        </p:nvPicPr>
        <p:blipFill>
          <a:blip r:embed="rId2">
            <a:extLst/>
          </a:blip>
          <a:stretch>
            <a:fillRect/>
          </a:stretch>
        </p:blipFill>
        <p:spPr>
          <a:xfrm>
            <a:off x="4927225" y="900321"/>
            <a:ext cx="7258694" cy="8190118"/>
          </a:xfrm>
          <a:prstGeom prst="rect">
            <a:avLst/>
          </a:prstGeom>
          <a:ln w="12700">
            <a:miter lim="400000"/>
          </a:ln>
          <a:effectLst>
            <a:outerShdw sx="100000" sy="100000" kx="0" ky="0" algn="b" rotWithShape="0" blurRad="292100" dist="139700" dir="2700000">
              <a:srgbClr val="333333">
                <a:alpha val="64999"/>
              </a:srgbClr>
            </a:outerShdw>
          </a:effectLst>
        </p:spPr>
      </p:pic>
      <p:sp>
        <p:nvSpPr>
          <p:cNvPr id="263" name="Shape 263"/>
          <p:cNvSpPr/>
          <p:nvPr>
            <p:ph type="title"/>
          </p:nvPr>
        </p:nvSpPr>
        <p:spPr>
          <a:prstGeom prst="rect">
            <a:avLst/>
          </a:prstGeom>
        </p:spPr>
        <p:txBody>
          <a:bodyPr/>
          <a:lstStyle/>
          <a:p>
            <a:pPr/>
            <a:r>
              <a:t>position</a:t>
            </a:r>
          </a:p>
        </p:txBody>
      </p:sp>
      <p:sp>
        <p:nvSpPr>
          <p:cNvPr id="264" name="Shape 264"/>
          <p:cNvSpPr/>
          <p:nvPr>
            <p:ph type="body" sz="half" idx="1"/>
          </p:nvPr>
        </p:nvSpPr>
        <p:spPr>
          <a:xfrm>
            <a:off x="165695" y="2984603"/>
            <a:ext cx="4778774" cy="6565901"/>
          </a:xfrm>
          <a:prstGeom prst="rect">
            <a:avLst/>
          </a:prstGeom>
        </p:spPr>
        <p:txBody>
          <a:bodyPr/>
          <a:lstStyle/>
          <a:p>
            <a:pPr>
              <a:defRPr b="1"/>
            </a:pPr>
            <a:r>
              <a:t>fixed</a:t>
            </a:r>
          </a:p>
          <a:p>
            <a:pPr>
              <a:spcBef>
                <a:spcPts val="600"/>
              </a:spcBef>
            </a:pPr>
            <a:r>
              <a:t>A </a:t>
            </a:r>
            <a:r>
              <a:rPr>
                <a:effectLst>
                  <a:outerShdw sx="100000" sy="100000" kx="0" ky="0" algn="b" rotWithShape="0" blurRad="38100" dist="38100" dir="2700000">
                    <a:srgbClr val="000000">
                      <a:alpha val="43137"/>
                    </a:srgbClr>
                  </a:outerShdw>
                </a:effectLst>
                <a:latin typeface="Verdana"/>
                <a:ea typeface="Verdana"/>
                <a:cs typeface="Verdana"/>
                <a:sym typeface="Verdana"/>
              </a:rPr>
              <a:t>fixed</a:t>
            </a:r>
            <a:r>
              <a:t> element is positioned </a:t>
            </a:r>
            <a:r>
              <a:rPr>
                <a:effectLst>
                  <a:outerShdw sx="100000" sy="100000" kx="0" ky="0" algn="b" rotWithShape="0" blurRad="38100" dist="38100" dir="2700000">
                    <a:srgbClr val="000000">
                      <a:alpha val="43137"/>
                    </a:srgbClr>
                  </a:outerShdw>
                </a:effectLst>
                <a:latin typeface="Verdana"/>
                <a:ea typeface="Verdana"/>
                <a:cs typeface="Verdana"/>
                <a:sym typeface="Verdana"/>
              </a:rPr>
              <a:t>relative</a:t>
            </a:r>
            <a:r>
              <a:t> to the viewport, which means it always stays in the same place even if the page is scrolled. </a:t>
            </a:r>
          </a:p>
          <a:p>
            <a:pPr>
              <a:spcBef>
                <a:spcPts val="600"/>
              </a:spcBef>
            </a:pPr>
            <a:r>
              <a:t>As with </a:t>
            </a:r>
            <a:r>
              <a:rPr>
                <a:effectLst>
                  <a:outerShdw sx="100000" sy="100000" kx="0" ky="0" algn="b" rotWithShape="0" blurRad="38100" dist="38100" dir="2700000">
                    <a:srgbClr val="000000">
                      <a:alpha val="43137"/>
                    </a:srgbClr>
                  </a:outerShdw>
                </a:effectLst>
                <a:latin typeface="Verdana"/>
                <a:ea typeface="Verdana"/>
                <a:cs typeface="Verdana"/>
                <a:sym typeface="Verdana"/>
              </a:rPr>
              <a:t>relative</a:t>
            </a:r>
            <a:r>
              <a:t> the </a:t>
            </a:r>
            <a:r>
              <a:rPr>
                <a:effectLst>
                  <a:outerShdw sx="100000" sy="100000" kx="0" ky="0" algn="b" rotWithShape="0" blurRad="38100" dist="38100" dir="2700000">
                    <a:srgbClr val="000000">
                      <a:alpha val="43137"/>
                    </a:srgbClr>
                  </a:outerShdw>
                </a:effectLst>
                <a:latin typeface="Verdana"/>
                <a:ea typeface="Verdana"/>
                <a:cs typeface="Verdana"/>
                <a:sym typeface="Verdana"/>
              </a:rPr>
              <a:t>top</a:t>
            </a:r>
            <a:r>
              <a:t>, </a:t>
            </a:r>
            <a:r>
              <a:rPr>
                <a:effectLst>
                  <a:outerShdw sx="100000" sy="100000" kx="0" ky="0" algn="b" rotWithShape="0" blurRad="38100" dist="38100" dir="2700000">
                    <a:srgbClr val="000000">
                      <a:alpha val="43137"/>
                    </a:srgbClr>
                  </a:outerShdw>
                </a:effectLst>
                <a:latin typeface="Verdana"/>
                <a:ea typeface="Verdana"/>
                <a:cs typeface="Verdana"/>
                <a:sym typeface="Verdana"/>
              </a:rPr>
              <a:t>right</a:t>
            </a:r>
            <a:r>
              <a:t>, </a:t>
            </a:r>
            <a:r>
              <a:rPr>
                <a:effectLst>
                  <a:outerShdw sx="100000" sy="100000" kx="0" ky="0" algn="b" rotWithShape="0" blurRad="38100" dist="38100" dir="2700000">
                    <a:srgbClr val="000000">
                      <a:alpha val="43137"/>
                    </a:srgbClr>
                  </a:outerShdw>
                </a:effectLst>
                <a:latin typeface="Verdana"/>
                <a:ea typeface="Verdana"/>
                <a:cs typeface="Verdana"/>
                <a:sym typeface="Verdana"/>
              </a:rPr>
              <a:t>bottom</a:t>
            </a:r>
            <a:r>
              <a:t>, and </a:t>
            </a:r>
            <a:r>
              <a:rPr>
                <a:effectLst>
                  <a:outerShdw sx="100000" sy="100000" kx="0" ky="0" algn="b" rotWithShape="0" blurRad="38100" dist="38100" dir="2700000">
                    <a:srgbClr val="000000">
                      <a:alpha val="43137"/>
                    </a:srgbClr>
                  </a:outerShdw>
                </a:effectLst>
                <a:latin typeface="Verdana"/>
                <a:ea typeface="Verdana"/>
                <a:cs typeface="Verdana"/>
                <a:sym typeface="Verdana"/>
              </a:rPr>
              <a:t>left</a:t>
            </a:r>
            <a:r>
              <a:t> properties are used.</a:t>
            </a:r>
          </a:p>
          <a:p>
            <a:pPr>
              <a:spcBef>
                <a:spcPts val="600"/>
              </a:spcBef>
            </a:pPr>
            <a:r>
              <a:t>A </a:t>
            </a:r>
            <a:r>
              <a:rPr>
                <a:effectLst>
                  <a:outerShdw sx="100000" sy="100000" kx="0" ky="0" algn="b" rotWithShape="0" blurRad="38100" dist="38100" dir="2700000">
                    <a:srgbClr val="000000">
                      <a:alpha val="43137"/>
                    </a:srgbClr>
                  </a:outerShdw>
                </a:effectLst>
                <a:latin typeface="Verdana"/>
                <a:ea typeface="Verdana"/>
                <a:cs typeface="Verdana"/>
                <a:sym typeface="Verdana"/>
              </a:rPr>
              <a:t>fixed</a:t>
            </a:r>
            <a:r>
              <a:t> element does not leave a gap in the page where it would normally have been located.</a:t>
            </a:r>
          </a:p>
        </p:txBody>
      </p:sp>
      <p:pic>
        <p:nvPicPr>
          <p:cNvPr id="265" name="Screen Shot 2015-10-19 at 10.11.46 a.m..png"/>
          <p:cNvPicPr>
            <a:picLocks noChangeAspect="1"/>
          </p:cNvPicPr>
          <p:nvPr/>
        </p:nvPicPr>
        <p:blipFill>
          <a:blip r:embed="rId3">
            <a:extLst/>
          </a:blip>
          <a:stretch>
            <a:fillRect/>
          </a:stretch>
        </p:blipFill>
        <p:spPr>
          <a:xfrm>
            <a:off x="7593573" y="1095093"/>
            <a:ext cx="4976749" cy="1746941"/>
          </a:xfrm>
          <a:prstGeom prst="rect">
            <a:avLst/>
          </a:prstGeom>
          <a:ln w="12700">
            <a:solidFill>
              <a:srgbClr val="000000"/>
            </a:solidFill>
            <a:miter lim="400000"/>
          </a:ln>
        </p:spPr>
      </p:pic>
      <p:pic>
        <p:nvPicPr>
          <p:cNvPr id="266" name="Screen Shot 2015-10-19 at 10.12.44 a.m..png"/>
          <p:cNvPicPr>
            <a:picLocks noChangeAspect="1"/>
          </p:cNvPicPr>
          <p:nvPr/>
        </p:nvPicPr>
        <p:blipFill>
          <a:blip r:embed="rId4">
            <a:extLst/>
          </a:blip>
          <a:stretch>
            <a:fillRect/>
          </a:stretch>
        </p:blipFill>
        <p:spPr>
          <a:xfrm>
            <a:off x="2895897" y="660463"/>
            <a:ext cx="3911601" cy="2616201"/>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a:r>
              <a:t>position</a:t>
            </a:r>
          </a:p>
        </p:txBody>
      </p:sp>
      <p:sp>
        <p:nvSpPr>
          <p:cNvPr id="269" name="Shape 269"/>
          <p:cNvSpPr/>
          <p:nvPr>
            <p:ph type="body" sz="half" idx="1"/>
          </p:nvPr>
        </p:nvSpPr>
        <p:spPr>
          <a:xfrm>
            <a:off x="14432" y="2093888"/>
            <a:ext cx="3965481" cy="7324824"/>
          </a:xfrm>
          <a:prstGeom prst="rect">
            <a:avLst/>
          </a:prstGeom>
        </p:spPr>
        <p:txBody>
          <a:bodyPr/>
          <a:lstStyle/>
          <a:p>
            <a:pPr marL="240029" indent="-240029" defTabSz="525779">
              <a:spcBef>
                <a:spcPts val="4300"/>
              </a:spcBef>
              <a:defRPr b="1" sz="2340"/>
            </a:pPr>
            <a:r>
              <a:t>absolute</a:t>
            </a:r>
          </a:p>
          <a:p>
            <a:pPr marL="240029" indent="-240029" defTabSz="525779">
              <a:spcBef>
                <a:spcPts val="4300"/>
              </a:spcBef>
              <a:defRPr sz="2340">
                <a:effectLst>
                  <a:outerShdw sx="100000" sy="100000" kx="0" ky="0" algn="b" rotWithShape="0" blurRad="34289" dist="34289" dir="2700000">
                    <a:srgbClr val="000000">
                      <a:alpha val="43137"/>
                    </a:srgbClr>
                  </a:outerShdw>
                </a:effectLst>
                <a:latin typeface="Verdana"/>
                <a:ea typeface="Verdana"/>
                <a:cs typeface="Verdana"/>
                <a:sym typeface="Verdana"/>
              </a:defRPr>
            </a:pPr>
            <a:r>
              <a:t>absolute</a:t>
            </a:r>
            <a:r>
              <a:rPr>
                <a:latin typeface="Helvetica Neue"/>
                <a:ea typeface="Helvetica Neue"/>
                <a:cs typeface="Helvetica Neue"/>
                <a:sym typeface="Helvetica Neue"/>
              </a:rPr>
              <a:t> is the trickiest position value. </a:t>
            </a:r>
            <a:r>
              <a:t>absolute</a:t>
            </a:r>
            <a:r>
              <a:rPr>
                <a:latin typeface="Helvetica Neue"/>
                <a:ea typeface="Helvetica Neue"/>
                <a:cs typeface="Helvetica Neue"/>
                <a:sym typeface="Helvetica Neue"/>
              </a:rPr>
              <a:t> behaves like     </a:t>
            </a:r>
            <a:r>
              <a:t>fixed</a:t>
            </a:r>
            <a:r>
              <a:rPr>
                <a:latin typeface="Helvetica Neue"/>
                <a:ea typeface="Helvetica Neue"/>
                <a:cs typeface="Helvetica Neue"/>
                <a:sym typeface="Helvetica Neue"/>
              </a:rPr>
              <a:t> except relative to the    nearest positioned ancestor instead of relative to the viewport. If an absolutely positioned element has no positioned ancestors, it uses  the document body, and still moves along the page scrolling.</a:t>
            </a:r>
            <a:endParaRPr>
              <a:latin typeface="Helvetica Neue"/>
              <a:ea typeface="Helvetica Neue"/>
              <a:cs typeface="Helvetica Neue"/>
              <a:sym typeface="Helvetica Neue"/>
            </a:endParaRPr>
          </a:p>
          <a:p>
            <a:pPr marL="240029" indent="-240029" defTabSz="525779">
              <a:spcBef>
                <a:spcPts val="4300"/>
              </a:spcBef>
              <a:defRPr sz="2340"/>
            </a:pPr>
            <a:r>
              <a:t>This is tricky, but can be important for creating sophisticated CSS layouts. </a:t>
            </a:r>
          </a:p>
        </p:txBody>
      </p:sp>
      <p:pic>
        <p:nvPicPr>
          <p:cNvPr id="270" name="image22.png"/>
          <p:cNvPicPr>
            <a:picLocks noChangeAspect="1"/>
          </p:cNvPicPr>
          <p:nvPr/>
        </p:nvPicPr>
        <p:blipFill>
          <a:blip r:embed="rId2">
            <a:extLst/>
          </a:blip>
          <a:stretch>
            <a:fillRect/>
          </a:stretch>
        </p:blipFill>
        <p:spPr>
          <a:xfrm>
            <a:off x="3496592" y="565626"/>
            <a:ext cx="6011616" cy="3998336"/>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71" name="Screen Shot 2015-10-19 at 10.09.38 a.m..png"/>
          <p:cNvPicPr>
            <a:picLocks noChangeAspect="1"/>
          </p:cNvPicPr>
          <p:nvPr/>
        </p:nvPicPr>
        <p:blipFill>
          <a:blip r:embed="rId3">
            <a:extLst/>
          </a:blip>
          <a:stretch>
            <a:fillRect/>
          </a:stretch>
        </p:blipFill>
        <p:spPr>
          <a:xfrm>
            <a:off x="4355405" y="5161625"/>
            <a:ext cx="8329158" cy="3148640"/>
          </a:xfrm>
          <a:prstGeom prst="rect">
            <a:avLst/>
          </a:prstGeom>
          <a:ln w="12700">
            <a:solidFill>
              <a:srgbClr val="000000"/>
            </a:solidFill>
            <a:miter lim="400000"/>
          </a:ln>
        </p:spPr>
      </p:pic>
      <p:pic>
        <p:nvPicPr>
          <p:cNvPr id="272" name="Screen Shot 2015-10-19 at 10.10.52 a.m..png"/>
          <p:cNvPicPr>
            <a:picLocks noChangeAspect="1"/>
          </p:cNvPicPr>
          <p:nvPr/>
        </p:nvPicPr>
        <p:blipFill>
          <a:blip r:embed="rId4">
            <a:extLst/>
          </a:blip>
          <a:stretch>
            <a:fillRect/>
          </a:stretch>
        </p:blipFill>
        <p:spPr>
          <a:xfrm>
            <a:off x="9401330" y="644144"/>
            <a:ext cx="3536150" cy="3841300"/>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xfrm>
            <a:off x="88900" y="7683500"/>
            <a:ext cx="11861800" cy="1397000"/>
          </a:xfrm>
          <a:prstGeom prst="rect">
            <a:avLst/>
          </a:prstGeom>
        </p:spPr>
        <p:txBody>
          <a:bodyPr/>
          <a:lstStyle/>
          <a:p>
            <a:pPr/>
            <a:r>
              <a:t>position example</a:t>
            </a:r>
          </a:p>
        </p:txBody>
      </p:sp>
      <p:sp>
        <p:nvSpPr>
          <p:cNvPr id="275" name="Shape 275"/>
          <p:cNvSpPr/>
          <p:nvPr>
            <p:ph type="body" idx="1"/>
          </p:nvPr>
        </p:nvSpPr>
        <p:spPr>
          <a:xfrm>
            <a:off x="-1536700" y="2324100"/>
            <a:ext cx="11861800" cy="6565900"/>
          </a:xfrm>
          <a:prstGeom prst="rect">
            <a:avLst/>
          </a:prstGeom>
        </p:spPr>
        <p:txBody>
          <a:bodyPr/>
          <a:lstStyle/>
          <a:p>
            <a:pPr/>
          </a:p>
        </p:txBody>
      </p:sp>
      <p:pic>
        <p:nvPicPr>
          <p:cNvPr id="276" name="Screen Shot 2015-10-19 at 9.49.30 a.m..png"/>
          <p:cNvPicPr>
            <a:picLocks noChangeAspect="1"/>
          </p:cNvPicPr>
          <p:nvPr/>
        </p:nvPicPr>
        <p:blipFill>
          <a:blip r:embed="rId2">
            <a:extLst/>
          </a:blip>
          <a:stretch>
            <a:fillRect/>
          </a:stretch>
        </p:blipFill>
        <p:spPr>
          <a:xfrm>
            <a:off x="3382291" y="117412"/>
            <a:ext cx="7297317" cy="6748724"/>
          </a:xfrm>
          <a:prstGeom prst="rect">
            <a:avLst/>
          </a:prstGeom>
          <a:ln w="12700">
            <a:solidFill>
              <a:srgbClr val="000000"/>
            </a:solidFill>
            <a:miter lim="400000"/>
          </a:ln>
        </p:spPr>
      </p:pic>
      <p:pic>
        <p:nvPicPr>
          <p:cNvPr id="277" name="Screen Shot 2015-10-19 at 10.00.56 a.m..png"/>
          <p:cNvPicPr>
            <a:picLocks noChangeAspect="1"/>
          </p:cNvPicPr>
          <p:nvPr/>
        </p:nvPicPr>
        <p:blipFill>
          <a:blip r:embed="rId3">
            <a:extLst/>
          </a:blip>
          <a:stretch>
            <a:fillRect/>
          </a:stretch>
        </p:blipFill>
        <p:spPr>
          <a:xfrm>
            <a:off x="137657" y="76200"/>
            <a:ext cx="3102831" cy="7152710"/>
          </a:xfrm>
          <a:prstGeom prst="rect">
            <a:avLst/>
          </a:prstGeom>
          <a:ln w="12700">
            <a:solidFill>
              <a:srgbClr val="000000"/>
            </a:solidFill>
            <a:miter lim="400000"/>
          </a:ln>
        </p:spPr>
      </p:pic>
      <p:pic>
        <p:nvPicPr>
          <p:cNvPr id="278" name="Screen Shot 2015-10-19 at 9.50.04 a.m..png"/>
          <p:cNvPicPr>
            <a:picLocks noChangeAspect="1"/>
          </p:cNvPicPr>
          <p:nvPr/>
        </p:nvPicPr>
        <p:blipFill>
          <a:blip r:embed="rId4">
            <a:extLst/>
          </a:blip>
          <a:stretch>
            <a:fillRect/>
          </a:stretch>
        </p:blipFill>
        <p:spPr>
          <a:xfrm>
            <a:off x="4917724" y="5601560"/>
            <a:ext cx="8734776" cy="4078010"/>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p>
            <a:pPr/>
            <a:r>
              <a:t>float</a:t>
            </a:r>
          </a:p>
        </p:txBody>
      </p:sp>
      <p:sp>
        <p:nvSpPr>
          <p:cNvPr id="281" name="Shape 281"/>
          <p:cNvSpPr/>
          <p:nvPr>
            <p:ph type="body" idx="1"/>
          </p:nvPr>
        </p:nvSpPr>
        <p:spPr>
          <a:prstGeom prst="rect">
            <a:avLst/>
          </a:prstGeom>
        </p:spPr>
        <p:txBody>
          <a:bodyPr/>
          <a:lstStyle/>
          <a:p>
            <a:pPr/>
            <a:r>
              <a:t>Float cab be used for wrapping text around images:</a:t>
            </a:r>
          </a:p>
        </p:txBody>
      </p:sp>
      <p:pic>
        <p:nvPicPr>
          <p:cNvPr id="282" name="image25.png"/>
          <p:cNvPicPr>
            <a:picLocks noChangeAspect="1"/>
          </p:cNvPicPr>
          <p:nvPr/>
        </p:nvPicPr>
        <p:blipFill>
          <a:blip r:embed="rId2">
            <a:extLst/>
          </a:blip>
          <a:srcRect l="0" t="0" r="59714" b="0"/>
          <a:stretch>
            <a:fillRect/>
          </a:stretch>
        </p:blipFill>
        <p:spPr>
          <a:xfrm>
            <a:off x="237703" y="3220616"/>
            <a:ext cx="3944730" cy="2160241"/>
          </a:xfrm>
          <a:prstGeom prst="rect">
            <a:avLst/>
          </a:prstGeom>
          <a:ln w="12700">
            <a:miter lim="400000"/>
          </a:ln>
        </p:spPr>
      </p:pic>
      <p:pic>
        <p:nvPicPr>
          <p:cNvPr id="283" name="image26.png"/>
          <p:cNvPicPr>
            <a:picLocks noChangeAspect="1"/>
          </p:cNvPicPr>
          <p:nvPr/>
        </p:nvPicPr>
        <p:blipFill>
          <a:blip r:embed="rId3">
            <a:extLst/>
          </a:blip>
          <a:stretch>
            <a:fillRect/>
          </a:stretch>
        </p:blipFill>
        <p:spPr>
          <a:xfrm>
            <a:off x="2308734" y="5898797"/>
            <a:ext cx="9268259" cy="3850980"/>
          </a:xfrm>
          <a:prstGeom prst="rect">
            <a:avLst/>
          </a:prstGeom>
          <a:ln>
            <a:solidFill>
              <a:srgbClr val="000000"/>
            </a:solidFill>
            <a:miter/>
          </a:ln>
        </p:spPr>
      </p:pic>
      <p:pic>
        <p:nvPicPr>
          <p:cNvPr id="284" name="Screen Shot 2015-10-19 at 10.03.44 a.m..png"/>
          <p:cNvPicPr>
            <a:picLocks noChangeAspect="1"/>
          </p:cNvPicPr>
          <p:nvPr/>
        </p:nvPicPr>
        <p:blipFill>
          <a:blip r:embed="rId4">
            <a:extLst/>
          </a:blip>
          <a:stretch>
            <a:fillRect/>
          </a:stretch>
        </p:blipFill>
        <p:spPr>
          <a:xfrm>
            <a:off x="4651749" y="2971926"/>
            <a:ext cx="7946651" cy="2657570"/>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float without clear</a:t>
            </a:r>
          </a:p>
        </p:txBody>
      </p:sp>
      <p:pic>
        <p:nvPicPr>
          <p:cNvPr id="287" name="image27.png"/>
          <p:cNvPicPr>
            <a:picLocks noChangeAspect="1"/>
          </p:cNvPicPr>
          <p:nvPr/>
        </p:nvPicPr>
        <p:blipFill>
          <a:blip r:embed="rId2">
            <a:extLst/>
          </a:blip>
          <a:srcRect l="0" t="0" r="69194" b="36426"/>
          <a:stretch>
            <a:fillRect/>
          </a:stretch>
        </p:blipFill>
        <p:spPr>
          <a:xfrm>
            <a:off x="1120180" y="2684254"/>
            <a:ext cx="2846438" cy="2244207"/>
          </a:xfrm>
          <a:prstGeom prst="rect">
            <a:avLst/>
          </a:prstGeom>
          <a:ln w="12700">
            <a:miter lim="400000"/>
          </a:ln>
        </p:spPr>
      </p:pic>
      <p:pic>
        <p:nvPicPr>
          <p:cNvPr id="288" name="Screen Shot 2015-10-19 at 10.05.20 a.m..png"/>
          <p:cNvPicPr>
            <a:picLocks noChangeAspect="1"/>
          </p:cNvPicPr>
          <p:nvPr/>
        </p:nvPicPr>
        <p:blipFill>
          <a:blip r:embed="rId3">
            <a:extLst/>
          </a:blip>
          <a:stretch>
            <a:fillRect/>
          </a:stretch>
        </p:blipFill>
        <p:spPr>
          <a:xfrm>
            <a:off x="4751955" y="2359521"/>
            <a:ext cx="7075615" cy="3300194"/>
          </a:xfrm>
          <a:prstGeom prst="rect">
            <a:avLst/>
          </a:prstGeom>
          <a:ln w="12700">
            <a:solidFill>
              <a:srgbClr val="000000"/>
            </a:solidFill>
            <a:miter lim="400000"/>
          </a:ln>
        </p:spPr>
      </p:pic>
      <p:pic>
        <p:nvPicPr>
          <p:cNvPr id="289" name="Screen Shot 2015-10-19 at 10.07.08 a.m..png"/>
          <p:cNvPicPr>
            <a:picLocks noChangeAspect="1"/>
          </p:cNvPicPr>
          <p:nvPr/>
        </p:nvPicPr>
        <p:blipFill>
          <a:blip r:embed="rId4">
            <a:extLst/>
          </a:blip>
          <a:srcRect l="0" t="0" r="20800" b="17629"/>
          <a:stretch>
            <a:fillRect/>
          </a:stretch>
        </p:blipFill>
        <p:spPr>
          <a:xfrm>
            <a:off x="1263650" y="6050609"/>
            <a:ext cx="10299700" cy="3144977"/>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CSS Selector Examples</a:t>
            </a:r>
          </a:p>
        </p:txBody>
      </p:sp>
      <p:sp>
        <p:nvSpPr>
          <p:cNvPr id="201" name="Shape 201"/>
          <p:cNvSpPr/>
          <p:nvPr>
            <p:ph type="body" idx="4294967295"/>
          </p:nvPr>
        </p:nvSpPr>
        <p:spPr>
          <a:prstGeom prst="rect">
            <a:avLst/>
          </a:prstGeom>
        </p:spPr>
        <p:txBody>
          <a:bodyPr/>
          <a:lstStyle/>
          <a:p>
            <a:pPr>
              <a:spcBef>
                <a:spcPts val="600"/>
              </a:spcBef>
              <a:defRPr sz="2800">
                <a:latin typeface="Helvetica Neue Light"/>
                <a:ea typeface="Helvetica Neue Light"/>
                <a:cs typeface="Helvetica Neue Light"/>
                <a:sym typeface="Helvetica Neue Light"/>
              </a:defRPr>
            </a:pPr>
            <a:r>
              <a:t>Choosing and applying Class and ID names requires careful attention</a:t>
            </a:r>
          </a:p>
          <a:p>
            <a:pPr>
              <a:spcBef>
                <a:spcPts val="600"/>
              </a:spcBef>
              <a:defRPr sz="2800">
                <a:latin typeface="Helvetica Neue Light"/>
                <a:ea typeface="Helvetica Neue Light"/>
                <a:cs typeface="Helvetica Neue Light"/>
                <a:sym typeface="Helvetica Neue Light"/>
              </a:defRPr>
            </a:pPr>
            <a:r>
              <a:t>Strive to use clear meaningful names as far as possible.</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pPr/>
            <a:r>
              <a:t>float with clear</a:t>
            </a:r>
          </a:p>
        </p:txBody>
      </p:sp>
      <p:sp>
        <p:nvSpPr>
          <p:cNvPr id="292" name="Shape 292"/>
          <p:cNvSpPr/>
          <p:nvPr>
            <p:ph type="body" sz="quarter" idx="1"/>
          </p:nvPr>
        </p:nvSpPr>
        <p:spPr>
          <a:xfrm>
            <a:off x="571500" y="2324100"/>
            <a:ext cx="11861800" cy="824509"/>
          </a:xfrm>
          <a:prstGeom prst="rect">
            <a:avLst/>
          </a:prstGeom>
        </p:spPr>
        <p:txBody>
          <a:bodyPr/>
          <a:lstStyle/>
          <a:p>
            <a:pPr/>
            <a:r>
              <a:t>the </a:t>
            </a:r>
            <a:r>
              <a:rPr>
                <a:effectLst>
                  <a:outerShdw sx="100000" sy="100000" kx="0" ky="0" algn="b" rotWithShape="0" blurRad="38100" dist="38100" dir="2700000">
                    <a:srgbClr val="000000">
                      <a:alpha val="43137"/>
                    </a:srgbClr>
                  </a:outerShdw>
                </a:effectLst>
                <a:latin typeface="Verdana"/>
                <a:ea typeface="Verdana"/>
                <a:cs typeface="Verdana"/>
                <a:sym typeface="Verdana"/>
              </a:rPr>
              <a:t>clear</a:t>
            </a:r>
            <a:r>
              <a:t> property is important for controlling the behaviour of floats.</a:t>
            </a:r>
          </a:p>
        </p:txBody>
      </p:sp>
      <p:pic>
        <p:nvPicPr>
          <p:cNvPr id="293" name="image27.png"/>
          <p:cNvPicPr>
            <a:picLocks noChangeAspect="1"/>
          </p:cNvPicPr>
          <p:nvPr/>
        </p:nvPicPr>
        <p:blipFill>
          <a:blip r:embed="rId2">
            <a:extLst/>
          </a:blip>
          <a:srcRect l="0" t="0" r="69194" b="0"/>
          <a:stretch>
            <a:fillRect/>
          </a:stretch>
        </p:blipFill>
        <p:spPr>
          <a:xfrm>
            <a:off x="3012480" y="2689748"/>
            <a:ext cx="2846438" cy="3530083"/>
          </a:xfrm>
          <a:prstGeom prst="rect">
            <a:avLst/>
          </a:prstGeom>
          <a:ln w="12700">
            <a:miter lim="400000"/>
          </a:ln>
        </p:spPr>
      </p:pic>
      <p:pic>
        <p:nvPicPr>
          <p:cNvPr id="294" name="image28.png"/>
          <p:cNvPicPr>
            <a:picLocks noChangeAspect="1"/>
          </p:cNvPicPr>
          <p:nvPr/>
        </p:nvPicPr>
        <p:blipFill>
          <a:blip r:embed="rId3">
            <a:extLst/>
          </a:blip>
          <a:stretch>
            <a:fillRect/>
          </a:stretch>
        </p:blipFill>
        <p:spPr>
          <a:xfrm>
            <a:off x="1749871" y="6081191"/>
            <a:ext cx="9496870" cy="3672409"/>
          </a:xfrm>
          <a:prstGeom prst="rect">
            <a:avLst/>
          </a:prstGeom>
          <a:ln w="12700">
            <a:miter lim="400000"/>
          </a:ln>
          <a:effectLst>
            <a:outerShdw sx="100000" sy="100000" kx="0" ky="0" algn="b" rotWithShape="0" blurRad="292100" dist="139700" dir="2700000">
              <a:srgbClr val="333333">
                <a:alpha val="64999"/>
              </a:srgbClr>
            </a:outerShdw>
          </a:effectLst>
        </p:spPr>
      </p:pic>
      <p:sp>
        <p:nvSpPr>
          <p:cNvPr id="295" name="Shape 295"/>
          <p:cNvSpPr/>
          <p:nvPr/>
        </p:nvSpPr>
        <p:spPr>
          <a:xfrm>
            <a:off x="144735" y="3189639"/>
            <a:ext cx="3096346" cy="25304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You use the value </a:t>
            </a:r>
            <a:r>
              <a:rPr>
                <a:effectLst>
                  <a:outerShdw sx="100000" sy="100000" kx="0" ky="0" algn="b" rotWithShape="0" blurRad="38100" dist="38100" dir="2700000">
                    <a:srgbClr val="000000">
                      <a:alpha val="43137"/>
                    </a:srgbClr>
                  </a:outerShdw>
                </a:effectLst>
                <a:latin typeface="Verdana"/>
                <a:ea typeface="Verdana"/>
                <a:cs typeface="Verdana"/>
                <a:sym typeface="Verdana"/>
              </a:rPr>
              <a:t>left</a:t>
            </a:r>
            <a:r>
              <a:t> to clear elements floated to the left. You can also clear </a:t>
            </a:r>
            <a:r>
              <a:rPr>
                <a:effectLst>
                  <a:outerShdw sx="100000" sy="100000" kx="0" ky="0" algn="b" rotWithShape="0" blurRad="38100" dist="38100" dir="2700000">
                    <a:srgbClr val="000000">
                      <a:alpha val="43137"/>
                    </a:srgbClr>
                  </a:outerShdw>
                </a:effectLst>
                <a:latin typeface="Verdana"/>
                <a:ea typeface="Verdana"/>
                <a:cs typeface="Verdana"/>
                <a:sym typeface="Verdana"/>
              </a:rPr>
              <a:t>right</a:t>
            </a:r>
            <a:r>
              <a:t> and </a:t>
            </a:r>
            <a:r>
              <a:rPr>
                <a:effectLst>
                  <a:outerShdw sx="100000" sy="100000" kx="0" ky="0" algn="b" rotWithShape="0" blurRad="38100" dist="38100" dir="2700000">
                    <a:srgbClr val="000000">
                      <a:alpha val="43137"/>
                    </a:srgbClr>
                  </a:outerShdw>
                </a:effectLst>
                <a:latin typeface="Verdana"/>
                <a:ea typeface="Verdana"/>
                <a:cs typeface="Verdana"/>
                <a:sym typeface="Verdana"/>
              </a:rPr>
              <a:t>both</a:t>
            </a:r>
            <a:r>
              <a:t>.  </a:t>
            </a:r>
          </a:p>
        </p:txBody>
      </p:sp>
      <p:pic>
        <p:nvPicPr>
          <p:cNvPr id="296" name="Screen Shot 2015-10-19 at 10.05.20 a.m..png"/>
          <p:cNvPicPr>
            <a:picLocks noChangeAspect="1"/>
          </p:cNvPicPr>
          <p:nvPr/>
        </p:nvPicPr>
        <p:blipFill>
          <a:blip r:embed="rId4">
            <a:extLst/>
          </a:blip>
          <a:stretch>
            <a:fillRect/>
          </a:stretch>
        </p:blipFill>
        <p:spPr>
          <a:xfrm>
            <a:off x="5882255" y="2921022"/>
            <a:ext cx="7075615" cy="3300195"/>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8" name="image29.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299" name="image30.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grpSp>
        <p:nvGrpSpPr>
          <p:cNvPr id="302" name="Group 302"/>
          <p:cNvGrpSpPr/>
          <p:nvPr/>
        </p:nvGrpSpPr>
        <p:grpSpPr>
          <a:xfrm>
            <a:off x="4419600" y="3209758"/>
            <a:ext cx="4267200" cy="2842454"/>
            <a:chOff x="0" y="0"/>
            <a:chExt cx="4267200" cy="2842452"/>
          </a:xfrm>
        </p:grpSpPr>
        <p:pic>
          <p:nvPicPr>
            <p:cNvPr id="300" name="image31.png"/>
            <p:cNvPicPr>
              <a:picLocks noChangeAspect="1"/>
            </p:cNvPicPr>
            <p:nvPr/>
          </p:nvPicPr>
          <p:blipFill>
            <a:blip r:embed="rId4">
              <a:extLst/>
            </a:blip>
            <a:stretch>
              <a:fillRect/>
            </a:stretch>
          </p:blipFill>
          <p:spPr>
            <a:xfrm>
              <a:off x="50799" y="0"/>
              <a:ext cx="2959101" cy="1035319"/>
            </a:xfrm>
            <a:prstGeom prst="rect">
              <a:avLst/>
            </a:prstGeom>
            <a:ln w="12700" cap="flat">
              <a:noFill/>
              <a:miter lim="400000"/>
            </a:ln>
            <a:effectLst/>
          </p:spPr>
        </p:pic>
        <p:sp>
          <p:nvSpPr>
            <p:cNvPr id="301" name="Shape 301"/>
            <p:cNvSpPr/>
            <p:nvPr/>
          </p:nvSpPr>
          <p:spPr>
            <a:xfrm>
              <a:off x="0" y="1253631"/>
              <a:ext cx="4267200" cy="15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a:lnSpc>
                  <a:spcPct val="120000"/>
                </a:lnSpc>
                <a:defRPr sz="1600">
                  <a:latin typeface="Helvetica Neue"/>
                  <a:ea typeface="Helvetica Neue"/>
                  <a:cs typeface="Helvetica Neue"/>
                  <a:sym typeface="Helvetica Neue"/>
                </a:defRPr>
              </a:pPr>
              <a:r>
                <a:t>Except where otherwise noted, this content is licensed under a </a:t>
              </a:r>
              <a:r>
                <a:rPr u="sng">
                  <a:solidFill>
                    <a:srgbClr val="0000FF"/>
                  </a:solidFill>
                  <a:uFill>
                    <a:solidFill>
                      <a:srgbClr val="0000FF"/>
                    </a:solidFill>
                  </a:uFill>
                  <a:hlinkClick r:id="rId5" invalidUrl="" action="" tgtFrame="" tooltip="" history="1" highlightClick="0" endSnd="0"/>
                </a:rPr>
                <a:t>Creative Commons Attribution-NonCommercial 3.0 License</a:t>
              </a:r>
              <a:r>
                <a:t>. </a:t>
              </a:r>
              <a:endParaRPr sz="1800"/>
            </a:p>
            <a:p>
              <a:pPr algn="l">
                <a:lnSpc>
                  <a:spcPct val="120000"/>
                </a:lnSpc>
                <a:defRPr sz="1600">
                  <a:latin typeface="Helvetica Neue"/>
                  <a:ea typeface="Helvetica Neue"/>
                  <a:cs typeface="Helvetica Neue"/>
                  <a:sym typeface="Helvetica Neue"/>
                </a:defRPr>
              </a:pPr>
            </a:p>
            <a:p>
              <a:pPr algn="l">
                <a:lnSpc>
                  <a:spcPct val="120000"/>
                </a:lnSpc>
                <a:defRPr sz="1600">
                  <a:latin typeface="Helvetica Neue"/>
                  <a:ea typeface="Helvetica Neue"/>
                  <a:cs typeface="Helvetica Neue"/>
                  <a:sym typeface="Helvetica Neue"/>
                </a:defRPr>
              </a:pPr>
              <a:r>
                <a:t>For more information, please see </a:t>
              </a:r>
              <a:r>
                <a:rPr u="sng">
                  <a:solidFill>
                    <a:srgbClr val="0000FF"/>
                  </a:solidFill>
                  <a:uFill>
                    <a:solidFill>
                      <a:srgbClr val="0000FF"/>
                    </a:solidFill>
                  </a:uFill>
                  <a:hlinkClick r:id="rId5" invalidUrl="" action="" tgtFrame="" tooltip="" history="1" highlightClick="0" endSnd="0"/>
                </a:rPr>
                <a:t>http://creativecommons.org/licenses/by-nc/3.0/</a:t>
              </a:r>
            </a:p>
          </p:txBody>
        </p:sp>
      </p:gr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571500" y="330200"/>
            <a:ext cx="11861800" cy="825500"/>
          </a:xfrm>
          <a:prstGeom prst="rect">
            <a:avLst/>
          </a:prstGeom>
        </p:spPr>
        <p:txBody>
          <a:bodyPr/>
          <a:lstStyle/>
          <a:p>
            <a:pPr/>
            <a:r>
              <a:t>CSS Selectors Summary (simple)</a:t>
            </a:r>
          </a:p>
        </p:txBody>
      </p:sp>
      <p:sp>
        <p:nvSpPr>
          <p:cNvPr id="204" name="Shape 204"/>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5" name="Table 205"/>
          <p:cNvGraphicFramePr/>
          <p:nvPr/>
        </p:nvGraphicFramePr>
        <p:xfrm>
          <a:off x="1244600" y="1320800"/>
          <a:ext cx="10502900" cy="79629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479800"/>
                <a:gridCol w="7023100"/>
              </a:tblGrid>
              <a:tr h="1066799">
                <a:tc>
                  <a:txBody>
                    <a:bodyPr/>
                    <a:lstStyle/>
                    <a:p>
                      <a:pPr algn="ctr" defTabSz="457200">
                        <a:defRPr b="0" sz="1800">
                          <a:solidFill>
                            <a:srgbClr val="000000"/>
                          </a:solidFill>
                        </a:defRPr>
                      </a:pPr>
                      <a:r>
                        <a:rPr sz="2400">
                          <a:latin typeface="Helvetica Neue Light"/>
                          <a:ea typeface="Helvetica Neue Light"/>
                          <a:cs typeface="Helvetica Neue Light"/>
                          <a:sym typeface="Helvetica Neue Light"/>
                        </a:rPr>
                        <a:t>Selector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c>
                  <a:txBody>
                    <a:bodyPr/>
                    <a:lstStyle/>
                    <a:p>
                      <a:pPr algn="ctr" defTabSz="457200">
                        <a:defRPr b="0" sz="1800">
                          <a:solidFill>
                            <a:srgbClr val="000000"/>
                          </a:solidFill>
                        </a:defRPr>
                      </a:pPr>
                      <a:r>
                        <a:rPr sz="2400">
                          <a:latin typeface="Helvetica Neue Light"/>
                          <a:ea typeface="Helvetica Neue Light"/>
                          <a:cs typeface="Helvetica Neue Light"/>
                          <a:sym typeface="Helvetica Neue Light"/>
                        </a:rPr>
                        <a:t>Applies to</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r>
              <a:tr h="995362">
                <a:tc>
                  <a:txBody>
                    <a:bodyPr/>
                    <a:lstStyle/>
                    <a:p>
                      <a:pPr algn="ctr" defTabSz="457200">
                        <a:defRPr sz="1800"/>
                      </a:pPr>
                      <a:r>
                        <a:rPr sz="2400">
                          <a:sym typeface="Helvetica Neue Light"/>
                        </a:rPr>
                        <a:t>p</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paragraphs in the document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23925">
                <a:tc>
                  <a:txBody>
                    <a:bodyPr/>
                    <a:lstStyle/>
                    <a:p>
                      <a:pPr algn="ctr" defTabSz="457200">
                        <a:defRPr sz="1800"/>
                      </a:pPr>
                      <a:r>
                        <a:rPr sz="2400">
                          <a:sym typeface="Helvetica Neue Light"/>
                        </a:rPr>
                        <a:t>.about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elements in the document with a class value of 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95362">
                <a:tc>
                  <a:txBody>
                    <a:bodyPr/>
                    <a:lstStyle/>
                    <a:p>
                      <a:pPr algn="ctr" defTabSz="457200">
                        <a:defRPr sz="1800"/>
                      </a:pPr>
                      <a:r>
                        <a:rPr sz="2400">
                          <a:sym typeface="Helvetica Neue Light"/>
                        </a:rPr>
                        <a:t>#corporatehistory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The element in the document with an id value of corporate history (if present)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95362">
                <a:tc>
                  <a:txBody>
                    <a:bodyPr/>
                    <a:lstStyle/>
                    <a:p>
                      <a:pPr algn="ctr" defTabSz="457200">
                        <a:defRPr sz="1800"/>
                      </a:pPr>
                      <a:r>
                        <a:rPr sz="2400">
                          <a:sym typeface="Helvetica Neue Light"/>
                        </a:rPr>
                        <a:t>h1,h2,h3</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first-, second-, and third-level headings in the document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95362">
                <a:tc>
                  <a:txBody>
                    <a:bodyPr/>
                    <a:lstStyle/>
                    <a:p>
                      <a:pPr algn="ctr" defTabSz="457200">
                        <a:defRPr sz="1800"/>
                      </a:pPr>
                      <a:r>
                        <a:rPr sz="2400">
                          <a:sym typeface="Helvetica Neue Light"/>
                        </a:rPr>
                        <a:t>.privacy, .copyright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elements with a class of privacy or copyright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95362">
                <a:tc>
                  <a:txBody>
                    <a:bodyPr/>
                    <a:lstStyle/>
                    <a:p>
                      <a:pPr algn="ctr" defTabSz="457200">
                        <a:defRPr sz="1800"/>
                      </a:pPr>
                      <a:r>
                        <a:rPr sz="2400">
                          <a:sym typeface="Helvetica Neue Light"/>
                        </a:rPr>
                        <a:t>#header,#footer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The element assigned an id of header, and the element assigned an id of footer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95362">
                <a:tc>
                  <a:txBody>
                    <a:bodyPr/>
                    <a:lstStyle/>
                    <a:p>
                      <a:pPr algn="ctr" defTabSz="457200">
                        <a:defRPr sz="1800"/>
                      </a:pPr>
                      <a:r>
                        <a:rPr sz="2400">
                          <a:sym typeface="Helvetica Neue Light"/>
                        </a:rPr>
                        <a:t>p.footnote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paragraphs assigned a class of footnote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bl>
          </a:graphicData>
        </a:graphic>
      </p:graphicFrame>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571500" y="114300"/>
            <a:ext cx="11861800" cy="673100"/>
          </a:xfrm>
          <a:prstGeom prst="rect">
            <a:avLst/>
          </a:prstGeom>
        </p:spPr>
        <p:txBody>
          <a:bodyPr/>
          <a:lstStyle/>
          <a:p>
            <a:pPr/>
            <a:r>
              <a:t>CSS Selectors Summary (advanced)</a:t>
            </a:r>
          </a:p>
        </p:txBody>
      </p:sp>
      <p:sp>
        <p:nvSpPr>
          <p:cNvPr id="208" name="Shape 208"/>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9" name="Table 209"/>
          <p:cNvGraphicFramePr/>
          <p:nvPr/>
        </p:nvGraphicFramePr>
        <p:xfrm>
          <a:off x="393696" y="835658"/>
          <a:ext cx="12090404" cy="87630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090255"/>
                <a:gridCol w="7000148"/>
              </a:tblGrid>
              <a:tr h="682523">
                <a:tc>
                  <a:txBody>
                    <a:bodyPr/>
                    <a:lstStyle/>
                    <a:p>
                      <a:pPr algn="ctr" defTabSz="457200">
                        <a:defRPr b="0" sz="1800">
                          <a:solidFill>
                            <a:srgbClr val="000000"/>
                          </a:solidFill>
                        </a:defRPr>
                      </a:pPr>
                      <a:r>
                        <a:rPr sz="2400">
                          <a:latin typeface="Helvetica Neue Light"/>
                          <a:ea typeface="Helvetica Neue Light"/>
                          <a:cs typeface="Helvetica Neue Light"/>
                          <a:sym typeface="Helvetica Neue Light"/>
                        </a:rPr>
                        <a:t>Selector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c>
                  <a:txBody>
                    <a:bodyPr/>
                    <a:lstStyle/>
                    <a:p>
                      <a:pPr algn="ctr" defTabSz="457200">
                        <a:defRPr b="0" sz="1800">
                          <a:solidFill>
                            <a:srgbClr val="000000"/>
                          </a:solidFill>
                        </a:defRPr>
                      </a:pPr>
                      <a:r>
                        <a:rPr sz="2400">
                          <a:latin typeface="Helvetica Neue Light"/>
                          <a:ea typeface="Helvetica Neue Light"/>
                          <a:cs typeface="Helvetica Neue Light"/>
                          <a:sym typeface="Helvetica Neue Light"/>
                        </a:rPr>
                        <a:t>Applies to</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r>
              <a:tr h="1080007">
                <a:tc>
                  <a:txBody>
                    <a:bodyPr/>
                    <a:lstStyle/>
                    <a:p>
                      <a:pPr algn="ctr" defTabSz="457200">
                        <a:defRPr sz="1800"/>
                      </a:pPr>
                      <a:r>
                        <a:rPr sz="2400">
                          <a:sym typeface="Helvetica Neue Light"/>
                        </a:rPr>
                        <a:t>#bodycopy.usergenerated</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An element that has been assigned both an id of bodycopy and a class of usergenerated</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992909">
                <a:tc>
                  <a:txBody>
                    <a:bodyPr/>
                    <a:lstStyle/>
                    <a:p>
                      <a:pPr algn="ctr" defTabSz="457200">
                        <a:defRPr sz="1800"/>
                      </a:pPr>
                      <a:r>
                        <a:rPr sz="2400">
                          <a:sym typeface="Helvetica Neue Light"/>
                        </a:rPr>
                        <a:t>.navigation a</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links with an ancestor parent assigned a class of navigation</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1082185">
                <a:tc>
                  <a:txBody>
                    <a:bodyPr/>
                    <a:lstStyle/>
                    <a:p>
                      <a:pPr algn="ctr" defTabSz="457200">
                        <a:defRPr sz="1800"/>
                      </a:pPr>
                      <a:r>
                        <a:rPr sz="2400">
                          <a:sym typeface="Helvetica Neue Light"/>
                        </a:rPr>
                        <a:t>#primarynavigation li.current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All list items with a class of current and an ancestor parent with an id of primarynavigation</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886216">
                <a:tc>
                  <a:txBody>
                    <a:bodyPr/>
                    <a:lstStyle/>
                    <a:p>
                      <a:pPr algn="ctr" defTabSz="457200">
                        <a:defRPr sz="1800"/>
                      </a:pPr>
                      <a:r>
                        <a:rPr sz="2400">
                          <a:sym typeface="Helvetica Neue Light"/>
                        </a:rPr>
                        <a:t>.about #bodycopy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Any element on the site with an id of bodycopy and an ancestor parent assigned a class of 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1269510">
                <a:tc>
                  <a:txBody>
                    <a:bodyPr/>
                    <a:lstStyle/>
                    <a:p>
                      <a:pPr algn="ctr" defTabSz="457200">
                        <a:defRPr sz="1800"/>
                      </a:pPr>
                      <a:r>
                        <a:rPr sz="2400">
                          <a:sym typeface="Helvetica Neue Light"/>
                        </a:rPr>
                        <a:t>body#personalproducts,
body#proproducts,
body#enterpriseproducts</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The body elements within the site assigned the ids personalproducts, proproducts, and enterpriseproducts</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1956935">
                <a:tc>
                  <a:txBody>
                    <a:bodyPr/>
                    <a:lstStyle/>
                    <a:p>
                      <a:pPr algn="ctr" defTabSz="457200">
                        <a:defRPr sz="1800"/>
                      </a:pPr>
                      <a:r>
                        <a:rPr sz="2400">
                          <a:sym typeface="Helvetica Neue Light"/>
                        </a:rPr>
                        <a:t>body#personalproducts #bodycopy,
body#proproducts #bodycopy,
body#enterpriseproducts #bodycopy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The elements assigned an id of bodycopy, within the documents suggested by the previous example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r h="812711">
                <a:tc>
                  <a:txBody>
                    <a:bodyPr/>
                    <a:lstStyle/>
                    <a:p>
                      <a:pPr algn="ctr" defTabSz="457200">
                        <a:defRPr sz="1800"/>
                      </a:pPr>
                      <a:r>
                        <a:rPr sz="2400">
                          <a:sym typeface="Helvetica Neue Light"/>
                        </a:rPr>
                        <a:t>ol li ol li ol li</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c>
                  <a:txBody>
                    <a:bodyPr/>
                    <a:lstStyle/>
                    <a:p>
                      <a:pPr algn="ctr" defTabSz="457200">
                        <a:defRPr sz="1800"/>
                      </a:pPr>
                      <a:r>
                        <a:rPr sz="2400">
                          <a:sym typeface="Helvetica Neue Light"/>
                        </a:rPr>
                        <a:t>A list item in the third level of a nested ordered list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tr>
            </a:tbl>
          </a:graphicData>
        </a:graphic>
      </p:graphicFrame>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image1.png"/>
          <p:cNvPicPr>
            <a:picLocks noChangeAspect="1"/>
          </p:cNvPicPr>
          <p:nvPr/>
        </p:nvPicPr>
        <p:blipFill>
          <a:blip r:embed="rId2">
            <a:extLst/>
          </a:blip>
          <a:stretch>
            <a:fillRect/>
          </a:stretch>
        </p:blipFill>
        <p:spPr>
          <a:xfrm>
            <a:off x="309712" y="2219058"/>
            <a:ext cx="5821461" cy="5187586"/>
          </a:xfrm>
          <a:prstGeom prst="rect">
            <a:avLst/>
          </a:prstGeom>
          <a:ln w="12700">
            <a:miter lim="400000"/>
          </a:ln>
          <a:effectLst>
            <a:outerShdw sx="100000" sy="100000" kx="0" ky="0" algn="b" rotWithShape="0" blurRad="292100" dist="139700" dir="2700000">
              <a:srgbClr val="333333">
                <a:alpha val="64999"/>
              </a:srgbClr>
            </a:outerShdw>
          </a:effectLst>
        </p:spPr>
      </p:pic>
      <p:sp>
        <p:nvSpPr>
          <p:cNvPr id="212" name="Shape 212"/>
          <p:cNvSpPr/>
          <p:nvPr>
            <p:ph type="title"/>
          </p:nvPr>
        </p:nvSpPr>
        <p:spPr>
          <a:prstGeom prst="rect">
            <a:avLst/>
          </a:prstGeom>
        </p:spPr>
        <p:txBody>
          <a:bodyPr/>
          <a:lstStyle/>
          <a:p>
            <a:pPr/>
            <a:r>
              <a:t>Lab 0</a:t>
            </a:r>
            <a:r>
              <a:t>6</a:t>
            </a:r>
            <a:r>
              <a:t>: </a:t>
            </a:r>
            <a:r>
              <a:t>Learn CSS </a:t>
            </a:r>
            <a:r>
              <a:t>Layout</a:t>
            </a:r>
            <a:r>
              <a:t> Part 1</a:t>
            </a:r>
          </a:p>
        </p:txBody>
      </p:sp>
      <p:sp>
        <p:nvSpPr>
          <p:cNvPr id="213" name="Shape 213"/>
          <p:cNvSpPr/>
          <p:nvPr>
            <p:ph type="sldNum" sz="quarter" idx="4294967295"/>
          </p:nvPr>
        </p:nvSpPr>
        <p:spPr>
          <a:xfrm>
            <a:off x="12453214" y="9194800"/>
            <a:ext cx="127001" cy="1982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4" name="image2.png"/>
          <p:cNvPicPr>
            <a:picLocks noChangeAspect="1"/>
          </p:cNvPicPr>
          <p:nvPr/>
        </p:nvPicPr>
        <p:blipFill>
          <a:blip r:embed="rId3">
            <a:extLst/>
          </a:blip>
          <a:stretch>
            <a:fillRect/>
          </a:stretch>
        </p:blipFill>
        <p:spPr>
          <a:xfrm>
            <a:off x="337633" y="6604992"/>
            <a:ext cx="6429376" cy="2362201"/>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15" name="image3.png"/>
          <p:cNvPicPr>
            <a:picLocks noChangeAspect="1"/>
          </p:cNvPicPr>
          <p:nvPr/>
        </p:nvPicPr>
        <p:blipFill>
          <a:blip r:embed="rId4">
            <a:extLst/>
          </a:blip>
          <a:stretch>
            <a:fillRect/>
          </a:stretch>
        </p:blipFill>
        <p:spPr>
          <a:xfrm>
            <a:off x="6369794" y="2247623"/>
            <a:ext cx="6429376" cy="3228976"/>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16" name="image4.png"/>
          <p:cNvPicPr>
            <a:picLocks noChangeAspect="1"/>
          </p:cNvPicPr>
          <p:nvPr/>
        </p:nvPicPr>
        <p:blipFill>
          <a:blip r:embed="rId5">
            <a:extLst/>
          </a:blip>
          <a:stretch>
            <a:fillRect/>
          </a:stretch>
        </p:blipFill>
        <p:spPr>
          <a:xfrm>
            <a:off x="7798544" y="5596880"/>
            <a:ext cx="5000626" cy="2971801"/>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CSS Layout I</a:t>
            </a:r>
          </a:p>
        </p:txBody>
      </p:sp>
      <p:sp>
        <p:nvSpPr>
          <p:cNvPr id="219" name="Shape 219"/>
          <p:cNvSpPr/>
          <p:nvPr>
            <p:ph type="body" idx="1"/>
          </p:nvPr>
        </p:nvSpPr>
        <p:spPr>
          <a:prstGeom prst="rect">
            <a:avLst/>
          </a:prstGeom>
        </p:spPr>
        <p:txBody>
          <a:bodyPr/>
          <a:lstStyle/>
          <a:p>
            <a:pPr>
              <a:spcBef>
                <a:spcPts val="600"/>
              </a:spcBef>
              <a:defRPr sz="2800">
                <a:latin typeface="Helvetica Neue Light"/>
                <a:ea typeface="Helvetica Neue Light"/>
                <a:cs typeface="Helvetica Neue Light"/>
                <a:sym typeface="Helvetica Neue Light"/>
              </a:defRPr>
            </a:pPr>
            <a:r>
              <a:t>No layout</a:t>
            </a:r>
          </a:p>
          <a:p>
            <a:pPr>
              <a:spcBef>
                <a:spcPts val="600"/>
              </a:spcBef>
              <a:defRPr sz="2800">
                <a:latin typeface="Helvetica Neue Light"/>
                <a:ea typeface="Helvetica Neue Light"/>
                <a:cs typeface="Helvetica Neue Light"/>
                <a:sym typeface="Helvetica Neue Light"/>
              </a:defRPr>
            </a:pPr>
            <a:r>
              <a:t>The “display” property</a:t>
            </a:r>
          </a:p>
          <a:p>
            <a:pPr>
              <a:spcBef>
                <a:spcPts val="600"/>
              </a:spcBef>
              <a:defRPr sz="2800">
                <a:latin typeface="Helvetica Neue Light"/>
                <a:ea typeface="Helvetica Neue Light"/>
                <a:cs typeface="Helvetica Neue Light"/>
                <a:sym typeface="Helvetica Neue Light"/>
              </a:defRPr>
            </a:pPr>
            <a:r>
              <a:t>Margin: auto;</a:t>
            </a:r>
          </a:p>
          <a:p>
            <a:pPr>
              <a:spcBef>
                <a:spcPts val="600"/>
              </a:spcBef>
              <a:defRPr sz="2800">
                <a:latin typeface="Helvetica Neue Light"/>
                <a:ea typeface="Helvetica Neue Light"/>
                <a:cs typeface="Helvetica Neue Light"/>
                <a:sym typeface="Helvetica Neue Light"/>
              </a:defRPr>
            </a:pPr>
            <a:r>
              <a:t>Max-width</a:t>
            </a:r>
          </a:p>
          <a:p>
            <a:pPr>
              <a:spcBef>
                <a:spcPts val="600"/>
              </a:spcBef>
              <a:defRPr sz="2800">
                <a:latin typeface="Helvetica Neue Light"/>
                <a:ea typeface="Helvetica Neue Light"/>
                <a:cs typeface="Helvetica Neue Light"/>
                <a:sym typeface="Helvetica Neue Light"/>
              </a:defRPr>
            </a:pPr>
            <a:r>
              <a:t>The box model</a:t>
            </a:r>
          </a:p>
          <a:p>
            <a:pPr>
              <a:spcBef>
                <a:spcPts val="600"/>
              </a:spcBef>
              <a:defRPr sz="2800">
                <a:latin typeface="Helvetica Neue Light"/>
                <a:ea typeface="Helvetica Neue Light"/>
                <a:cs typeface="Helvetica Neue Light"/>
                <a:sym typeface="Helvetica Neue Light"/>
              </a:defRPr>
            </a:pPr>
            <a:r>
              <a:t>Box-sizing</a:t>
            </a:r>
          </a:p>
          <a:p>
            <a:pPr>
              <a:spcBef>
                <a:spcPts val="600"/>
              </a:spcBef>
              <a:defRPr sz="2800">
                <a:latin typeface="Helvetica Neue Light"/>
                <a:ea typeface="Helvetica Neue Light"/>
                <a:cs typeface="Helvetica Neue Light"/>
                <a:sym typeface="Helvetica Neue Light"/>
              </a:defRPr>
            </a:pPr>
            <a:r>
              <a:t>Position</a:t>
            </a:r>
          </a:p>
          <a:p>
            <a:pPr>
              <a:spcBef>
                <a:spcPts val="600"/>
              </a:spcBef>
              <a:defRPr sz="2800">
                <a:latin typeface="Helvetica Neue Light"/>
                <a:ea typeface="Helvetica Neue Light"/>
                <a:cs typeface="Helvetica Neue Light"/>
                <a:sym typeface="Helvetica Neue Light"/>
              </a:defRPr>
            </a:pPr>
            <a:r>
              <a:t>Float</a:t>
            </a:r>
          </a:p>
          <a:p>
            <a:pPr>
              <a:spcBef>
                <a:spcPts val="600"/>
              </a:spcBef>
              <a:defRPr sz="2800">
                <a:latin typeface="Helvetica Neue Light"/>
                <a:ea typeface="Helvetica Neue Light"/>
                <a:cs typeface="Helvetica Neue Light"/>
                <a:sym typeface="Helvetica Neue Light"/>
              </a:defRPr>
            </a:pPr>
            <a:r>
              <a:t>Clear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No Layout</a:t>
            </a:r>
          </a:p>
        </p:txBody>
      </p:sp>
      <p:sp>
        <p:nvSpPr>
          <p:cNvPr id="222" name="Shape 222"/>
          <p:cNvSpPr/>
          <p:nvPr>
            <p:ph type="body" sz="quarter" idx="1"/>
          </p:nvPr>
        </p:nvSpPr>
        <p:spPr>
          <a:xfrm>
            <a:off x="571500" y="2324100"/>
            <a:ext cx="11861800" cy="2048644"/>
          </a:xfrm>
          <a:prstGeom prst="rect">
            <a:avLst/>
          </a:prstGeom>
        </p:spPr>
        <p:txBody>
          <a:bodyPr/>
          <a:lstStyle/>
          <a:p>
            <a:pPr/>
            <a:r>
              <a:t>No layout is ok if you want one big column of content.</a:t>
            </a:r>
          </a:p>
          <a:p>
            <a:pPr/>
            <a:r>
              <a:t>What happens if you make the browser really wide?</a:t>
            </a:r>
          </a:p>
        </p:txBody>
      </p:sp>
      <p:pic>
        <p:nvPicPr>
          <p:cNvPr id="223" name="image5.png"/>
          <p:cNvPicPr>
            <a:picLocks noChangeAspect="1"/>
          </p:cNvPicPr>
          <p:nvPr/>
        </p:nvPicPr>
        <p:blipFill>
          <a:blip r:embed="rId2">
            <a:extLst/>
          </a:blip>
          <a:stretch>
            <a:fillRect/>
          </a:stretch>
        </p:blipFill>
        <p:spPr>
          <a:xfrm>
            <a:off x="453728" y="4012703"/>
            <a:ext cx="4981576" cy="4076701"/>
          </a:xfrm>
          <a:prstGeom prst="rect">
            <a:avLst/>
          </a:prstGeom>
          <a:ln w="12700">
            <a:miter lim="400000"/>
          </a:ln>
          <a:effectLst>
            <a:outerShdw sx="100000" sy="100000" kx="0" ky="0" algn="b" rotWithShape="0" blurRad="292100" dist="139700" dir="2700000">
              <a:srgbClr val="333333">
                <a:alpha val="64999"/>
              </a:srgbClr>
            </a:outerShdw>
          </a:effectLst>
        </p:spPr>
      </p:pic>
      <p:sp>
        <p:nvSpPr>
          <p:cNvPr id="224" name="Shape 224"/>
          <p:cNvSpPr/>
          <p:nvPr/>
        </p:nvSpPr>
        <p:spPr>
          <a:xfrm>
            <a:off x="6214367" y="6681741"/>
            <a:ext cx="6218933" cy="954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lvl1pPr>
          </a:lstStyle>
          <a:p>
            <a:pPr/>
            <a:r>
              <a:t>Your eyes have to travel a long distance right to left to the next line.</a:t>
            </a:r>
          </a:p>
        </p:txBody>
      </p:sp>
      <p:pic>
        <p:nvPicPr>
          <p:cNvPr id="225" name="image6.png"/>
          <p:cNvPicPr>
            <a:picLocks noChangeAspect="1"/>
          </p:cNvPicPr>
          <p:nvPr/>
        </p:nvPicPr>
        <p:blipFill>
          <a:blip r:embed="rId3">
            <a:extLst/>
          </a:blip>
          <a:stretch>
            <a:fillRect/>
          </a:stretch>
        </p:blipFill>
        <p:spPr>
          <a:xfrm>
            <a:off x="126752" y="8089403"/>
            <a:ext cx="11887201" cy="939801"/>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9939535" y="797935"/>
            <a:ext cx="2899569" cy="588206"/>
          </a:xfrm>
          <a:prstGeom prst="rect">
            <a:avLst/>
          </a:prstGeom>
        </p:spPr>
        <p:txBody>
          <a:bodyPr/>
          <a:lstStyle>
            <a:lvl1pPr defTabSz="414781">
              <a:defRPr sz="2982"/>
            </a:lvl1pPr>
          </a:lstStyle>
          <a:p>
            <a:pPr/>
            <a:r>
              <a:t>“display” property</a:t>
            </a:r>
          </a:p>
        </p:txBody>
      </p:sp>
      <p:sp>
        <p:nvSpPr>
          <p:cNvPr id="228" name="Shape 228"/>
          <p:cNvSpPr/>
          <p:nvPr>
            <p:ph type="body" idx="1"/>
          </p:nvPr>
        </p:nvSpPr>
        <p:spPr>
          <a:xfrm>
            <a:off x="237703" y="196280"/>
            <a:ext cx="9361042" cy="9312635"/>
          </a:xfrm>
          <a:prstGeom prst="rect">
            <a:avLst/>
          </a:prstGeom>
          <a:solidFill>
            <a:srgbClr val="FFFFFF"/>
          </a:solidFill>
        </p:spPr>
        <p:txBody>
          <a:bodyPr/>
          <a:lstStyle/>
          <a:p>
            <a:pPr marL="0" indent="0">
              <a:spcBef>
                <a:spcPts val="12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display</a:t>
            </a:r>
            <a:r>
              <a:rPr sz="2600">
                <a:latin typeface="Helvetica Neue"/>
                <a:ea typeface="Helvetica Neue"/>
                <a:cs typeface="Helvetica Neue"/>
                <a:sym typeface="Helvetica Neue"/>
              </a:rPr>
              <a:t> </a:t>
            </a:r>
            <a:r>
              <a:rPr sz="2800">
                <a:latin typeface="Helvetica Neue"/>
                <a:ea typeface="Helvetica Neue"/>
                <a:cs typeface="Helvetica Neue"/>
                <a:sym typeface="Helvetica Neue"/>
              </a:rPr>
              <a:t>is CSS’s most important property for controlling layout.</a:t>
            </a:r>
            <a:endParaRPr sz="2800">
              <a:latin typeface="Helvetica Neue"/>
              <a:ea typeface="Helvetica Neue"/>
              <a:cs typeface="Helvetica Neue"/>
              <a:sym typeface="Helvetica Neue"/>
            </a:endParaRPr>
          </a:p>
          <a:p>
            <a:pPr marL="0" indent="0">
              <a:spcBef>
                <a:spcPts val="1200"/>
              </a:spcBef>
              <a:buSzTx/>
              <a:buNone/>
              <a:defRPr sz="2800"/>
            </a:pPr>
            <a:r>
              <a:t>Every element has a default display value depending on what type of element it is. The default for most elements is usually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block</a:t>
            </a:r>
            <a:r>
              <a:rPr sz="2600">
                <a:effectLst>
                  <a:outerShdw sx="100000" sy="100000" kx="0" ky="0" algn="b" rotWithShape="0" blurRad="38100" dist="38100" dir="2700000">
                    <a:srgbClr val="000000">
                      <a:alpha val="43137"/>
                    </a:srgbClr>
                  </a:outerShdw>
                </a:effectLst>
              </a:rPr>
              <a:t> </a:t>
            </a:r>
            <a:r>
              <a:rPr sz="2600"/>
              <a:t>or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inline</a:t>
            </a:r>
            <a:r>
              <a:rPr sz="2600"/>
              <a:t>.</a:t>
            </a:r>
            <a:endParaRPr sz="2600"/>
          </a:p>
          <a:p>
            <a:pPr marL="0" indent="0">
              <a:spcBef>
                <a:spcPts val="1200"/>
              </a:spcBef>
              <a:buSzTx/>
              <a:buNone/>
              <a:defRPr b="1" sz="2800">
                <a:latin typeface="Verdana"/>
                <a:ea typeface="Verdana"/>
                <a:cs typeface="Verdana"/>
                <a:sym typeface="Verdana"/>
              </a:defRPr>
            </a:pPr>
            <a:r>
              <a:t>block</a:t>
            </a:r>
          </a:p>
          <a:p>
            <a:pPr lvl="1" marL="0" indent="444500">
              <a:spcBef>
                <a:spcPts val="6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&lt;div&gt; </a:t>
            </a:r>
            <a:r>
              <a:rPr sz="2800">
                <a:latin typeface="Helvetica Neue Light"/>
                <a:ea typeface="Helvetica Neue Light"/>
                <a:cs typeface="Helvetica Neue Light"/>
                <a:sym typeface="Helvetica Neue Light"/>
              </a:rPr>
              <a:t>is the standard block level element. It starts on a new line and stretches to the left and right as far as it can. Others include </a:t>
            </a:r>
            <a:r>
              <a:t>&lt;p&gt;</a:t>
            </a:r>
            <a:r>
              <a:t> </a:t>
            </a:r>
            <a:r>
              <a:rPr sz="2800">
                <a:latin typeface="Helvetica Neue Light"/>
                <a:ea typeface="Helvetica Neue Light"/>
                <a:cs typeface="Helvetica Neue Light"/>
                <a:sym typeface="Helvetica Neue Light"/>
              </a:rPr>
              <a:t>and new in HTML5 are </a:t>
            </a:r>
            <a:r>
              <a:t>&lt;header&gt; &lt;footer&gt; &lt;section&gt;</a:t>
            </a:r>
            <a:r>
              <a:rPr sz="2800"/>
              <a:t> </a:t>
            </a:r>
            <a:r>
              <a:rPr sz="2800">
                <a:latin typeface="Helvetica Neue Light"/>
                <a:ea typeface="Helvetica Neue Light"/>
                <a:cs typeface="Helvetica Neue Light"/>
                <a:sym typeface="Helvetica Neue Light"/>
              </a:rPr>
              <a:t>and more.</a:t>
            </a:r>
            <a:endParaRPr sz="2800">
              <a:latin typeface="Helvetica Neue Light"/>
              <a:ea typeface="Helvetica Neue Light"/>
              <a:cs typeface="Helvetica Neue Light"/>
              <a:sym typeface="Helvetica Neue Light"/>
            </a:endParaRPr>
          </a:p>
          <a:p>
            <a:pPr marL="0" indent="0">
              <a:spcBef>
                <a:spcPts val="1200"/>
              </a:spcBef>
              <a:buSzTx/>
              <a:buNone/>
              <a:defRPr b="1" sz="2800">
                <a:latin typeface="Verdana"/>
                <a:ea typeface="Verdana"/>
                <a:cs typeface="Verdana"/>
                <a:sym typeface="Verdana"/>
              </a:defRPr>
            </a:pPr>
            <a:r>
              <a:t>inline</a:t>
            </a:r>
          </a:p>
          <a:p>
            <a:pPr lvl="1" marL="0" indent="444500">
              <a:spcBef>
                <a:spcPts val="12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&lt;span&gt; </a:t>
            </a:r>
            <a:r>
              <a:rPr sz="2800">
                <a:latin typeface="Helvetica Neue"/>
                <a:ea typeface="Helvetica Neue"/>
                <a:cs typeface="Helvetica Neue"/>
                <a:sym typeface="Helvetica Neue"/>
              </a:rPr>
              <a:t>is the standard inline element. The </a:t>
            </a:r>
            <a:r>
              <a:t>&lt;a&gt; </a:t>
            </a:r>
            <a:r>
              <a:rPr sz="2800">
                <a:latin typeface="Helvetica Neue Light"/>
                <a:ea typeface="Helvetica Neue Light"/>
                <a:cs typeface="Helvetica Neue Light"/>
                <a:sym typeface="Helvetica Neue Light"/>
              </a:rPr>
              <a:t>element is the most common inline element.</a:t>
            </a:r>
            <a:endParaRPr sz="2800">
              <a:latin typeface="Helvetica Neue Light"/>
              <a:ea typeface="Helvetica Neue Light"/>
              <a:cs typeface="Helvetica Neue Light"/>
              <a:sym typeface="Helvetica Neue Light"/>
            </a:endParaRPr>
          </a:p>
          <a:p>
            <a:pPr marL="0" indent="0">
              <a:spcBef>
                <a:spcPts val="1200"/>
              </a:spcBef>
              <a:buSzTx/>
              <a:buNone/>
              <a:defRPr b="1" sz="2800">
                <a:latin typeface="Verdana"/>
                <a:ea typeface="Verdana"/>
                <a:cs typeface="Verdana"/>
                <a:sym typeface="Verdana"/>
              </a:defRPr>
            </a:pPr>
            <a:r>
              <a:t>none</a:t>
            </a:r>
          </a:p>
          <a:p>
            <a:pPr lvl="1" marL="0" indent="444500">
              <a:spcBef>
                <a:spcPts val="1200"/>
              </a:spcBef>
              <a:buSzTx/>
              <a:buNone/>
              <a:defRPr sz="2800">
                <a:latin typeface="Helvetica Neue Light"/>
                <a:ea typeface="Helvetica Neue Light"/>
                <a:cs typeface="Helvetica Neue Light"/>
                <a:sym typeface="Helvetica Neue Light"/>
              </a:defRPr>
            </a:pPr>
            <a:r>
              <a:t>Setting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display </a:t>
            </a:r>
            <a:r>
              <a:t>to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none </a:t>
            </a:r>
            <a:r>
              <a:t>will render the page as though the element does not exist. </a:t>
            </a:r>
          </a:p>
          <a:p>
            <a:pPr lvl="1" marL="0" indent="444500">
              <a:spcBef>
                <a:spcPts val="12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visibility: hidden; </a:t>
            </a:r>
            <a:r>
              <a:rPr sz="2800">
                <a:latin typeface="Helvetica Neue Light"/>
                <a:ea typeface="Helvetica Neue Light"/>
                <a:cs typeface="Helvetica Neue Light"/>
                <a:sym typeface="Helvetica Neue Light"/>
              </a:rPr>
              <a:t>will hide the element, but the element will take up the space it would usually.</a:t>
            </a:r>
          </a:p>
        </p:txBody>
      </p:sp>
      <p:sp>
        <p:nvSpPr>
          <p:cNvPr id="229" name="Shape 229"/>
          <p:cNvSpPr/>
          <p:nvPr/>
        </p:nvSpPr>
        <p:spPr>
          <a:xfrm>
            <a:off x="9958784" y="2068488"/>
            <a:ext cx="2880321" cy="6999451"/>
          </a:xfrm>
          <a:prstGeom prst="rect">
            <a:avLst/>
          </a:prstGeom>
          <a:solidFill>
            <a:srgbClr val="FFFFFF"/>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lgn="l">
              <a:defRPr sz="2800"/>
            </a:pPr>
            <a:r>
              <a:t>.test-one {  </a:t>
            </a:r>
          </a:p>
          <a:p>
            <a:pPr algn="l">
              <a:defRPr sz="2800"/>
            </a:pPr>
            <a:r>
              <a:t>  display:block;</a:t>
            </a:r>
          </a:p>
          <a:p>
            <a:pPr algn="l">
              <a:defRPr sz="2800"/>
            </a:pPr>
            <a:r>
              <a:t>}</a:t>
            </a:r>
          </a:p>
          <a:p>
            <a:pPr algn="l">
              <a:defRPr sz="2800"/>
            </a:pPr>
          </a:p>
          <a:p>
            <a:pPr algn="l">
              <a:defRPr sz="2800"/>
            </a:pPr>
            <a:r>
              <a:t>test-two {  </a:t>
            </a:r>
          </a:p>
          <a:p>
            <a:pPr algn="l">
              <a:defRPr sz="2800"/>
            </a:pPr>
            <a:r>
              <a:t>  display:inline;</a:t>
            </a:r>
          </a:p>
          <a:p>
            <a:pPr algn="l">
              <a:defRPr sz="2800"/>
            </a:pPr>
            <a:r>
              <a:t>}</a:t>
            </a:r>
          </a:p>
          <a:p>
            <a:pPr algn="l">
              <a:defRPr sz="2800"/>
            </a:pPr>
          </a:p>
          <a:p>
            <a:pPr algn="l">
              <a:defRPr sz="2800"/>
            </a:pPr>
            <a:r>
              <a:t>test-three {  </a:t>
            </a:r>
          </a:p>
          <a:p>
            <a:pPr algn="l">
              <a:defRPr sz="2800"/>
            </a:pPr>
            <a:r>
              <a:t>  display:none;</a:t>
            </a:r>
          </a:p>
          <a:p>
            <a:pPr algn="l">
              <a:defRPr sz="2800"/>
            </a:pPr>
            <a:r>
              <a:t>}</a:t>
            </a:r>
          </a:p>
          <a:p>
            <a:pPr algn="l">
              <a:defRPr sz="2800"/>
            </a:pPr>
          </a:p>
          <a:p>
            <a:pPr algn="l">
              <a:defRPr sz="2800"/>
            </a:pPr>
            <a:r>
              <a:t>.test-four {  </a:t>
            </a:r>
          </a:p>
          <a:p>
            <a:pPr algn="l">
              <a:defRPr sz="2800"/>
            </a:pPr>
            <a:r>
              <a:t>  visibility:hidden;</a:t>
            </a:r>
          </a:p>
          <a:p>
            <a:pPr algn="l">
              <a:defRPr sz="2800"/>
            </a:pPr>
            <a:r>
              <a:t>}</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margin: auto;</a:t>
            </a:r>
          </a:p>
        </p:txBody>
      </p:sp>
      <p:sp>
        <p:nvSpPr>
          <p:cNvPr id="232" name="Shape 232"/>
          <p:cNvSpPr/>
          <p:nvPr>
            <p:ph type="body" idx="1"/>
          </p:nvPr>
        </p:nvSpPr>
        <p:spPr>
          <a:prstGeom prst="rect">
            <a:avLst/>
          </a:prstGeom>
        </p:spPr>
        <p:txBody>
          <a:bodyPr/>
          <a:lstStyle/>
          <a:p>
            <a:pPr/>
          </a:p>
          <a:p>
            <a:pPr/>
          </a:p>
          <a:p>
            <a:pPr/>
            <a:r>
              <a:t>Setting the </a:t>
            </a:r>
            <a:r>
              <a:rPr>
                <a:effectLst>
                  <a:outerShdw sx="100000" sy="100000" kx="0" ky="0" algn="b" rotWithShape="0" blurRad="38100" dist="38100" dir="2700000">
                    <a:srgbClr val="000000">
                      <a:alpha val="43137"/>
                    </a:srgbClr>
                  </a:outerShdw>
                </a:effectLst>
                <a:latin typeface="Verdana"/>
                <a:ea typeface="Verdana"/>
                <a:cs typeface="Verdana"/>
                <a:sym typeface="Verdana"/>
              </a:rPr>
              <a:t>width</a:t>
            </a:r>
            <a:r>
              <a:t> of a block-level element will stop it stretching out to the edges left and right. Then set the margin to auto left and right. This horizontally centres that element within its container.</a:t>
            </a:r>
          </a:p>
          <a:p>
            <a:pPr>
              <a:spcBef>
                <a:spcPts val="600"/>
              </a:spcBef>
            </a:pPr>
            <a:r>
              <a:t>The only problem is when the browser window is narrower than the width you set. What will the browser do?</a:t>
            </a:r>
          </a:p>
        </p:txBody>
      </p:sp>
      <p:pic>
        <p:nvPicPr>
          <p:cNvPr id="233" name="image7.png"/>
          <p:cNvPicPr>
            <a:picLocks noChangeAspect="1"/>
          </p:cNvPicPr>
          <p:nvPr/>
        </p:nvPicPr>
        <p:blipFill>
          <a:blip r:embed="rId2">
            <a:extLst/>
          </a:blip>
          <a:stretch>
            <a:fillRect/>
          </a:stretch>
        </p:blipFill>
        <p:spPr>
          <a:xfrm>
            <a:off x="672555" y="2356519"/>
            <a:ext cx="8592597" cy="1872209"/>
          </a:xfrm>
          <a:prstGeom prst="rect">
            <a:avLst/>
          </a:prstGeom>
          <a:ln w="12700">
            <a:miter lim="400000"/>
          </a:ln>
        </p:spPr>
      </p:pic>
      <p:pic>
        <p:nvPicPr>
          <p:cNvPr id="234" name="image8.png"/>
          <p:cNvPicPr>
            <a:picLocks noChangeAspect="1"/>
          </p:cNvPicPr>
          <p:nvPr/>
        </p:nvPicPr>
        <p:blipFill>
          <a:blip r:embed="rId3">
            <a:extLst/>
          </a:blip>
          <a:stretch>
            <a:fillRect/>
          </a:stretch>
        </p:blipFill>
        <p:spPr>
          <a:xfrm>
            <a:off x="957783" y="6749008"/>
            <a:ext cx="9001126" cy="2590801"/>
          </a:xfrm>
          <a:prstGeom prst="rect">
            <a:avLst/>
          </a:prstGeom>
          <a:ln>
            <a:solidFill>
              <a:srgbClr val="000000"/>
            </a:solidFill>
            <a:miter/>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A7A7A7"/>
      </a:dk2>
      <a:lt2>
        <a:srgbClr val="535353"/>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a:ea typeface="Helvetica"/>
        <a:cs typeface="Helvetica"/>
      </a:majorFont>
      <a:minorFont>
        <a:latin typeface="Lucida Grande"/>
        <a:ea typeface="Lucida Grande"/>
        <a:cs typeface="Lucida Grand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A7A7A7"/>
      </a:dk2>
      <a:lt2>
        <a:srgbClr val="535353"/>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a:ea typeface="Helvetica"/>
        <a:cs typeface="Helvetica"/>
      </a:majorFont>
      <a:minorFont>
        <a:latin typeface="Lucida Grande"/>
        <a:ea typeface="Lucida Grande"/>
        <a:cs typeface="Lucida Grand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