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9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60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9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2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6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4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A403-93D6-4641-B69C-0253BD2F9CAE}" type="datetimeFigureOut">
              <a:rPr lang="it-IT" smtClean="0"/>
              <a:t>24/07/2013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07D5-DD8E-42A3-9C2F-C115E86F8C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22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Realizzazione di un sistema per l’accreditamento passeggeri nell’area di imbarco mediante lettura del codice a barre riportato sulla Carta di Imbarco (BP)</a:t>
            </a:r>
          </a:p>
          <a:p>
            <a:r>
              <a:rPr lang="it-IT" dirty="0" smtClean="0"/>
              <a:t>Il sistema deve confrontare i dati del volo presenti sulla BP unitamente ai dati sullo stato dei voli forniti dal server FIDS</a:t>
            </a:r>
          </a:p>
          <a:p>
            <a:r>
              <a:rPr lang="it-IT" dirty="0" smtClean="0"/>
              <a:t>I risultati dell’accreditamento devo essere salvati su un database per elaborazioni statistiche fornite tramite reportistica da concordare</a:t>
            </a:r>
          </a:p>
          <a:p>
            <a:r>
              <a:rPr lang="it-IT" dirty="0" smtClean="0"/>
              <a:t>E’ richiesta anche la possibilità di attivare una seconda stazione di accreditamento nei pressi del controllo radiogeno per verificare i tempi di attesa nell’area di accesso all’imbarco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944458" y="260648"/>
            <a:ext cx="7155934" cy="1088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Sistema Accreditamento Passeggeri</a:t>
            </a:r>
          </a:p>
          <a:p>
            <a:pPr algn="ctr"/>
            <a:r>
              <a:rPr lang="it-IT" sz="1400" i="1" dirty="0" smtClean="0"/>
              <a:t>Obiettivi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94242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Un PC nei pressi dell’ingresso all’area imbarchi con lettore barcode 2D (wired/wireless)</a:t>
            </a:r>
          </a:p>
          <a:p>
            <a:pPr lvl="1"/>
            <a:r>
              <a:rPr lang="it-IT" dirty="0" smtClean="0"/>
              <a:t>Tutte le operazioni di accreditamento e registrazione a bordo del PC, reportistica compresa</a:t>
            </a:r>
          </a:p>
          <a:p>
            <a:pPr lvl="1"/>
            <a:r>
              <a:rPr lang="it-IT" dirty="0" smtClean="0"/>
              <a:t>La seconda postazione di lettura delle carte di imbarco deve essere nel raggio del PC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Postazioni di lettura codici indipendenti (Lettore barcode 2D + Smart Device wifi) + Server per elaborazione statistiche e DB remotizzato via WiFi all’interno dell’aeroporto.</a:t>
            </a:r>
          </a:p>
          <a:p>
            <a:pPr lvl="1"/>
            <a:r>
              <a:rPr lang="it-IT" dirty="0" smtClean="0"/>
              <a:t>Ciascuna postazione legge ed accredita il passeggero interrogando un databse interno. Ciclicamente le postazioni di lettura sincronizzano lo stato dei voli con il server FIDS e riversano i risultati dell’elaborazioni su Database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944458" y="260648"/>
            <a:ext cx="7155934" cy="1088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Sistema Accreditamento Passeggeri</a:t>
            </a:r>
          </a:p>
          <a:p>
            <a:pPr algn="ctr"/>
            <a:r>
              <a:rPr lang="it-IT" sz="1400" i="1" dirty="0" smtClean="0"/>
              <a:t>Possibili Scenari Implementativi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81472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6470592" y="1641150"/>
            <a:ext cx="432048" cy="2750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7" name="Group 36"/>
          <p:cNvGrpSpPr/>
          <p:nvPr/>
        </p:nvGrpSpPr>
        <p:grpSpPr>
          <a:xfrm>
            <a:off x="2500857" y="5546585"/>
            <a:ext cx="1001680" cy="1001680"/>
            <a:chOff x="1680663" y="4846607"/>
            <a:chExt cx="1001680" cy="1001680"/>
          </a:xfrm>
        </p:grpSpPr>
        <p:pic>
          <p:nvPicPr>
            <p:cNvPr id="1026" name="Picture 2" descr="C:\Users\Emilio\AppData\Local\Microsoft\Windows\Temporary Internet Files\Content.IE5\I09FO6DL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663" y="4846607"/>
              <a:ext cx="1001680" cy="10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an 59"/>
            <p:cNvSpPr/>
            <p:nvPr/>
          </p:nvSpPr>
          <p:spPr>
            <a:xfrm flipH="1">
              <a:off x="2298592" y="5420231"/>
              <a:ext cx="369614" cy="3518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0806" y="2395537"/>
            <a:ext cx="2256962" cy="1148557"/>
            <a:chOff x="521756" y="531840"/>
            <a:chExt cx="3167420" cy="1745032"/>
          </a:xfrm>
        </p:grpSpPr>
        <p:pic>
          <p:nvPicPr>
            <p:cNvPr id="1029" name="Picture 5" descr="Boardingpass_Lufthansa.jpg (2418×10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747" y="531840"/>
              <a:ext cx="2651429" cy="109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521756" y="979884"/>
              <a:ext cx="1341437" cy="1296988"/>
              <a:chOff x="611188" y="2781300"/>
              <a:chExt cx="1341437" cy="1296988"/>
            </a:xfrm>
          </p:grpSpPr>
          <p:sp>
            <p:nvSpPr>
              <p:cNvPr id="5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611188" y="2781300"/>
                <a:ext cx="1341437" cy="129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611188" y="2946400"/>
                <a:ext cx="879475" cy="1131888"/>
              </a:xfrm>
              <a:custGeom>
                <a:avLst/>
                <a:gdLst>
                  <a:gd name="T0" fmla="*/ 1655 w 1661"/>
                  <a:gd name="T1" fmla="*/ 1788 h 2138"/>
                  <a:gd name="T2" fmla="*/ 950 w 1661"/>
                  <a:gd name="T3" fmla="*/ 770 h 2138"/>
                  <a:gd name="T4" fmla="*/ 963 w 1661"/>
                  <a:gd name="T5" fmla="*/ 701 h 2138"/>
                  <a:gd name="T6" fmla="*/ 1188 w 1661"/>
                  <a:gd name="T7" fmla="*/ 546 h 2138"/>
                  <a:gd name="T8" fmla="*/ 1192 w 1661"/>
                  <a:gd name="T9" fmla="*/ 543 h 2138"/>
                  <a:gd name="T10" fmla="*/ 1194 w 1661"/>
                  <a:gd name="T11" fmla="*/ 538 h 2138"/>
                  <a:gd name="T12" fmla="*/ 1291 w 1661"/>
                  <a:gd name="T13" fmla="*/ 372 h 2138"/>
                  <a:gd name="T14" fmla="*/ 1297 w 1661"/>
                  <a:gd name="T15" fmla="*/ 360 h 2138"/>
                  <a:gd name="T16" fmla="*/ 1290 w 1661"/>
                  <a:gd name="T17" fmla="*/ 347 h 2138"/>
                  <a:gd name="T18" fmla="*/ 1060 w 1661"/>
                  <a:gd name="T19" fmla="*/ 16 h 2138"/>
                  <a:gd name="T20" fmla="*/ 1054 w 1661"/>
                  <a:gd name="T21" fmla="*/ 5 h 2138"/>
                  <a:gd name="T22" fmla="*/ 1041 w 1661"/>
                  <a:gd name="T23" fmla="*/ 5 h 2138"/>
                  <a:gd name="T24" fmla="*/ 828 w 1661"/>
                  <a:gd name="T25" fmla="*/ 2 h 2138"/>
                  <a:gd name="T26" fmla="*/ 820 w 1661"/>
                  <a:gd name="T27" fmla="*/ 0 h 2138"/>
                  <a:gd name="T28" fmla="*/ 814 w 1661"/>
                  <a:gd name="T29" fmla="*/ 5 h 2138"/>
                  <a:gd name="T30" fmla="*/ 19 w 1661"/>
                  <a:gd name="T31" fmla="*/ 553 h 2138"/>
                  <a:gd name="T32" fmla="*/ 0 w 1661"/>
                  <a:gd name="T33" fmla="*/ 567 h 2138"/>
                  <a:gd name="T34" fmla="*/ 14 w 1661"/>
                  <a:gd name="T35" fmla="*/ 586 h 2138"/>
                  <a:gd name="T36" fmla="*/ 263 w 1661"/>
                  <a:gd name="T37" fmla="*/ 946 h 2138"/>
                  <a:gd name="T38" fmla="*/ 268 w 1661"/>
                  <a:gd name="T39" fmla="*/ 953 h 2138"/>
                  <a:gd name="T40" fmla="*/ 276 w 1661"/>
                  <a:gd name="T41" fmla="*/ 955 h 2138"/>
                  <a:gd name="T42" fmla="*/ 430 w 1661"/>
                  <a:gd name="T43" fmla="*/ 995 h 2138"/>
                  <a:gd name="T44" fmla="*/ 1194 w 1661"/>
                  <a:gd name="T45" fmla="*/ 2095 h 2138"/>
                  <a:gd name="T46" fmla="*/ 1198 w 1661"/>
                  <a:gd name="T47" fmla="*/ 2101 h 2138"/>
                  <a:gd name="T48" fmla="*/ 1206 w 1661"/>
                  <a:gd name="T49" fmla="*/ 2104 h 2138"/>
                  <a:gd name="T50" fmla="*/ 1289 w 1661"/>
                  <a:gd name="T51" fmla="*/ 2134 h 2138"/>
                  <a:gd name="T52" fmla="*/ 1300 w 1661"/>
                  <a:gd name="T53" fmla="*/ 2138 h 2138"/>
                  <a:gd name="T54" fmla="*/ 1310 w 1661"/>
                  <a:gd name="T55" fmla="*/ 2132 h 2138"/>
                  <a:gd name="T56" fmla="*/ 1610 w 1661"/>
                  <a:gd name="T57" fmla="*/ 1924 h 2138"/>
                  <a:gd name="T58" fmla="*/ 1616 w 1661"/>
                  <a:gd name="T59" fmla="*/ 1920 h 2138"/>
                  <a:gd name="T60" fmla="*/ 1619 w 1661"/>
                  <a:gd name="T61" fmla="*/ 1913 h 2138"/>
                  <a:gd name="T62" fmla="*/ 1657 w 1661"/>
                  <a:gd name="T63" fmla="*/ 1809 h 2138"/>
                  <a:gd name="T64" fmla="*/ 1661 w 1661"/>
                  <a:gd name="T65" fmla="*/ 1798 h 2138"/>
                  <a:gd name="T66" fmla="*/ 1655 w 1661"/>
                  <a:gd name="T67" fmla="*/ 1788 h 2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61" h="2138">
                    <a:moveTo>
                      <a:pt x="1655" y="1788"/>
                    </a:moveTo>
                    <a:lnTo>
                      <a:pt x="950" y="770"/>
                    </a:lnTo>
                    <a:lnTo>
                      <a:pt x="963" y="701"/>
                    </a:lnTo>
                    <a:lnTo>
                      <a:pt x="1188" y="546"/>
                    </a:lnTo>
                    <a:lnTo>
                      <a:pt x="1192" y="543"/>
                    </a:lnTo>
                    <a:lnTo>
                      <a:pt x="1194" y="538"/>
                    </a:lnTo>
                    <a:lnTo>
                      <a:pt x="1291" y="372"/>
                    </a:lnTo>
                    <a:lnTo>
                      <a:pt x="1297" y="360"/>
                    </a:lnTo>
                    <a:lnTo>
                      <a:pt x="1290" y="347"/>
                    </a:lnTo>
                    <a:lnTo>
                      <a:pt x="1060" y="16"/>
                    </a:lnTo>
                    <a:lnTo>
                      <a:pt x="1054" y="5"/>
                    </a:lnTo>
                    <a:lnTo>
                      <a:pt x="1041" y="5"/>
                    </a:lnTo>
                    <a:lnTo>
                      <a:pt x="828" y="2"/>
                    </a:lnTo>
                    <a:lnTo>
                      <a:pt x="820" y="0"/>
                    </a:lnTo>
                    <a:lnTo>
                      <a:pt x="814" y="5"/>
                    </a:lnTo>
                    <a:lnTo>
                      <a:pt x="19" y="553"/>
                    </a:lnTo>
                    <a:lnTo>
                      <a:pt x="0" y="567"/>
                    </a:lnTo>
                    <a:lnTo>
                      <a:pt x="14" y="586"/>
                    </a:lnTo>
                    <a:lnTo>
                      <a:pt x="263" y="946"/>
                    </a:lnTo>
                    <a:lnTo>
                      <a:pt x="268" y="953"/>
                    </a:lnTo>
                    <a:lnTo>
                      <a:pt x="276" y="955"/>
                    </a:lnTo>
                    <a:lnTo>
                      <a:pt x="430" y="995"/>
                    </a:lnTo>
                    <a:lnTo>
                      <a:pt x="1194" y="2095"/>
                    </a:lnTo>
                    <a:lnTo>
                      <a:pt x="1198" y="2101"/>
                    </a:lnTo>
                    <a:lnTo>
                      <a:pt x="1206" y="2104"/>
                    </a:lnTo>
                    <a:lnTo>
                      <a:pt x="1289" y="2134"/>
                    </a:lnTo>
                    <a:lnTo>
                      <a:pt x="1300" y="2138"/>
                    </a:lnTo>
                    <a:lnTo>
                      <a:pt x="1310" y="2132"/>
                    </a:lnTo>
                    <a:lnTo>
                      <a:pt x="1610" y="1924"/>
                    </a:lnTo>
                    <a:lnTo>
                      <a:pt x="1616" y="1920"/>
                    </a:lnTo>
                    <a:lnTo>
                      <a:pt x="1619" y="1913"/>
                    </a:lnTo>
                    <a:lnTo>
                      <a:pt x="1657" y="1809"/>
                    </a:lnTo>
                    <a:lnTo>
                      <a:pt x="1661" y="1798"/>
                    </a:lnTo>
                    <a:lnTo>
                      <a:pt x="1655" y="1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646113" y="2971800"/>
                <a:ext cx="817562" cy="1079500"/>
              </a:xfrm>
              <a:custGeom>
                <a:avLst/>
                <a:gdLst>
                  <a:gd name="T0" fmla="*/ 1229 w 1545"/>
                  <a:gd name="T1" fmla="*/ 2038 h 2038"/>
                  <a:gd name="T2" fmla="*/ 1164 w 1545"/>
                  <a:gd name="T3" fmla="*/ 2015 h 2038"/>
                  <a:gd name="T4" fmla="*/ 398 w 1545"/>
                  <a:gd name="T5" fmla="*/ 914 h 2038"/>
                  <a:gd name="T6" fmla="*/ 393 w 1545"/>
                  <a:gd name="T7" fmla="*/ 908 h 2038"/>
                  <a:gd name="T8" fmla="*/ 385 w 1545"/>
                  <a:gd name="T9" fmla="*/ 905 h 2038"/>
                  <a:gd name="T10" fmla="*/ 231 w 1545"/>
                  <a:gd name="T11" fmla="*/ 865 h 2038"/>
                  <a:gd name="T12" fmla="*/ 0 w 1545"/>
                  <a:gd name="T13" fmla="*/ 531 h 2038"/>
                  <a:gd name="T14" fmla="*/ 769 w 1545"/>
                  <a:gd name="T15" fmla="*/ 0 h 2038"/>
                  <a:gd name="T16" fmla="*/ 963 w 1545"/>
                  <a:gd name="T17" fmla="*/ 3 h 2038"/>
                  <a:gd name="T18" fmla="*/ 1178 w 1545"/>
                  <a:gd name="T19" fmla="*/ 314 h 2038"/>
                  <a:gd name="T20" fmla="*/ 1092 w 1545"/>
                  <a:gd name="T21" fmla="*/ 462 h 2038"/>
                  <a:gd name="T22" fmla="*/ 864 w 1545"/>
                  <a:gd name="T23" fmla="*/ 620 h 2038"/>
                  <a:gd name="T24" fmla="*/ 856 w 1545"/>
                  <a:gd name="T25" fmla="*/ 625 h 2038"/>
                  <a:gd name="T26" fmla="*/ 854 w 1545"/>
                  <a:gd name="T27" fmla="*/ 635 h 2038"/>
                  <a:gd name="T28" fmla="*/ 838 w 1545"/>
                  <a:gd name="T29" fmla="*/ 723 h 2038"/>
                  <a:gd name="T30" fmla="*/ 836 w 1545"/>
                  <a:gd name="T31" fmla="*/ 733 h 2038"/>
                  <a:gd name="T32" fmla="*/ 842 w 1545"/>
                  <a:gd name="T33" fmla="*/ 741 h 2038"/>
                  <a:gd name="T34" fmla="*/ 1545 w 1545"/>
                  <a:gd name="T35" fmla="*/ 1756 h 2038"/>
                  <a:gd name="T36" fmla="*/ 1513 w 1545"/>
                  <a:gd name="T37" fmla="*/ 1843 h 2038"/>
                  <a:gd name="T38" fmla="*/ 1229 w 1545"/>
                  <a:gd name="T39" fmla="*/ 2038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5" h="2038">
                    <a:moveTo>
                      <a:pt x="1229" y="2038"/>
                    </a:moveTo>
                    <a:lnTo>
                      <a:pt x="1164" y="2015"/>
                    </a:lnTo>
                    <a:lnTo>
                      <a:pt x="398" y="914"/>
                    </a:lnTo>
                    <a:lnTo>
                      <a:pt x="393" y="908"/>
                    </a:lnTo>
                    <a:lnTo>
                      <a:pt x="385" y="905"/>
                    </a:lnTo>
                    <a:lnTo>
                      <a:pt x="231" y="865"/>
                    </a:lnTo>
                    <a:lnTo>
                      <a:pt x="0" y="531"/>
                    </a:lnTo>
                    <a:lnTo>
                      <a:pt x="769" y="0"/>
                    </a:lnTo>
                    <a:lnTo>
                      <a:pt x="963" y="3"/>
                    </a:lnTo>
                    <a:lnTo>
                      <a:pt x="1178" y="314"/>
                    </a:lnTo>
                    <a:lnTo>
                      <a:pt x="1092" y="462"/>
                    </a:lnTo>
                    <a:lnTo>
                      <a:pt x="864" y="620"/>
                    </a:lnTo>
                    <a:lnTo>
                      <a:pt x="856" y="625"/>
                    </a:lnTo>
                    <a:lnTo>
                      <a:pt x="854" y="635"/>
                    </a:lnTo>
                    <a:lnTo>
                      <a:pt x="838" y="723"/>
                    </a:lnTo>
                    <a:lnTo>
                      <a:pt x="836" y="733"/>
                    </a:lnTo>
                    <a:lnTo>
                      <a:pt x="842" y="741"/>
                    </a:lnTo>
                    <a:lnTo>
                      <a:pt x="1545" y="1756"/>
                    </a:lnTo>
                    <a:lnTo>
                      <a:pt x="1513" y="1843"/>
                    </a:lnTo>
                    <a:lnTo>
                      <a:pt x="1229" y="2038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3588" y="3005138"/>
                <a:ext cx="547687" cy="1025525"/>
              </a:xfrm>
              <a:custGeom>
                <a:avLst/>
                <a:gdLst>
                  <a:gd name="T0" fmla="*/ 51 w 1034"/>
                  <a:gd name="T1" fmla="*/ 489 h 1938"/>
                  <a:gd name="T2" fmla="*/ 68 w 1034"/>
                  <a:gd name="T3" fmla="*/ 427 h 1938"/>
                  <a:gd name="T4" fmla="*/ 629 w 1034"/>
                  <a:gd name="T5" fmla="*/ 38 h 1938"/>
                  <a:gd name="T6" fmla="*/ 604 w 1034"/>
                  <a:gd name="T7" fmla="*/ 0 h 1938"/>
                  <a:gd name="T8" fmla="*/ 33 w 1034"/>
                  <a:gd name="T9" fmla="*/ 394 h 1938"/>
                  <a:gd name="T10" fmla="*/ 27 w 1034"/>
                  <a:gd name="T11" fmla="*/ 399 h 1938"/>
                  <a:gd name="T12" fmla="*/ 25 w 1034"/>
                  <a:gd name="T13" fmla="*/ 407 h 1938"/>
                  <a:gd name="T14" fmla="*/ 3 w 1034"/>
                  <a:gd name="T15" fmla="*/ 488 h 1938"/>
                  <a:gd name="T16" fmla="*/ 0 w 1034"/>
                  <a:gd name="T17" fmla="*/ 498 h 1938"/>
                  <a:gd name="T18" fmla="*/ 7 w 1034"/>
                  <a:gd name="T19" fmla="*/ 507 h 1938"/>
                  <a:gd name="T20" fmla="*/ 995 w 1034"/>
                  <a:gd name="T21" fmla="*/ 1938 h 1938"/>
                  <a:gd name="T22" fmla="*/ 1034 w 1034"/>
                  <a:gd name="T23" fmla="*/ 1911 h 1938"/>
                  <a:gd name="T24" fmla="*/ 51 w 1034"/>
                  <a:gd name="T25" fmla="*/ 489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4" h="1938">
                    <a:moveTo>
                      <a:pt x="51" y="489"/>
                    </a:moveTo>
                    <a:lnTo>
                      <a:pt x="68" y="427"/>
                    </a:lnTo>
                    <a:lnTo>
                      <a:pt x="629" y="38"/>
                    </a:lnTo>
                    <a:lnTo>
                      <a:pt x="604" y="0"/>
                    </a:lnTo>
                    <a:lnTo>
                      <a:pt x="33" y="394"/>
                    </a:lnTo>
                    <a:lnTo>
                      <a:pt x="27" y="399"/>
                    </a:lnTo>
                    <a:lnTo>
                      <a:pt x="25" y="407"/>
                    </a:lnTo>
                    <a:lnTo>
                      <a:pt x="3" y="488"/>
                    </a:lnTo>
                    <a:lnTo>
                      <a:pt x="0" y="498"/>
                    </a:lnTo>
                    <a:lnTo>
                      <a:pt x="7" y="507"/>
                    </a:lnTo>
                    <a:lnTo>
                      <a:pt x="995" y="1938"/>
                    </a:lnTo>
                    <a:lnTo>
                      <a:pt x="1034" y="1911"/>
                    </a:lnTo>
                    <a:lnTo>
                      <a:pt x="51" y="4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1211263" y="2781300"/>
                <a:ext cx="319087" cy="296863"/>
              </a:xfrm>
              <a:custGeom>
                <a:avLst/>
                <a:gdLst>
                  <a:gd name="T0" fmla="*/ 603 w 603"/>
                  <a:gd name="T1" fmla="*/ 474 h 562"/>
                  <a:gd name="T2" fmla="*/ 598 w 603"/>
                  <a:gd name="T3" fmla="*/ 428 h 562"/>
                  <a:gd name="T4" fmla="*/ 222 w 603"/>
                  <a:gd name="T5" fmla="*/ 475 h 562"/>
                  <a:gd name="T6" fmla="*/ 221 w 603"/>
                  <a:gd name="T7" fmla="*/ 460 h 562"/>
                  <a:gd name="T8" fmla="*/ 220 w 603"/>
                  <a:gd name="T9" fmla="*/ 443 h 562"/>
                  <a:gd name="T10" fmla="*/ 216 w 603"/>
                  <a:gd name="T11" fmla="*/ 428 h 562"/>
                  <a:gd name="T12" fmla="*/ 211 w 603"/>
                  <a:gd name="T13" fmla="*/ 411 h 562"/>
                  <a:gd name="T14" fmla="*/ 483 w 603"/>
                  <a:gd name="T15" fmla="*/ 243 h 562"/>
                  <a:gd name="T16" fmla="*/ 458 w 603"/>
                  <a:gd name="T17" fmla="*/ 204 h 562"/>
                  <a:gd name="T18" fmla="*/ 189 w 603"/>
                  <a:gd name="T19" fmla="*/ 371 h 562"/>
                  <a:gd name="T20" fmla="*/ 188 w 603"/>
                  <a:gd name="T21" fmla="*/ 369 h 562"/>
                  <a:gd name="T22" fmla="*/ 188 w 603"/>
                  <a:gd name="T23" fmla="*/ 368 h 562"/>
                  <a:gd name="T24" fmla="*/ 188 w 603"/>
                  <a:gd name="T25" fmla="*/ 367 h 562"/>
                  <a:gd name="T26" fmla="*/ 187 w 603"/>
                  <a:gd name="T27" fmla="*/ 366 h 562"/>
                  <a:gd name="T28" fmla="*/ 179 w 603"/>
                  <a:gd name="T29" fmla="*/ 355 h 562"/>
                  <a:gd name="T30" fmla="*/ 171 w 603"/>
                  <a:gd name="T31" fmla="*/ 347 h 562"/>
                  <a:gd name="T32" fmla="*/ 164 w 603"/>
                  <a:gd name="T33" fmla="*/ 338 h 562"/>
                  <a:gd name="T34" fmla="*/ 156 w 603"/>
                  <a:gd name="T35" fmla="*/ 330 h 562"/>
                  <a:gd name="T36" fmla="*/ 147 w 603"/>
                  <a:gd name="T37" fmla="*/ 322 h 562"/>
                  <a:gd name="T38" fmla="*/ 138 w 603"/>
                  <a:gd name="T39" fmla="*/ 316 h 562"/>
                  <a:gd name="T40" fmla="*/ 129 w 603"/>
                  <a:gd name="T41" fmla="*/ 310 h 562"/>
                  <a:gd name="T42" fmla="*/ 120 w 603"/>
                  <a:gd name="T43" fmla="*/ 304 h 562"/>
                  <a:gd name="T44" fmla="*/ 322 w 603"/>
                  <a:gd name="T45" fmla="*/ 27 h 562"/>
                  <a:gd name="T46" fmla="*/ 285 w 603"/>
                  <a:gd name="T47" fmla="*/ 0 h 562"/>
                  <a:gd name="T48" fmla="*/ 74 w 603"/>
                  <a:gd name="T49" fmla="*/ 288 h 562"/>
                  <a:gd name="T50" fmla="*/ 64 w 603"/>
                  <a:gd name="T51" fmla="*/ 287 h 562"/>
                  <a:gd name="T52" fmla="*/ 54 w 603"/>
                  <a:gd name="T53" fmla="*/ 285 h 562"/>
                  <a:gd name="T54" fmla="*/ 45 w 603"/>
                  <a:gd name="T55" fmla="*/ 287 h 562"/>
                  <a:gd name="T56" fmla="*/ 36 w 603"/>
                  <a:gd name="T57" fmla="*/ 287 h 562"/>
                  <a:gd name="T58" fmla="*/ 26 w 603"/>
                  <a:gd name="T59" fmla="*/ 289 h 562"/>
                  <a:gd name="T60" fmla="*/ 17 w 603"/>
                  <a:gd name="T61" fmla="*/ 293 h 562"/>
                  <a:gd name="T62" fmla="*/ 9 w 603"/>
                  <a:gd name="T63" fmla="*/ 297 h 562"/>
                  <a:gd name="T64" fmla="*/ 0 w 603"/>
                  <a:gd name="T65" fmla="*/ 302 h 562"/>
                  <a:gd name="T66" fmla="*/ 180 w 603"/>
                  <a:gd name="T67" fmla="*/ 562 h 562"/>
                  <a:gd name="T68" fmla="*/ 191 w 603"/>
                  <a:gd name="T69" fmla="*/ 554 h 562"/>
                  <a:gd name="T70" fmla="*/ 199 w 603"/>
                  <a:gd name="T71" fmla="*/ 544 h 562"/>
                  <a:gd name="T72" fmla="*/ 207 w 603"/>
                  <a:gd name="T73" fmla="*/ 535 h 562"/>
                  <a:gd name="T74" fmla="*/ 212 w 603"/>
                  <a:gd name="T75" fmla="*/ 524 h 562"/>
                  <a:gd name="T76" fmla="*/ 603 w 603"/>
                  <a:gd name="T77" fmla="*/ 474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3" h="562">
                    <a:moveTo>
                      <a:pt x="603" y="474"/>
                    </a:moveTo>
                    <a:lnTo>
                      <a:pt x="598" y="428"/>
                    </a:lnTo>
                    <a:lnTo>
                      <a:pt x="222" y="475"/>
                    </a:lnTo>
                    <a:lnTo>
                      <a:pt x="221" y="460"/>
                    </a:lnTo>
                    <a:lnTo>
                      <a:pt x="220" y="443"/>
                    </a:lnTo>
                    <a:lnTo>
                      <a:pt x="216" y="428"/>
                    </a:lnTo>
                    <a:lnTo>
                      <a:pt x="211" y="411"/>
                    </a:lnTo>
                    <a:lnTo>
                      <a:pt x="483" y="243"/>
                    </a:lnTo>
                    <a:lnTo>
                      <a:pt x="458" y="204"/>
                    </a:lnTo>
                    <a:lnTo>
                      <a:pt x="189" y="371"/>
                    </a:lnTo>
                    <a:lnTo>
                      <a:pt x="188" y="369"/>
                    </a:lnTo>
                    <a:lnTo>
                      <a:pt x="188" y="368"/>
                    </a:lnTo>
                    <a:lnTo>
                      <a:pt x="188" y="367"/>
                    </a:lnTo>
                    <a:lnTo>
                      <a:pt x="187" y="366"/>
                    </a:lnTo>
                    <a:lnTo>
                      <a:pt x="179" y="355"/>
                    </a:lnTo>
                    <a:lnTo>
                      <a:pt x="171" y="347"/>
                    </a:lnTo>
                    <a:lnTo>
                      <a:pt x="164" y="338"/>
                    </a:lnTo>
                    <a:lnTo>
                      <a:pt x="156" y="330"/>
                    </a:lnTo>
                    <a:lnTo>
                      <a:pt x="147" y="322"/>
                    </a:lnTo>
                    <a:lnTo>
                      <a:pt x="138" y="316"/>
                    </a:lnTo>
                    <a:lnTo>
                      <a:pt x="129" y="310"/>
                    </a:lnTo>
                    <a:lnTo>
                      <a:pt x="120" y="304"/>
                    </a:lnTo>
                    <a:lnTo>
                      <a:pt x="322" y="27"/>
                    </a:lnTo>
                    <a:lnTo>
                      <a:pt x="285" y="0"/>
                    </a:lnTo>
                    <a:lnTo>
                      <a:pt x="74" y="288"/>
                    </a:lnTo>
                    <a:lnTo>
                      <a:pt x="64" y="287"/>
                    </a:lnTo>
                    <a:lnTo>
                      <a:pt x="54" y="285"/>
                    </a:lnTo>
                    <a:lnTo>
                      <a:pt x="45" y="287"/>
                    </a:lnTo>
                    <a:lnTo>
                      <a:pt x="36" y="287"/>
                    </a:lnTo>
                    <a:lnTo>
                      <a:pt x="26" y="289"/>
                    </a:lnTo>
                    <a:lnTo>
                      <a:pt x="17" y="293"/>
                    </a:lnTo>
                    <a:lnTo>
                      <a:pt x="9" y="297"/>
                    </a:lnTo>
                    <a:lnTo>
                      <a:pt x="0" y="302"/>
                    </a:lnTo>
                    <a:lnTo>
                      <a:pt x="180" y="562"/>
                    </a:lnTo>
                    <a:lnTo>
                      <a:pt x="191" y="554"/>
                    </a:lnTo>
                    <a:lnTo>
                      <a:pt x="199" y="544"/>
                    </a:lnTo>
                    <a:lnTo>
                      <a:pt x="207" y="535"/>
                    </a:lnTo>
                    <a:lnTo>
                      <a:pt x="212" y="524"/>
                    </a:lnTo>
                    <a:lnTo>
                      <a:pt x="603" y="4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192475" y="556102"/>
              <a:ext cx="435704" cy="79351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chemeClr val="accent2">
                  <a:alpha val="37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93944" y="2431666"/>
            <a:ext cx="2256962" cy="1148557"/>
            <a:chOff x="521756" y="531840"/>
            <a:chExt cx="3167420" cy="1745032"/>
          </a:xfrm>
        </p:grpSpPr>
        <p:pic>
          <p:nvPicPr>
            <p:cNvPr id="78" name="Picture 5" descr="Boardingpass_Lufthansa.jpg (2418×10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747" y="531840"/>
              <a:ext cx="2651429" cy="109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78"/>
            <p:cNvGrpSpPr/>
            <p:nvPr/>
          </p:nvGrpSpPr>
          <p:grpSpPr>
            <a:xfrm>
              <a:off x="521756" y="979884"/>
              <a:ext cx="1341437" cy="1296988"/>
              <a:chOff x="611188" y="2781300"/>
              <a:chExt cx="1341437" cy="1296988"/>
            </a:xfrm>
          </p:grpSpPr>
          <p:sp>
            <p:nvSpPr>
              <p:cNvPr id="8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611188" y="2781300"/>
                <a:ext cx="1341437" cy="129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611188" y="2946400"/>
                <a:ext cx="879475" cy="1131888"/>
              </a:xfrm>
              <a:custGeom>
                <a:avLst/>
                <a:gdLst>
                  <a:gd name="T0" fmla="*/ 1655 w 1661"/>
                  <a:gd name="T1" fmla="*/ 1788 h 2138"/>
                  <a:gd name="T2" fmla="*/ 950 w 1661"/>
                  <a:gd name="T3" fmla="*/ 770 h 2138"/>
                  <a:gd name="T4" fmla="*/ 963 w 1661"/>
                  <a:gd name="T5" fmla="*/ 701 h 2138"/>
                  <a:gd name="T6" fmla="*/ 1188 w 1661"/>
                  <a:gd name="T7" fmla="*/ 546 h 2138"/>
                  <a:gd name="T8" fmla="*/ 1192 w 1661"/>
                  <a:gd name="T9" fmla="*/ 543 h 2138"/>
                  <a:gd name="T10" fmla="*/ 1194 w 1661"/>
                  <a:gd name="T11" fmla="*/ 538 h 2138"/>
                  <a:gd name="T12" fmla="*/ 1291 w 1661"/>
                  <a:gd name="T13" fmla="*/ 372 h 2138"/>
                  <a:gd name="T14" fmla="*/ 1297 w 1661"/>
                  <a:gd name="T15" fmla="*/ 360 h 2138"/>
                  <a:gd name="T16" fmla="*/ 1290 w 1661"/>
                  <a:gd name="T17" fmla="*/ 347 h 2138"/>
                  <a:gd name="T18" fmla="*/ 1060 w 1661"/>
                  <a:gd name="T19" fmla="*/ 16 h 2138"/>
                  <a:gd name="T20" fmla="*/ 1054 w 1661"/>
                  <a:gd name="T21" fmla="*/ 5 h 2138"/>
                  <a:gd name="T22" fmla="*/ 1041 w 1661"/>
                  <a:gd name="T23" fmla="*/ 5 h 2138"/>
                  <a:gd name="T24" fmla="*/ 828 w 1661"/>
                  <a:gd name="T25" fmla="*/ 2 h 2138"/>
                  <a:gd name="T26" fmla="*/ 820 w 1661"/>
                  <a:gd name="T27" fmla="*/ 0 h 2138"/>
                  <a:gd name="T28" fmla="*/ 814 w 1661"/>
                  <a:gd name="T29" fmla="*/ 5 h 2138"/>
                  <a:gd name="T30" fmla="*/ 19 w 1661"/>
                  <a:gd name="T31" fmla="*/ 553 h 2138"/>
                  <a:gd name="T32" fmla="*/ 0 w 1661"/>
                  <a:gd name="T33" fmla="*/ 567 h 2138"/>
                  <a:gd name="T34" fmla="*/ 14 w 1661"/>
                  <a:gd name="T35" fmla="*/ 586 h 2138"/>
                  <a:gd name="T36" fmla="*/ 263 w 1661"/>
                  <a:gd name="T37" fmla="*/ 946 h 2138"/>
                  <a:gd name="T38" fmla="*/ 268 w 1661"/>
                  <a:gd name="T39" fmla="*/ 953 h 2138"/>
                  <a:gd name="T40" fmla="*/ 276 w 1661"/>
                  <a:gd name="T41" fmla="*/ 955 h 2138"/>
                  <a:gd name="T42" fmla="*/ 430 w 1661"/>
                  <a:gd name="T43" fmla="*/ 995 h 2138"/>
                  <a:gd name="T44" fmla="*/ 1194 w 1661"/>
                  <a:gd name="T45" fmla="*/ 2095 h 2138"/>
                  <a:gd name="T46" fmla="*/ 1198 w 1661"/>
                  <a:gd name="T47" fmla="*/ 2101 h 2138"/>
                  <a:gd name="T48" fmla="*/ 1206 w 1661"/>
                  <a:gd name="T49" fmla="*/ 2104 h 2138"/>
                  <a:gd name="T50" fmla="*/ 1289 w 1661"/>
                  <a:gd name="T51" fmla="*/ 2134 h 2138"/>
                  <a:gd name="T52" fmla="*/ 1300 w 1661"/>
                  <a:gd name="T53" fmla="*/ 2138 h 2138"/>
                  <a:gd name="T54" fmla="*/ 1310 w 1661"/>
                  <a:gd name="T55" fmla="*/ 2132 h 2138"/>
                  <a:gd name="T56" fmla="*/ 1610 w 1661"/>
                  <a:gd name="T57" fmla="*/ 1924 h 2138"/>
                  <a:gd name="T58" fmla="*/ 1616 w 1661"/>
                  <a:gd name="T59" fmla="*/ 1920 h 2138"/>
                  <a:gd name="T60" fmla="*/ 1619 w 1661"/>
                  <a:gd name="T61" fmla="*/ 1913 h 2138"/>
                  <a:gd name="T62" fmla="*/ 1657 w 1661"/>
                  <a:gd name="T63" fmla="*/ 1809 h 2138"/>
                  <a:gd name="T64" fmla="*/ 1661 w 1661"/>
                  <a:gd name="T65" fmla="*/ 1798 h 2138"/>
                  <a:gd name="T66" fmla="*/ 1655 w 1661"/>
                  <a:gd name="T67" fmla="*/ 1788 h 2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61" h="2138">
                    <a:moveTo>
                      <a:pt x="1655" y="1788"/>
                    </a:moveTo>
                    <a:lnTo>
                      <a:pt x="950" y="770"/>
                    </a:lnTo>
                    <a:lnTo>
                      <a:pt x="963" y="701"/>
                    </a:lnTo>
                    <a:lnTo>
                      <a:pt x="1188" y="546"/>
                    </a:lnTo>
                    <a:lnTo>
                      <a:pt x="1192" y="543"/>
                    </a:lnTo>
                    <a:lnTo>
                      <a:pt x="1194" y="538"/>
                    </a:lnTo>
                    <a:lnTo>
                      <a:pt x="1291" y="372"/>
                    </a:lnTo>
                    <a:lnTo>
                      <a:pt x="1297" y="360"/>
                    </a:lnTo>
                    <a:lnTo>
                      <a:pt x="1290" y="347"/>
                    </a:lnTo>
                    <a:lnTo>
                      <a:pt x="1060" y="16"/>
                    </a:lnTo>
                    <a:lnTo>
                      <a:pt x="1054" y="5"/>
                    </a:lnTo>
                    <a:lnTo>
                      <a:pt x="1041" y="5"/>
                    </a:lnTo>
                    <a:lnTo>
                      <a:pt x="828" y="2"/>
                    </a:lnTo>
                    <a:lnTo>
                      <a:pt x="820" y="0"/>
                    </a:lnTo>
                    <a:lnTo>
                      <a:pt x="814" y="5"/>
                    </a:lnTo>
                    <a:lnTo>
                      <a:pt x="19" y="553"/>
                    </a:lnTo>
                    <a:lnTo>
                      <a:pt x="0" y="567"/>
                    </a:lnTo>
                    <a:lnTo>
                      <a:pt x="14" y="586"/>
                    </a:lnTo>
                    <a:lnTo>
                      <a:pt x="263" y="946"/>
                    </a:lnTo>
                    <a:lnTo>
                      <a:pt x="268" y="953"/>
                    </a:lnTo>
                    <a:lnTo>
                      <a:pt x="276" y="955"/>
                    </a:lnTo>
                    <a:lnTo>
                      <a:pt x="430" y="995"/>
                    </a:lnTo>
                    <a:lnTo>
                      <a:pt x="1194" y="2095"/>
                    </a:lnTo>
                    <a:lnTo>
                      <a:pt x="1198" y="2101"/>
                    </a:lnTo>
                    <a:lnTo>
                      <a:pt x="1206" y="2104"/>
                    </a:lnTo>
                    <a:lnTo>
                      <a:pt x="1289" y="2134"/>
                    </a:lnTo>
                    <a:lnTo>
                      <a:pt x="1300" y="2138"/>
                    </a:lnTo>
                    <a:lnTo>
                      <a:pt x="1310" y="2132"/>
                    </a:lnTo>
                    <a:lnTo>
                      <a:pt x="1610" y="1924"/>
                    </a:lnTo>
                    <a:lnTo>
                      <a:pt x="1616" y="1920"/>
                    </a:lnTo>
                    <a:lnTo>
                      <a:pt x="1619" y="1913"/>
                    </a:lnTo>
                    <a:lnTo>
                      <a:pt x="1657" y="1809"/>
                    </a:lnTo>
                    <a:lnTo>
                      <a:pt x="1661" y="1798"/>
                    </a:lnTo>
                    <a:lnTo>
                      <a:pt x="1655" y="1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646113" y="2971800"/>
                <a:ext cx="817562" cy="1079500"/>
              </a:xfrm>
              <a:custGeom>
                <a:avLst/>
                <a:gdLst>
                  <a:gd name="T0" fmla="*/ 1229 w 1545"/>
                  <a:gd name="T1" fmla="*/ 2038 h 2038"/>
                  <a:gd name="T2" fmla="*/ 1164 w 1545"/>
                  <a:gd name="T3" fmla="*/ 2015 h 2038"/>
                  <a:gd name="T4" fmla="*/ 398 w 1545"/>
                  <a:gd name="T5" fmla="*/ 914 h 2038"/>
                  <a:gd name="T6" fmla="*/ 393 w 1545"/>
                  <a:gd name="T7" fmla="*/ 908 h 2038"/>
                  <a:gd name="T8" fmla="*/ 385 w 1545"/>
                  <a:gd name="T9" fmla="*/ 905 h 2038"/>
                  <a:gd name="T10" fmla="*/ 231 w 1545"/>
                  <a:gd name="T11" fmla="*/ 865 h 2038"/>
                  <a:gd name="T12" fmla="*/ 0 w 1545"/>
                  <a:gd name="T13" fmla="*/ 531 h 2038"/>
                  <a:gd name="T14" fmla="*/ 769 w 1545"/>
                  <a:gd name="T15" fmla="*/ 0 h 2038"/>
                  <a:gd name="T16" fmla="*/ 963 w 1545"/>
                  <a:gd name="T17" fmla="*/ 3 h 2038"/>
                  <a:gd name="T18" fmla="*/ 1178 w 1545"/>
                  <a:gd name="T19" fmla="*/ 314 h 2038"/>
                  <a:gd name="T20" fmla="*/ 1092 w 1545"/>
                  <a:gd name="T21" fmla="*/ 462 h 2038"/>
                  <a:gd name="T22" fmla="*/ 864 w 1545"/>
                  <a:gd name="T23" fmla="*/ 620 h 2038"/>
                  <a:gd name="T24" fmla="*/ 856 w 1545"/>
                  <a:gd name="T25" fmla="*/ 625 h 2038"/>
                  <a:gd name="T26" fmla="*/ 854 w 1545"/>
                  <a:gd name="T27" fmla="*/ 635 h 2038"/>
                  <a:gd name="T28" fmla="*/ 838 w 1545"/>
                  <a:gd name="T29" fmla="*/ 723 h 2038"/>
                  <a:gd name="T30" fmla="*/ 836 w 1545"/>
                  <a:gd name="T31" fmla="*/ 733 h 2038"/>
                  <a:gd name="T32" fmla="*/ 842 w 1545"/>
                  <a:gd name="T33" fmla="*/ 741 h 2038"/>
                  <a:gd name="T34" fmla="*/ 1545 w 1545"/>
                  <a:gd name="T35" fmla="*/ 1756 h 2038"/>
                  <a:gd name="T36" fmla="*/ 1513 w 1545"/>
                  <a:gd name="T37" fmla="*/ 1843 h 2038"/>
                  <a:gd name="T38" fmla="*/ 1229 w 1545"/>
                  <a:gd name="T39" fmla="*/ 2038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5" h="2038">
                    <a:moveTo>
                      <a:pt x="1229" y="2038"/>
                    </a:moveTo>
                    <a:lnTo>
                      <a:pt x="1164" y="2015"/>
                    </a:lnTo>
                    <a:lnTo>
                      <a:pt x="398" y="914"/>
                    </a:lnTo>
                    <a:lnTo>
                      <a:pt x="393" y="908"/>
                    </a:lnTo>
                    <a:lnTo>
                      <a:pt x="385" y="905"/>
                    </a:lnTo>
                    <a:lnTo>
                      <a:pt x="231" y="865"/>
                    </a:lnTo>
                    <a:lnTo>
                      <a:pt x="0" y="531"/>
                    </a:lnTo>
                    <a:lnTo>
                      <a:pt x="769" y="0"/>
                    </a:lnTo>
                    <a:lnTo>
                      <a:pt x="963" y="3"/>
                    </a:lnTo>
                    <a:lnTo>
                      <a:pt x="1178" y="314"/>
                    </a:lnTo>
                    <a:lnTo>
                      <a:pt x="1092" y="462"/>
                    </a:lnTo>
                    <a:lnTo>
                      <a:pt x="864" y="620"/>
                    </a:lnTo>
                    <a:lnTo>
                      <a:pt x="856" y="625"/>
                    </a:lnTo>
                    <a:lnTo>
                      <a:pt x="854" y="635"/>
                    </a:lnTo>
                    <a:lnTo>
                      <a:pt x="838" y="723"/>
                    </a:lnTo>
                    <a:lnTo>
                      <a:pt x="836" y="733"/>
                    </a:lnTo>
                    <a:lnTo>
                      <a:pt x="842" y="741"/>
                    </a:lnTo>
                    <a:lnTo>
                      <a:pt x="1545" y="1756"/>
                    </a:lnTo>
                    <a:lnTo>
                      <a:pt x="1513" y="1843"/>
                    </a:lnTo>
                    <a:lnTo>
                      <a:pt x="1229" y="2038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763588" y="3005138"/>
                <a:ext cx="547687" cy="1025525"/>
              </a:xfrm>
              <a:custGeom>
                <a:avLst/>
                <a:gdLst>
                  <a:gd name="T0" fmla="*/ 51 w 1034"/>
                  <a:gd name="T1" fmla="*/ 489 h 1938"/>
                  <a:gd name="T2" fmla="*/ 68 w 1034"/>
                  <a:gd name="T3" fmla="*/ 427 h 1938"/>
                  <a:gd name="T4" fmla="*/ 629 w 1034"/>
                  <a:gd name="T5" fmla="*/ 38 h 1938"/>
                  <a:gd name="T6" fmla="*/ 604 w 1034"/>
                  <a:gd name="T7" fmla="*/ 0 h 1938"/>
                  <a:gd name="T8" fmla="*/ 33 w 1034"/>
                  <a:gd name="T9" fmla="*/ 394 h 1938"/>
                  <a:gd name="T10" fmla="*/ 27 w 1034"/>
                  <a:gd name="T11" fmla="*/ 399 h 1938"/>
                  <a:gd name="T12" fmla="*/ 25 w 1034"/>
                  <a:gd name="T13" fmla="*/ 407 h 1938"/>
                  <a:gd name="T14" fmla="*/ 3 w 1034"/>
                  <a:gd name="T15" fmla="*/ 488 h 1938"/>
                  <a:gd name="T16" fmla="*/ 0 w 1034"/>
                  <a:gd name="T17" fmla="*/ 498 h 1938"/>
                  <a:gd name="T18" fmla="*/ 7 w 1034"/>
                  <a:gd name="T19" fmla="*/ 507 h 1938"/>
                  <a:gd name="T20" fmla="*/ 995 w 1034"/>
                  <a:gd name="T21" fmla="*/ 1938 h 1938"/>
                  <a:gd name="T22" fmla="*/ 1034 w 1034"/>
                  <a:gd name="T23" fmla="*/ 1911 h 1938"/>
                  <a:gd name="T24" fmla="*/ 51 w 1034"/>
                  <a:gd name="T25" fmla="*/ 489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4" h="1938">
                    <a:moveTo>
                      <a:pt x="51" y="489"/>
                    </a:moveTo>
                    <a:lnTo>
                      <a:pt x="68" y="427"/>
                    </a:lnTo>
                    <a:lnTo>
                      <a:pt x="629" y="38"/>
                    </a:lnTo>
                    <a:lnTo>
                      <a:pt x="604" y="0"/>
                    </a:lnTo>
                    <a:lnTo>
                      <a:pt x="33" y="394"/>
                    </a:lnTo>
                    <a:lnTo>
                      <a:pt x="27" y="399"/>
                    </a:lnTo>
                    <a:lnTo>
                      <a:pt x="25" y="407"/>
                    </a:lnTo>
                    <a:lnTo>
                      <a:pt x="3" y="488"/>
                    </a:lnTo>
                    <a:lnTo>
                      <a:pt x="0" y="498"/>
                    </a:lnTo>
                    <a:lnTo>
                      <a:pt x="7" y="507"/>
                    </a:lnTo>
                    <a:lnTo>
                      <a:pt x="995" y="1938"/>
                    </a:lnTo>
                    <a:lnTo>
                      <a:pt x="1034" y="1911"/>
                    </a:lnTo>
                    <a:lnTo>
                      <a:pt x="51" y="4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1211263" y="2781300"/>
                <a:ext cx="319087" cy="296863"/>
              </a:xfrm>
              <a:custGeom>
                <a:avLst/>
                <a:gdLst>
                  <a:gd name="T0" fmla="*/ 603 w 603"/>
                  <a:gd name="T1" fmla="*/ 474 h 562"/>
                  <a:gd name="T2" fmla="*/ 598 w 603"/>
                  <a:gd name="T3" fmla="*/ 428 h 562"/>
                  <a:gd name="T4" fmla="*/ 222 w 603"/>
                  <a:gd name="T5" fmla="*/ 475 h 562"/>
                  <a:gd name="T6" fmla="*/ 221 w 603"/>
                  <a:gd name="T7" fmla="*/ 460 h 562"/>
                  <a:gd name="T8" fmla="*/ 220 w 603"/>
                  <a:gd name="T9" fmla="*/ 443 h 562"/>
                  <a:gd name="T10" fmla="*/ 216 w 603"/>
                  <a:gd name="T11" fmla="*/ 428 h 562"/>
                  <a:gd name="T12" fmla="*/ 211 w 603"/>
                  <a:gd name="T13" fmla="*/ 411 h 562"/>
                  <a:gd name="T14" fmla="*/ 483 w 603"/>
                  <a:gd name="T15" fmla="*/ 243 h 562"/>
                  <a:gd name="T16" fmla="*/ 458 w 603"/>
                  <a:gd name="T17" fmla="*/ 204 h 562"/>
                  <a:gd name="T18" fmla="*/ 189 w 603"/>
                  <a:gd name="T19" fmla="*/ 371 h 562"/>
                  <a:gd name="T20" fmla="*/ 188 w 603"/>
                  <a:gd name="T21" fmla="*/ 369 h 562"/>
                  <a:gd name="T22" fmla="*/ 188 w 603"/>
                  <a:gd name="T23" fmla="*/ 368 h 562"/>
                  <a:gd name="T24" fmla="*/ 188 w 603"/>
                  <a:gd name="T25" fmla="*/ 367 h 562"/>
                  <a:gd name="T26" fmla="*/ 187 w 603"/>
                  <a:gd name="T27" fmla="*/ 366 h 562"/>
                  <a:gd name="T28" fmla="*/ 179 w 603"/>
                  <a:gd name="T29" fmla="*/ 355 h 562"/>
                  <a:gd name="T30" fmla="*/ 171 w 603"/>
                  <a:gd name="T31" fmla="*/ 347 h 562"/>
                  <a:gd name="T32" fmla="*/ 164 w 603"/>
                  <a:gd name="T33" fmla="*/ 338 h 562"/>
                  <a:gd name="T34" fmla="*/ 156 w 603"/>
                  <a:gd name="T35" fmla="*/ 330 h 562"/>
                  <a:gd name="T36" fmla="*/ 147 w 603"/>
                  <a:gd name="T37" fmla="*/ 322 h 562"/>
                  <a:gd name="T38" fmla="*/ 138 w 603"/>
                  <a:gd name="T39" fmla="*/ 316 h 562"/>
                  <a:gd name="T40" fmla="*/ 129 w 603"/>
                  <a:gd name="T41" fmla="*/ 310 h 562"/>
                  <a:gd name="T42" fmla="*/ 120 w 603"/>
                  <a:gd name="T43" fmla="*/ 304 h 562"/>
                  <a:gd name="T44" fmla="*/ 322 w 603"/>
                  <a:gd name="T45" fmla="*/ 27 h 562"/>
                  <a:gd name="T46" fmla="*/ 285 w 603"/>
                  <a:gd name="T47" fmla="*/ 0 h 562"/>
                  <a:gd name="T48" fmla="*/ 74 w 603"/>
                  <a:gd name="T49" fmla="*/ 288 h 562"/>
                  <a:gd name="T50" fmla="*/ 64 w 603"/>
                  <a:gd name="T51" fmla="*/ 287 h 562"/>
                  <a:gd name="T52" fmla="*/ 54 w 603"/>
                  <a:gd name="T53" fmla="*/ 285 h 562"/>
                  <a:gd name="T54" fmla="*/ 45 w 603"/>
                  <a:gd name="T55" fmla="*/ 287 h 562"/>
                  <a:gd name="T56" fmla="*/ 36 w 603"/>
                  <a:gd name="T57" fmla="*/ 287 h 562"/>
                  <a:gd name="T58" fmla="*/ 26 w 603"/>
                  <a:gd name="T59" fmla="*/ 289 h 562"/>
                  <a:gd name="T60" fmla="*/ 17 w 603"/>
                  <a:gd name="T61" fmla="*/ 293 h 562"/>
                  <a:gd name="T62" fmla="*/ 9 w 603"/>
                  <a:gd name="T63" fmla="*/ 297 h 562"/>
                  <a:gd name="T64" fmla="*/ 0 w 603"/>
                  <a:gd name="T65" fmla="*/ 302 h 562"/>
                  <a:gd name="T66" fmla="*/ 180 w 603"/>
                  <a:gd name="T67" fmla="*/ 562 h 562"/>
                  <a:gd name="T68" fmla="*/ 191 w 603"/>
                  <a:gd name="T69" fmla="*/ 554 h 562"/>
                  <a:gd name="T70" fmla="*/ 199 w 603"/>
                  <a:gd name="T71" fmla="*/ 544 h 562"/>
                  <a:gd name="T72" fmla="*/ 207 w 603"/>
                  <a:gd name="T73" fmla="*/ 535 h 562"/>
                  <a:gd name="T74" fmla="*/ 212 w 603"/>
                  <a:gd name="T75" fmla="*/ 524 h 562"/>
                  <a:gd name="T76" fmla="*/ 603 w 603"/>
                  <a:gd name="T77" fmla="*/ 474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3" h="562">
                    <a:moveTo>
                      <a:pt x="603" y="474"/>
                    </a:moveTo>
                    <a:lnTo>
                      <a:pt x="598" y="428"/>
                    </a:lnTo>
                    <a:lnTo>
                      <a:pt x="222" y="475"/>
                    </a:lnTo>
                    <a:lnTo>
                      <a:pt x="221" y="460"/>
                    </a:lnTo>
                    <a:lnTo>
                      <a:pt x="220" y="443"/>
                    </a:lnTo>
                    <a:lnTo>
                      <a:pt x="216" y="428"/>
                    </a:lnTo>
                    <a:lnTo>
                      <a:pt x="211" y="411"/>
                    </a:lnTo>
                    <a:lnTo>
                      <a:pt x="483" y="243"/>
                    </a:lnTo>
                    <a:lnTo>
                      <a:pt x="458" y="204"/>
                    </a:lnTo>
                    <a:lnTo>
                      <a:pt x="189" y="371"/>
                    </a:lnTo>
                    <a:lnTo>
                      <a:pt x="188" y="369"/>
                    </a:lnTo>
                    <a:lnTo>
                      <a:pt x="188" y="368"/>
                    </a:lnTo>
                    <a:lnTo>
                      <a:pt x="188" y="367"/>
                    </a:lnTo>
                    <a:lnTo>
                      <a:pt x="187" y="366"/>
                    </a:lnTo>
                    <a:lnTo>
                      <a:pt x="179" y="355"/>
                    </a:lnTo>
                    <a:lnTo>
                      <a:pt x="171" y="347"/>
                    </a:lnTo>
                    <a:lnTo>
                      <a:pt x="164" y="338"/>
                    </a:lnTo>
                    <a:lnTo>
                      <a:pt x="156" y="330"/>
                    </a:lnTo>
                    <a:lnTo>
                      <a:pt x="147" y="322"/>
                    </a:lnTo>
                    <a:lnTo>
                      <a:pt x="138" y="316"/>
                    </a:lnTo>
                    <a:lnTo>
                      <a:pt x="129" y="310"/>
                    </a:lnTo>
                    <a:lnTo>
                      <a:pt x="120" y="304"/>
                    </a:lnTo>
                    <a:lnTo>
                      <a:pt x="322" y="27"/>
                    </a:lnTo>
                    <a:lnTo>
                      <a:pt x="285" y="0"/>
                    </a:lnTo>
                    <a:lnTo>
                      <a:pt x="74" y="288"/>
                    </a:lnTo>
                    <a:lnTo>
                      <a:pt x="64" y="287"/>
                    </a:lnTo>
                    <a:lnTo>
                      <a:pt x="54" y="285"/>
                    </a:lnTo>
                    <a:lnTo>
                      <a:pt x="45" y="287"/>
                    </a:lnTo>
                    <a:lnTo>
                      <a:pt x="36" y="287"/>
                    </a:lnTo>
                    <a:lnTo>
                      <a:pt x="26" y="289"/>
                    </a:lnTo>
                    <a:lnTo>
                      <a:pt x="17" y="293"/>
                    </a:lnTo>
                    <a:lnTo>
                      <a:pt x="9" y="297"/>
                    </a:lnTo>
                    <a:lnTo>
                      <a:pt x="0" y="302"/>
                    </a:lnTo>
                    <a:lnTo>
                      <a:pt x="180" y="562"/>
                    </a:lnTo>
                    <a:lnTo>
                      <a:pt x="191" y="554"/>
                    </a:lnTo>
                    <a:lnTo>
                      <a:pt x="199" y="544"/>
                    </a:lnTo>
                    <a:lnTo>
                      <a:pt x="207" y="535"/>
                    </a:lnTo>
                    <a:lnTo>
                      <a:pt x="212" y="524"/>
                    </a:lnTo>
                    <a:lnTo>
                      <a:pt x="603" y="4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t-IT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92475" y="556102"/>
              <a:ext cx="435704" cy="79351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chemeClr val="accent2">
                  <a:alpha val="37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673270" y="1968142"/>
            <a:ext cx="4762826" cy="193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http://lh3.ggpht.com/alanmccann/Rt10R20OxOI/AAAAAAAAADM/81ojxv_lj-4/s800/passamatic+logo+icon+light+b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4" y="1529084"/>
            <a:ext cx="878116" cy="8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6" descr="http://lh3.ggpht.com/alanmccann/Rt10R20OxOI/AAAAAAAAADM/81ojxv_lj-4/s800/passamatic+logo+icon+light+b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67" y="1538760"/>
            <a:ext cx="878116" cy="8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944458" y="260648"/>
            <a:ext cx="7155934" cy="1088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Sistema Accreditamento Passeggeri</a:t>
            </a:r>
          </a:p>
          <a:p>
            <a:pPr algn="ctr"/>
            <a:r>
              <a:rPr lang="it-IT" sz="1400" i="1" dirty="0" smtClean="0"/>
              <a:t>Scenario 2</a:t>
            </a:r>
            <a:endParaRPr lang="it-IT" sz="1400" i="1" dirty="0"/>
          </a:p>
        </p:txBody>
      </p:sp>
      <p:sp>
        <p:nvSpPr>
          <p:cNvPr id="69" name="Oval 68"/>
          <p:cNvSpPr/>
          <p:nvPr/>
        </p:nvSpPr>
        <p:spPr>
          <a:xfrm>
            <a:off x="1905706" y="1783803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94" name="Oval 93"/>
          <p:cNvSpPr/>
          <p:nvPr/>
        </p:nvSpPr>
        <p:spPr>
          <a:xfrm>
            <a:off x="2029250" y="5342894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95" name="Oval 94"/>
          <p:cNvSpPr/>
          <p:nvPr/>
        </p:nvSpPr>
        <p:spPr>
          <a:xfrm>
            <a:off x="2068809" y="6296151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96" name="Oval 95"/>
          <p:cNvSpPr/>
          <p:nvPr/>
        </p:nvSpPr>
        <p:spPr>
          <a:xfrm>
            <a:off x="5650906" y="1833150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97" name="Oval 96"/>
          <p:cNvSpPr/>
          <p:nvPr/>
        </p:nvSpPr>
        <p:spPr>
          <a:xfrm>
            <a:off x="3545592" y="5358905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8" name="Oval 97"/>
          <p:cNvSpPr/>
          <p:nvPr/>
        </p:nvSpPr>
        <p:spPr>
          <a:xfrm>
            <a:off x="3655844" y="6296151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0" name="TextBox 69"/>
          <p:cNvSpPr txBox="1"/>
          <p:nvPr/>
        </p:nvSpPr>
        <p:spPr>
          <a:xfrm>
            <a:off x="6542600" y="1723294"/>
            <a:ext cx="2372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t-IT" dirty="0" smtClean="0"/>
              <a:t>Lettura BP </a:t>
            </a:r>
          </a:p>
          <a:p>
            <a:pPr marL="342900" indent="-342900">
              <a:buAutoNum type="arabicPeriod"/>
            </a:pPr>
            <a:r>
              <a:rPr lang="it-IT" dirty="0" smtClean="0"/>
              <a:t>Elaborazione BP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solidFill>
                  <a:srgbClr val="33CC33"/>
                </a:solidFill>
              </a:rPr>
              <a:t>Go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solidFill>
                  <a:srgbClr val="FF0000"/>
                </a:solidFill>
              </a:rPr>
              <a:t>Stop</a:t>
            </a:r>
          </a:p>
          <a:p>
            <a:pPr marL="342900" indent="-342900">
              <a:buAutoNum type="arabicPeriod"/>
            </a:pPr>
            <a:r>
              <a:rPr lang="it-IT" dirty="0" smtClean="0"/>
              <a:t>Memorizzazione BP</a:t>
            </a:r>
            <a:endParaRPr lang="it-IT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0298" y="3374679"/>
            <a:ext cx="228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dirty="0" smtClean="0"/>
              <a:t>Lettura BP </a:t>
            </a:r>
          </a:p>
          <a:p>
            <a:pPr marL="342900" indent="-342900">
              <a:buAutoNum type="arabicPeriod" startAt="4"/>
            </a:pPr>
            <a:r>
              <a:rPr lang="it-IT" dirty="0" smtClean="0"/>
              <a:t>Elaborazione BP</a:t>
            </a:r>
          </a:p>
          <a:p>
            <a:pPr marL="342900" indent="-342900">
              <a:buAutoNum type="arabicPeriod" startAt="4"/>
            </a:pPr>
            <a:r>
              <a:rPr lang="it-IT" dirty="0" smtClean="0"/>
              <a:t>Aggiornamento BP</a:t>
            </a:r>
            <a:endParaRPr lang="it-IT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77340" y="4713748"/>
            <a:ext cx="923050" cy="530394"/>
            <a:chOff x="2195736" y="4399741"/>
            <a:chExt cx="923050" cy="530394"/>
          </a:xfrm>
        </p:grpSpPr>
        <p:sp>
          <p:nvSpPr>
            <p:cNvPr id="86" name="Rectangle 85"/>
            <p:cNvSpPr/>
            <p:nvPr/>
          </p:nvSpPr>
          <p:spPr>
            <a:xfrm>
              <a:off x="2214426" y="4415966"/>
              <a:ext cx="904360" cy="4936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Right Triangle 89"/>
            <p:cNvSpPr/>
            <p:nvPr/>
          </p:nvSpPr>
          <p:spPr>
            <a:xfrm>
              <a:off x="2214426" y="4433295"/>
              <a:ext cx="904360" cy="4763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95736" y="4653136"/>
              <a:ext cx="514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 smtClean="0"/>
                <a:t>STOP</a:t>
              </a:r>
              <a:endParaRPr lang="it-IT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33744" y="4399741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 smtClean="0"/>
                <a:t>GO</a:t>
              </a:r>
              <a:endParaRPr lang="it-IT" sz="1200" b="1" dirty="0"/>
            </a:p>
          </p:txBody>
        </p:sp>
      </p:grpSp>
      <p:sp>
        <p:nvSpPr>
          <p:cNvPr id="107" name="Right Brace 106"/>
          <p:cNvSpPr/>
          <p:nvPr/>
        </p:nvSpPr>
        <p:spPr>
          <a:xfrm>
            <a:off x="8532440" y="3398646"/>
            <a:ext cx="432048" cy="1163371"/>
          </a:xfrm>
          <a:prstGeom prst="rightBrace">
            <a:avLst>
              <a:gd name="adj1" fmla="val 64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08"/>
          <p:cNvSpPr txBox="1"/>
          <p:nvPr/>
        </p:nvSpPr>
        <p:spPr>
          <a:xfrm>
            <a:off x="8124986" y="4559860"/>
            <a:ext cx="882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opzionale</a:t>
            </a:r>
            <a:endParaRPr lang="it-IT" sz="1400" i="1" dirty="0"/>
          </a:p>
        </p:txBody>
      </p:sp>
      <p:cxnSp>
        <p:nvCxnSpPr>
          <p:cNvPr id="3" name="Elbow Connector 2"/>
          <p:cNvCxnSpPr>
            <a:stCxn id="5" idx="2"/>
            <a:endCxn id="1026" idx="1"/>
          </p:cNvCxnSpPr>
          <p:nvPr/>
        </p:nvCxnSpPr>
        <p:spPr>
          <a:xfrm rot="16200000" flipH="1">
            <a:off x="453128" y="3999695"/>
            <a:ext cx="2503331" cy="15921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1026" idx="3"/>
          </p:cNvCxnSpPr>
          <p:nvPr/>
        </p:nvCxnSpPr>
        <p:spPr>
          <a:xfrm rot="5400000">
            <a:off x="2883289" y="4408288"/>
            <a:ext cx="2258385" cy="10198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22425" y="6237312"/>
            <a:ext cx="216419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717283" y="5619369"/>
            <a:ext cx="1001680" cy="1001680"/>
            <a:chOff x="1680663" y="4846607"/>
            <a:chExt cx="1001680" cy="1001680"/>
          </a:xfrm>
        </p:grpSpPr>
        <p:pic>
          <p:nvPicPr>
            <p:cNvPr id="63" name="Picture 2" descr="C:\Users\Emilio\AppData\Local\Microsoft\Windows\Temporary Internet Files\Content.IE5\I09FO6DL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663" y="4846607"/>
              <a:ext cx="1001680" cy="10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an 63"/>
            <p:cNvSpPr/>
            <p:nvPr/>
          </p:nvSpPr>
          <p:spPr>
            <a:xfrm flipH="1">
              <a:off x="2298592" y="5420231"/>
              <a:ext cx="369614" cy="3518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04826" y="586824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FIDS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4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6470592" y="1641150"/>
            <a:ext cx="432048" cy="2750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7" name="Group 36"/>
          <p:cNvGrpSpPr/>
          <p:nvPr/>
        </p:nvGrpSpPr>
        <p:grpSpPr>
          <a:xfrm>
            <a:off x="2500857" y="5546585"/>
            <a:ext cx="1001680" cy="1001680"/>
            <a:chOff x="1680663" y="4846607"/>
            <a:chExt cx="1001680" cy="1001680"/>
          </a:xfrm>
        </p:grpSpPr>
        <p:pic>
          <p:nvPicPr>
            <p:cNvPr id="1026" name="Picture 2" descr="C:\Users\Emilio\AppData\Local\Microsoft\Windows\Temporary Internet Files\Content.IE5\I09FO6DL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663" y="4846607"/>
              <a:ext cx="1001680" cy="10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an 59"/>
            <p:cNvSpPr/>
            <p:nvPr/>
          </p:nvSpPr>
          <p:spPr>
            <a:xfrm flipH="1">
              <a:off x="2298592" y="5420231"/>
              <a:ext cx="369614" cy="3518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0806" y="2395537"/>
            <a:ext cx="2256962" cy="2814922"/>
            <a:chOff x="542139" y="1534142"/>
            <a:chExt cx="2256962" cy="2814922"/>
          </a:xfrm>
        </p:grpSpPr>
        <p:grpSp>
          <p:nvGrpSpPr>
            <p:cNvPr id="38" name="Group 37"/>
            <p:cNvGrpSpPr/>
            <p:nvPr/>
          </p:nvGrpSpPr>
          <p:grpSpPr>
            <a:xfrm>
              <a:off x="542139" y="1534142"/>
              <a:ext cx="2256962" cy="1148557"/>
              <a:chOff x="521756" y="531840"/>
              <a:chExt cx="3167420" cy="1745032"/>
            </a:xfrm>
          </p:grpSpPr>
          <p:pic>
            <p:nvPicPr>
              <p:cNvPr id="1029" name="Picture 5" descr="Boardingpass_Lufthansa.jpg (2418×10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7747" y="531840"/>
                <a:ext cx="2651429" cy="1096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521756" y="979884"/>
                <a:ext cx="1341437" cy="1296988"/>
                <a:chOff x="611188" y="2781300"/>
                <a:chExt cx="1341437" cy="1296988"/>
              </a:xfrm>
            </p:grpSpPr>
            <p:sp>
              <p:nvSpPr>
                <p:cNvPr id="5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11188" y="2781300"/>
                  <a:ext cx="1341437" cy="1296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" name="Freeform 9"/>
                <p:cNvSpPr>
                  <a:spLocks/>
                </p:cNvSpPr>
                <p:nvPr/>
              </p:nvSpPr>
              <p:spPr bwMode="auto">
                <a:xfrm>
                  <a:off x="611188" y="2946400"/>
                  <a:ext cx="879475" cy="1131888"/>
                </a:xfrm>
                <a:custGeom>
                  <a:avLst/>
                  <a:gdLst>
                    <a:gd name="T0" fmla="*/ 1655 w 1661"/>
                    <a:gd name="T1" fmla="*/ 1788 h 2138"/>
                    <a:gd name="T2" fmla="*/ 950 w 1661"/>
                    <a:gd name="T3" fmla="*/ 770 h 2138"/>
                    <a:gd name="T4" fmla="*/ 963 w 1661"/>
                    <a:gd name="T5" fmla="*/ 701 h 2138"/>
                    <a:gd name="T6" fmla="*/ 1188 w 1661"/>
                    <a:gd name="T7" fmla="*/ 546 h 2138"/>
                    <a:gd name="T8" fmla="*/ 1192 w 1661"/>
                    <a:gd name="T9" fmla="*/ 543 h 2138"/>
                    <a:gd name="T10" fmla="*/ 1194 w 1661"/>
                    <a:gd name="T11" fmla="*/ 538 h 2138"/>
                    <a:gd name="T12" fmla="*/ 1291 w 1661"/>
                    <a:gd name="T13" fmla="*/ 372 h 2138"/>
                    <a:gd name="T14" fmla="*/ 1297 w 1661"/>
                    <a:gd name="T15" fmla="*/ 360 h 2138"/>
                    <a:gd name="T16" fmla="*/ 1290 w 1661"/>
                    <a:gd name="T17" fmla="*/ 347 h 2138"/>
                    <a:gd name="T18" fmla="*/ 1060 w 1661"/>
                    <a:gd name="T19" fmla="*/ 16 h 2138"/>
                    <a:gd name="T20" fmla="*/ 1054 w 1661"/>
                    <a:gd name="T21" fmla="*/ 5 h 2138"/>
                    <a:gd name="T22" fmla="*/ 1041 w 1661"/>
                    <a:gd name="T23" fmla="*/ 5 h 2138"/>
                    <a:gd name="T24" fmla="*/ 828 w 1661"/>
                    <a:gd name="T25" fmla="*/ 2 h 2138"/>
                    <a:gd name="T26" fmla="*/ 820 w 1661"/>
                    <a:gd name="T27" fmla="*/ 0 h 2138"/>
                    <a:gd name="T28" fmla="*/ 814 w 1661"/>
                    <a:gd name="T29" fmla="*/ 5 h 2138"/>
                    <a:gd name="T30" fmla="*/ 19 w 1661"/>
                    <a:gd name="T31" fmla="*/ 553 h 2138"/>
                    <a:gd name="T32" fmla="*/ 0 w 1661"/>
                    <a:gd name="T33" fmla="*/ 567 h 2138"/>
                    <a:gd name="T34" fmla="*/ 14 w 1661"/>
                    <a:gd name="T35" fmla="*/ 586 h 2138"/>
                    <a:gd name="T36" fmla="*/ 263 w 1661"/>
                    <a:gd name="T37" fmla="*/ 946 h 2138"/>
                    <a:gd name="T38" fmla="*/ 268 w 1661"/>
                    <a:gd name="T39" fmla="*/ 953 h 2138"/>
                    <a:gd name="T40" fmla="*/ 276 w 1661"/>
                    <a:gd name="T41" fmla="*/ 955 h 2138"/>
                    <a:gd name="T42" fmla="*/ 430 w 1661"/>
                    <a:gd name="T43" fmla="*/ 995 h 2138"/>
                    <a:gd name="T44" fmla="*/ 1194 w 1661"/>
                    <a:gd name="T45" fmla="*/ 2095 h 2138"/>
                    <a:gd name="T46" fmla="*/ 1198 w 1661"/>
                    <a:gd name="T47" fmla="*/ 2101 h 2138"/>
                    <a:gd name="T48" fmla="*/ 1206 w 1661"/>
                    <a:gd name="T49" fmla="*/ 2104 h 2138"/>
                    <a:gd name="T50" fmla="*/ 1289 w 1661"/>
                    <a:gd name="T51" fmla="*/ 2134 h 2138"/>
                    <a:gd name="T52" fmla="*/ 1300 w 1661"/>
                    <a:gd name="T53" fmla="*/ 2138 h 2138"/>
                    <a:gd name="T54" fmla="*/ 1310 w 1661"/>
                    <a:gd name="T55" fmla="*/ 2132 h 2138"/>
                    <a:gd name="T56" fmla="*/ 1610 w 1661"/>
                    <a:gd name="T57" fmla="*/ 1924 h 2138"/>
                    <a:gd name="T58" fmla="*/ 1616 w 1661"/>
                    <a:gd name="T59" fmla="*/ 1920 h 2138"/>
                    <a:gd name="T60" fmla="*/ 1619 w 1661"/>
                    <a:gd name="T61" fmla="*/ 1913 h 2138"/>
                    <a:gd name="T62" fmla="*/ 1657 w 1661"/>
                    <a:gd name="T63" fmla="*/ 1809 h 2138"/>
                    <a:gd name="T64" fmla="*/ 1661 w 1661"/>
                    <a:gd name="T65" fmla="*/ 1798 h 2138"/>
                    <a:gd name="T66" fmla="*/ 1655 w 1661"/>
                    <a:gd name="T67" fmla="*/ 1788 h 2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61" h="2138">
                      <a:moveTo>
                        <a:pt x="1655" y="1788"/>
                      </a:moveTo>
                      <a:lnTo>
                        <a:pt x="950" y="770"/>
                      </a:lnTo>
                      <a:lnTo>
                        <a:pt x="963" y="701"/>
                      </a:lnTo>
                      <a:lnTo>
                        <a:pt x="1188" y="546"/>
                      </a:lnTo>
                      <a:lnTo>
                        <a:pt x="1192" y="543"/>
                      </a:lnTo>
                      <a:lnTo>
                        <a:pt x="1194" y="538"/>
                      </a:lnTo>
                      <a:lnTo>
                        <a:pt x="1291" y="372"/>
                      </a:lnTo>
                      <a:lnTo>
                        <a:pt x="1297" y="360"/>
                      </a:lnTo>
                      <a:lnTo>
                        <a:pt x="1290" y="347"/>
                      </a:lnTo>
                      <a:lnTo>
                        <a:pt x="1060" y="16"/>
                      </a:lnTo>
                      <a:lnTo>
                        <a:pt x="1054" y="5"/>
                      </a:lnTo>
                      <a:lnTo>
                        <a:pt x="1041" y="5"/>
                      </a:lnTo>
                      <a:lnTo>
                        <a:pt x="828" y="2"/>
                      </a:lnTo>
                      <a:lnTo>
                        <a:pt x="820" y="0"/>
                      </a:lnTo>
                      <a:lnTo>
                        <a:pt x="814" y="5"/>
                      </a:lnTo>
                      <a:lnTo>
                        <a:pt x="19" y="553"/>
                      </a:lnTo>
                      <a:lnTo>
                        <a:pt x="0" y="567"/>
                      </a:lnTo>
                      <a:lnTo>
                        <a:pt x="14" y="586"/>
                      </a:lnTo>
                      <a:lnTo>
                        <a:pt x="263" y="946"/>
                      </a:lnTo>
                      <a:lnTo>
                        <a:pt x="268" y="953"/>
                      </a:lnTo>
                      <a:lnTo>
                        <a:pt x="276" y="955"/>
                      </a:lnTo>
                      <a:lnTo>
                        <a:pt x="430" y="995"/>
                      </a:lnTo>
                      <a:lnTo>
                        <a:pt x="1194" y="2095"/>
                      </a:lnTo>
                      <a:lnTo>
                        <a:pt x="1198" y="2101"/>
                      </a:lnTo>
                      <a:lnTo>
                        <a:pt x="1206" y="2104"/>
                      </a:lnTo>
                      <a:lnTo>
                        <a:pt x="1289" y="2134"/>
                      </a:lnTo>
                      <a:lnTo>
                        <a:pt x="1300" y="2138"/>
                      </a:lnTo>
                      <a:lnTo>
                        <a:pt x="1310" y="2132"/>
                      </a:lnTo>
                      <a:lnTo>
                        <a:pt x="1610" y="1924"/>
                      </a:lnTo>
                      <a:lnTo>
                        <a:pt x="1616" y="1920"/>
                      </a:lnTo>
                      <a:lnTo>
                        <a:pt x="1619" y="1913"/>
                      </a:lnTo>
                      <a:lnTo>
                        <a:pt x="1657" y="1809"/>
                      </a:lnTo>
                      <a:lnTo>
                        <a:pt x="1661" y="1798"/>
                      </a:lnTo>
                      <a:lnTo>
                        <a:pt x="1655" y="1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" name="Freeform 10"/>
                <p:cNvSpPr>
                  <a:spLocks/>
                </p:cNvSpPr>
                <p:nvPr/>
              </p:nvSpPr>
              <p:spPr bwMode="auto">
                <a:xfrm>
                  <a:off x="646113" y="2971800"/>
                  <a:ext cx="817562" cy="1079500"/>
                </a:xfrm>
                <a:custGeom>
                  <a:avLst/>
                  <a:gdLst>
                    <a:gd name="T0" fmla="*/ 1229 w 1545"/>
                    <a:gd name="T1" fmla="*/ 2038 h 2038"/>
                    <a:gd name="T2" fmla="*/ 1164 w 1545"/>
                    <a:gd name="T3" fmla="*/ 2015 h 2038"/>
                    <a:gd name="T4" fmla="*/ 398 w 1545"/>
                    <a:gd name="T5" fmla="*/ 914 h 2038"/>
                    <a:gd name="T6" fmla="*/ 393 w 1545"/>
                    <a:gd name="T7" fmla="*/ 908 h 2038"/>
                    <a:gd name="T8" fmla="*/ 385 w 1545"/>
                    <a:gd name="T9" fmla="*/ 905 h 2038"/>
                    <a:gd name="T10" fmla="*/ 231 w 1545"/>
                    <a:gd name="T11" fmla="*/ 865 h 2038"/>
                    <a:gd name="T12" fmla="*/ 0 w 1545"/>
                    <a:gd name="T13" fmla="*/ 531 h 2038"/>
                    <a:gd name="T14" fmla="*/ 769 w 1545"/>
                    <a:gd name="T15" fmla="*/ 0 h 2038"/>
                    <a:gd name="T16" fmla="*/ 963 w 1545"/>
                    <a:gd name="T17" fmla="*/ 3 h 2038"/>
                    <a:gd name="T18" fmla="*/ 1178 w 1545"/>
                    <a:gd name="T19" fmla="*/ 314 h 2038"/>
                    <a:gd name="T20" fmla="*/ 1092 w 1545"/>
                    <a:gd name="T21" fmla="*/ 462 h 2038"/>
                    <a:gd name="T22" fmla="*/ 864 w 1545"/>
                    <a:gd name="T23" fmla="*/ 620 h 2038"/>
                    <a:gd name="T24" fmla="*/ 856 w 1545"/>
                    <a:gd name="T25" fmla="*/ 625 h 2038"/>
                    <a:gd name="T26" fmla="*/ 854 w 1545"/>
                    <a:gd name="T27" fmla="*/ 635 h 2038"/>
                    <a:gd name="T28" fmla="*/ 838 w 1545"/>
                    <a:gd name="T29" fmla="*/ 723 h 2038"/>
                    <a:gd name="T30" fmla="*/ 836 w 1545"/>
                    <a:gd name="T31" fmla="*/ 733 h 2038"/>
                    <a:gd name="T32" fmla="*/ 842 w 1545"/>
                    <a:gd name="T33" fmla="*/ 741 h 2038"/>
                    <a:gd name="T34" fmla="*/ 1545 w 1545"/>
                    <a:gd name="T35" fmla="*/ 1756 h 2038"/>
                    <a:gd name="T36" fmla="*/ 1513 w 1545"/>
                    <a:gd name="T37" fmla="*/ 1843 h 2038"/>
                    <a:gd name="T38" fmla="*/ 1229 w 1545"/>
                    <a:gd name="T39" fmla="*/ 2038 h 2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45" h="2038">
                      <a:moveTo>
                        <a:pt x="1229" y="2038"/>
                      </a:moveTo>
                      <a:lnTo>
                        <a:pt x="1164" y="2015"/>
                      </a:lnTo>
                      <a:lnTo>
                        <a:pt x="398" y="914"/>
                      </a:lnTo>
                      <a:lnTo>
                        <a:pt x="393" y="908"/>
                      </a:lnTo>
                      <a:lnTo>
                        <a:pt x="385" y="905"/>
                      </a:lnTo>
                      <a:lnTo>
                        <a:pt x="231" y="865"/>
                      </a:lnTo>
                      <a:lnTo>
                        <a:pt x="0" y="531"/>
                      </a:lnTo>
                      <a:lnTo>
                        <a:pt x="769" y="0"/>
                      </a:lnTo>
                      <a:lnTo>
                        <a:pt x="963" y="3"/>
                      </a:lnTo>
                      <a:lnTo>
                        <a:pt x="1178" y="314"/>
                      </a:lnTo>
                      <a:lnTo>
                        <a:pt x="1092" y="462"/>
                      </a:lnTo>
                      <a:lnTo>
                        <a:pt x="864" y="620"/>
                      </a:lnTo>
                      <a:lnTo>
                        <a:pt x="856" y="625"/>
                      </a:lnTo>
                      <a:lnTo>
                        <a:pt x="854" y="635"/>
                      </a:lnTo>
                      <a:lnTo>
                        <a:pt x="838" y="723"/>
                      </a:lnTo>
                      <a:lnTo>
                        <a:pt x="836" y="733"/>
                      </a:lnTo>
                      <a:lnTo>
                        <a:pt x="842" y="741"/>
                      </a:lnTo>
                      <a:lnTo>
                        <a:pt x="1545" y="1756"/>
                      </a:lnTo>
                      <a:lnTo>
                        <a:pt x="1513" y="1843"/>
                      </a:lnTo>
                      <a:lnTo>
                        <a:pt x="1229" y="2038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8" name="Freeform 11"/>
                <p:cNvSpPr>
                  <a:spLocks/>
                </p:cNvSpPr>
                <p:nvPr/>
              </p:nvSpPr>
              <p:spPr bwMode="auto">
                <a:xfrm>
                  <a:off x="763588" y="3005138"/>
                  <a:ext cx="547687" cy="1025525"/>
                </a:xfrm>
                <a:custGeom>
                  <a:avLst/>
                  <a:gdLst>
                    <a:gd name="T0" fmla="*/ 51 w 1034"/>
                    <a:gd name="T1" fmla="*/ 489 h 1938"/>
                    <a:gd name="T2" fmla="*/ 68 w 1034"/>
                    <a:gd name="T3" fmla="*/ 427 h 1938"/>
                    <a:gd name="T4" fmla="*/ 629 w 1034"/>
                    <a:gd name="T5" fmla="*/ 38 h 1938"/>
                    <a:gd name="T6" fmla="*/ 604 w 1034"/>
                    <a:gd name="T7" fmla="*/ 0 h 1938"/>
                    <a:gd name="T8" fmla="*/ 33 w 1034"/>
                    <a:gd name="T9" fmla="*/ 394 h 1938"/>
                    <a:gd name="T10" fmla="*/ 27 w 1034"/>
                    <a:gd name="T11" fmla="*/ 399 h 1938"/>
                    <a:gd name="T12" fmla="*/ 25 w 1034"/>
                    <a:gd name="T13" fmla="*/ 407 h 1938"/>
                    <a:gd name="T14" fmla="*/ 3 w 1034"/>
                    <a:gd name="T15" fmla="*/ 488 h 1938"/>
                    <a:gd name="T16" fmla="*/ 0 w 1034"/>
                    <a:gd name="T17" fmla="*/ 498 h 1938"/>
                    <a:gd name="T18" fmla="*/ 7 w 1034"/>
                    <a:gd name="T19" fmla="*/ 507 h 1938"/>
                    <a:gd name="T20" fmla="*/ 995 w 1034"/>
                    <a:gd name="T21" fmla="*/ 1938 h 1938"/>
                    <a:gd name="T22" fmla="*/ 1034 w 1034"/>
                    <a:gd name="T23" fmla="*/ 1911 h 1938"/>
                    <a:gd name="T24" fmla="*/ 51 w 1034"/>
                    <a:gd name="T25" fmla="*/ 489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4" h="1938">
                      <a:moveTo>
                        <a:pt x="51" y="489"/>
                      </a:moveTo>
                      <a:lnTo>
                        <a:pt x="68" y="427"/>
                      </a:lnTo>
                      <a:lnTo>
                        <a:pt x="629" y="38"/>
                      </a:lnTo>
                      <a:lnTo>
                        <a:pt x="604" y="0"/>
                      </a:lnTo>
                      <a:lnTo>
                        <a:pt x="33" y="394"/>
                      </a:lnTo>
                      <a:lnTo>
                        <a:pt x="27" y="399"/>
                      </a:lnTo>
                      <a:lnTo>
                        <a:pt x="25" y="407"/>
                      </a:lnTo>
                      <a:lnTo>
                        <a:pt x="3" y="488"/>
                      </a:lnTo>
                      <a:lnTo>
                        <a:pt x="0" y="498"/>
                      </a:lnTo>
                      <a:lnTo>
                        <a:pt x="7" y="507"/>
                      </a:lnTo>
                      <a:lnTo>
                        <a:pt x="995" y="1938"/>
                      </a:lnTo>
                      <a:lnTo>
                        <a:pt x="1034" y="1911"/>
                      </a:lnTo>
                      <a:lnTo>
                        <a:pt x="51" y="4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9" name="Freeform 12"/>
                <p:cNvSpPr>
                  <a:spLocks/>
                </p:cNvSpPr>
                <p:nvPr/>
              </p:nvSpPr>
              <p:spPr bwMode="auto">
                <a:xfrm>
                  <a:off x="1211263" y="2781300"/>
                  <a:ext cx="319087" cy="296863"/>
                </a:xfrm>
                <a:custGeom>
                  <a:avLst/>
                  <a:gdLst>
                    <a:gd name="T0" fmla="*/ 603 w 603"/>
                    <a:gd name="T1" fmla="*/ 474 h 562"/>
                    <a:gd name="T2" fmla="*/ 598 w 603"/>
                    <a:gd name="T3" fmla="*/ 428 h 562"/>
                    <a:gd name="T4" fmla="*/ 222 w 603"/>
                    <a:gd name="T5" fmla="*/ 475 h 562"/>
                    <a:gd name="T6" fmla="*/ 221 w 603"/>
                    <a:gd name="T7" fmla="*/ 460 h 562"/>
                    <a:gd name="T8" fmla="*/ 220 w 603"/>
                    <a:gd name="T9" fmla="*/ 443 h 562"/>
                    <a:gd name="T10" fmla="*/ 216 w 603"/>
                    <a:gd name="T11" fmla="*/ 428 h 562"/>
                    <a:gd name="T12" fmla="*/ 211 w 603"/>
                    <a:gd name="T13" fmla="*/ 411 h 562"/>
                    <a:gd name="T14" fmla="*/ 483 w 603"/>
                    <a:gd name="T15" fmla="*/ 243 h 562"/>
                    <a:gd name="T16" fmla="*/ 458 w 603"/>
                    <a:gd name="T17" fmla="*/ 204 h 562"/>
                    <a:gd name="T18" fmla="*/ 189 w 603"/>
                    <a:gd name="T19" fmla="*/ 371 h 562"/>
                    <a:gd name="T20" fmla="*/ 188 w 603"/>
                    <a:gd name="T21" fmla="*/ 369 h 562"/>
                    <a:gd name="T22" fmla="*/ 188 w 603"/>
                    <a:gd name="T23" fmla="*/ 368 h 562"/>
                    <a:gd name="T24" fmla="*/ 188 w 603"/>
                    <a:gd name="T25" fmla="*/ 367 h 562"/>
                    <a:gd name="T26" fmla="*/ 187 w 603"/>
                    <a:gd name="T27" fmla="*/ 366 h 562"/>
                    <a:gd name="T28" fmla="*/ 179 w 603"/>
                    <a:gd name="T29" fmla="*/ 355 h 562"/>
                    <a:gd name="T30" fmla="*/ 171 w 603"/>
                    <a:gd name="T31" fmla="*/ 347 h 562"/>
                    <a:gd name="T32" fmla="*/ 164 w 603"/>
                    <a:gd name="T33" fmla="*/ 338 h 562"/>
                    <a:gd name="T34" fmla="*/ 156 w 603"/>
                    <a:gd name="T35" fmla="*/ 330 h 562"/>
                    <a:gd name="T36" fmla="*/ 147 w 603"/>
                    <a:gd name="T37" fmla="*/ 322 h 562"/>
                    <a:gd name="T38" fmla="*/ 138 w 603"/>
                    <a:gd name="T39" fmla="*/ 316 h 562"/>
                    <a:gd name="T40" fmla="*/ 129 w 603"/>
                    <a:gd name="T41" fmla="*/ 310 h 562"/>
                    <a:gd name="T42" fmla="*/ 120 w 603"/>
                    <a:gd name="T43" fmla="*/ 304 h 562"/>
                    <a:gd name="T44" fmla="*/ 322 w 603"/>
                    <a:gd name="T45" fmla="*/ 27 h 562"/>
                    <a:gd name="T46" fmla="*/ 285 w 603"/>
                    <a:gd name="T47" fmla="*/ 0 h 562"/>
                    <a:gd name="T48" fmla="*/ 74 w 603"/>
                    <a:gd name="T49" fmla="*/ 288 h 562"/>
                    <a:gd name="T50" fmla="*/ 64 w 603"/>
                    <a:gd name="T51" fmla="*/ 287 h 562"/>
                    <a:gd name="T52" fmla="*/ 54 w 603"/>
                    <a:gd name="T53" fmla="*/ 285 h 562"/>
                    <a:gd name="T54" fmla="*/ 45 w 603"/>
                    <a:gd name="T55" fmla="*/ 287 h 562"/>
                    <a:gd name="T56" fmla="*/ 36 w 603"/>
                    <a:gd name="T57" fmla="*/ 287 h 562"/>
                    <a:gd name="T58" fmla="*/ 26 w 603"/>
                    <a:gd name="T59" fmla="*/ 289 h 562"/>
                    <a:gd name="T60" fmla="*/ 17 w 603"/>
                    <a:gd name="T61" fmla="*/ 293 h 562"/>
                    <a:gd name="T62" fmla="*/ 9 w 603"/>
                    <a:gd name="T63" fmla="*/ 297 h 562"/>
                    <a:gd name="T64" fmla="*/ 0 w 603"/>
                    <a:gd name="T65" fmla="*/ 302 h 562"/>
                    <a:gd name="T66" fmla="*/ 180 w 603"/>
                    <a:gd name="T67" fmla="*/ 562 h 562"/>
                    <a:gd name="T68" fmla="*/ 191 w 603"/>
                    <a:gd name="T69" fmla="*/ 554 h 562"/>
                    <a:gd name="T70" fmla="*/ 199 w 603"/>
                    <a:gd name="T71" fmla="*/ 544 h 562"/>
                    <a:gd name="T72" fmla="*/ 207 w 603"/>
                    <a:gd name="T73" fmla="*/ 535 h 562"/>
                    <a:gd name="T74" fmla="*/ 212 w 603"/>
                    <a:gd name="T75" fmla="*/ 524 h 562"/>
                    <a:gd name="T76" fmla="*/ 603 w 603"/>
                    <a:gd name="T77" fmla="*/ 474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03" h="562">
                      <a:moveTo>
                        <a:pt x="603" y="474"/>
                      </a:moveTo>
                      <a:lnTo>
                        <a:pt x="598" y="428"/>
                      </a:lnTo>
                      <a:lnTo>
                        <a:pt x="222" y="475"/>
                      </a:lnTo>
                      <a:lnTo>
                        <a:pt x="221" y="460"/>
                      </a:lnTo>
                      <a:lnTo>
                        <a:pt x="220" y="443"/>
                      </a:lnTo>
                      <a:lnTo>
                        <a:pt x="216" y="428"/>
                      </a:lnTo>
                      <a:lnTo>
                        <a:pt x="211" y="411"/>
                      </a:lnTo>
                      <a:lnTo>
                        <a:pt x="483" y="243"/>
                      </a:lnTo>
                      <a:lnTo>
                        <a:pt x="458" y="204"/>
                      </a:lnTo>
                      <a:lnTo>
                        <a:pt x="189" y="371"/>
                      </a:lnTo>
                      <a:lnTo>
                        <a:pt x="188" y="369"/>
                      </a:lnTo>
                      <a:lnTo>
                        <a:pt x="188" y="368"/>
                      </a:lnTo>
                      <a:lnTo>
                        <a:pt x="188" y="367"/>
                      </a:lnTo>
                      <a:lnTo>
                        <a:pt x="187" y="366"/>
                      </a:lnTo>
                      <a:lnTo>
                        <a:pt x="179" y="355"/>
                      </a:lnTo>
                      <a:lnTo>
                        <a:pt x="171" y="347"/>
                      </a:lnTo>
                      <a:lnTo>
                        <a:pt x="164" y="338"/>
                      </a:lnTo>
                      <a:lnTo>
                        <a:pt x="156" y="330"/>
                      </a:lnTo>
                      <a:lnTo>
                        <a:pt x="147" y="322"/>
                      </a:lnTo>
                      <a:lnTo>
                        <a:pt x="138" y="316"/>
                      </a:lnTo>
                      <a:lnTo>
                        <a:pt x="129" y="310"/>
                      </a:lnTo>
                      <a:lnTo>
                        <a:pt x="120" y="304"/>
                      </a:lnTo>
                      <a:lnTo>
                        <a:pt x="322" y="27"/>
                      </a:lnTo>
                      <a:lnTo>
                        <a:pt x="285" y="0"/>
                      </a:lnTo>
                      <a:lnTo>
                        <a:pt x="74" y="288"/>
                      </a:lnTo>
                      <a:lnTo>
                        <a:pt x="64" y="287"/>
                      </a:lnTo>
                      <a:lnTo>
                        <a:pt x="54" y="285"/>
                      </a:lnTo>
                      <a:lnTo>
                        <a:pt x="45" y="287"/>
                      </a:lnTo>
                      <a:lnTo>
                        <a:pt x="36" y="287"/>
                      </a:lnTo>
                      <a:lnTo>
                        <a:pt x="26" y="289"/>
                      </a:lnTo>
                      <a:lnTo>
                        <a:pt x="17" y="293"/>
                      </a:lnTo>
                      <a:lnTo>
                        <a:pt x="9" y="297"/>
                      </a:lnTo>
                      <a:lnTo>
                        <a:pt x="0" y="302"/>
                      </a:lnTo>
                      <a:lnTo>
                        <a:pt x="180" y="562"/>
                      </a:lnTo>
                      <a:lnTo>
                        <a:pt x="191" y="554"/>
                      </a:lnTo>
                      <a:lnTo>
                        <a:pt x="199" y="544"/>
                      </a:lnTo>
                      <a:lnTo>
                        <a:pt x="207" y="535"/>
                      </a:lnTo>
                      <a:lnTo>
                        <a:pt x="212" y="524"/>
                      </a:lnTo>
                      <a:lnTo>
                        <a:pt x="603" y="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1192475" y="556102"/>
                <a:ext cx="435704" cy="79351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chemeClr val="accent2">
                    <a:alpha val="37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062" name="Picture 38" descr="http://ithemes.com/wp-content/uploads/2012/07/mobile30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628" y="2889249"/>
              <a:ext cx="948233" cy="64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963040" y="3502217"/>
              <a:ext cx="1208654" cy="846847"/>
              <a:chOff x="773905" y="2974973"/>
              <a:chExt cx="1208654" cy="846847"/>
            </a:xfrm>
          </p:grpSpPr>
          <p:pic>
            <p:nvPicPr>
              <p:cNvPr id="1064" name="Picture 40" descr="network-wireless.png (256×256)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343353" y="3182614"/>
                <a:ext cx="639206" cy="639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6" name="Picture 42" descr="wifi.png (750×750)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905" y="2974973"/>
                <a:ext cx="628016" cy="62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68" name="Picture 44" descr="http://www.assistenzacomputeraroma.com/wp-content/uploads/2012/09/bluetooth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254" y="2391342"/>
              <a:ext cx="310290" cy="31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3393944" y="2431666"/>
            <a:ext cx="2256962" cy="2814922"/>
            <a:chOff x="542139" y="1534142"/>
            <a:chExt cx="2256962" cy="2814922"/>
          </a:xfrm>
        </p:grpSpPr>
        <p:grpSp>
          <p:nvGrpSpPr>
            <p:cNvPr id="72" name="Group 71"/>
            <p:cNvGrpSpPr/>
            <p:nvPr/>
          </p:nvGrpSpPr>
          <p:grpSpPr>
            <a:xfrm>
              <a:off x="542139" y="1534142"/>
              <a:ext cx="2256962" cy="1148557"/>
              <a:chOff x="521756" y="531840"/>
              <a:chExt cx="3167420" cy="1745032"/>
            </a:xfrm>
          </p:grpSpPr>
          <p:pic>
            <p:nvPicPr>
              <p:cNvPr id="78" name="Picture 5" descr="Boardingpass_Lufthansa.jpg (2418×10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7747" y="531840"/>
                <a:ext cx="2651429" cy="1096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9" name="Group 78"/>
              <p:cNvGrpSpPr/>
              <p:nvPr/>
            </p:nvGrpSpPr>
            <p:grpSpPr>
              <a:xfrm>
                <a:off x="521756" y="979884"/>
                <a:ext cx="1341437" cy="1296988"/>
                <a:chOff x="611188" y="2781300"/>
                <a:chExt cx="1341437" cy="1296988"/>
              </a:xfrm>
            </p:grpSpPr>
            <p:sp>
              <p:nvSpPr>
                <p:cNvPr id="81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11188" y="2781300"/>
                  <a:ext cx="1341437" cy="1296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82" name="Freeform 9"/>
                <p:cNvSpPr>
                  <a:spLocks/>
                </p:cNvSpPr>
                <p:nvPr/>
              </p:nvSpPr>
              <p:spPr bwMode="auto">
                <a:xfrm>
                  <a:off x="611188" y="2946400"/>
                  <a:ext cx="879475" cy="1131888"/>
                </a:xfrm>
                <a:custGeom>
                  <a:avLst/>
                  <a:gdLst>
                    <a:gd name="T0" fmla="*/ 1655 w 1661"/>
                    <a:gd name="T1" fmla="*/ 1788 h 2138"/>
                    <a:gd name="T2" fmla="*/ 950 w 1661"/>
                    <a:gd name="T3" fmla="*/ 770 h 2138"/>
                    <a:gd name="T4" fmla="*/ 963 w 1661"/>
                    <a:gd name="T5" fmla="*/ 701 h 2138"/>
                    <a:gd name="T6" fmla="*/ 1188 w 1661"/>
                    <a:gd name="T7" fmla="*/ 546 h 2138"/>
                    <a:gd name="T8" fmla="*/ 1192 w 1661"/>
                    <a:gd name="T9" fmla="*/ 543 h 2138"/>
                    <a:gd name="T10" fmla="*/ 1194 w 1661"/>
                    <a:gd name="T11" fmla="*/ 538 h 2138"/>
                    <a:gd name="T12" fmla="*/ 1291 w 1661"/>
                    <a:gd name="T13" fmla="*/ 372 h 2138"/>
                    <a:gd name="T14" fmla="*/ 1297 w 1661"/>
                    <a:gd name="T15" fmla="*/ 360 h 2138"/>
                    <a:gd name="T16" fmla="*/ 1290 w 1661"/>
                    <a:gd name="T17" fmla="*/ 347 h 2138"/>
                    <a:gd name="T18" fmla="*/ 1060 w 1661"/>
                    <a:gd name="T19" fmla="*/ 16 h 2138"/>
                    <a:gd name="T20" fmla="*/ 1054 w 1661"/>
                    <a:gd name="T21" fmla="*/ 5 h 2138"/>
                    <a:gd name="T22" fmla="*/ 1041 w 1661"/>
                    <a:gd name="T23" fmla="*/ 5 h 2138"/>
                    <a:gd name="T24" fmla="*/ 828 w 1661"/>
                    <a:gd name="T25" fmla="*/ 2 h 2138"/>
                    <a:gd name="T26" fmla="*/ 820 w 1661"/>
                    <a:gd name="T27" fmla="*/ 0 h 2138"/>
                    <a:gd name="T28" fmla="*/ 814 w 1661"/>
                    <a:gd name="T29" fmla="*/ 5 h 2138"/>
                    <a:gd name="T30" fmla="*/ 19 w 1661"/>
                    <a:gd name="T31" fmla="*/ 553 h 2138"/>
                    <a:gd name="T32" fmla="*/ 0 w 1661"/>
                    <a:gd name="T33" fmla="*/ 567 h 2138"/>
                    <a:gd name="T34" fmla="*/ 14 w 1661"/>
                    <a:gd name="T35" fmla="*/ 586 h 2138"/>
                    <a:gd name="T36" fmla="*/ 263 w 1661"/>
                    <a:gd name="T37" fmla="*/ 946 h 2138"/>
                    <a:gd name="T38" fmla="*/ 268 w 1661"/>
                    <a:gd name="T39" fmla="*/ 953 h 2138"/>
                    <a:gd name="T40" fmla="*/ 276 w 1661"/>
                    <a:gd name="T41" fmla="*/ 955 h 2138"/>
                    <a:gd name="T42" fmla="*/ 430 w 1661"/>
                    <a:gd name="T43" fmla="*/ 995 h 2138"/>
                    <a:gd name="T44" fmla="*/ 1194 w 1661"/>
                    <a:gd name="T45" fmla="*/ 2095 h 2138"/>
                    <a:gd name="T46" fmla="*/ 1198 w 1661"/>
                    <a:gd name="T47" fmla="*/ 2101 h 2138"/>
                    <a:gd name="T48" fmla="*/ 1206 w 1661"/>
                    <a:gd name="T49" fmla="*/ 2104 h 2138"/>
                    <a:gd name="T50" fmla="*/ 1289 w 1661"/>
                    <a:gd name="T51" fmla="*/ 2134 h 2138"/>
                    <a:gd name="T52" fmla="*/ 1300 w 1661"/>
                    <a:gd name="T53" fmla="*/ 2138 h 2138"/>
                    <a:gd name="T54" fmla="*/ 1310 w 1661"/>
                    <a:gd name="T55" fmla="*/ 2132 h 2138"/>
                    <a:gd name="T56" fmla="*/ 1610 w 1661"/>
                    <a:gd name="T57" fmla="*/ 1924 h 2138"/>
                    <a:gd name="T58" fmla="*/ 1616 w 1661"/>
                    <a:gd name="T59" fmla="*/ 1920 h 2138"/>
                    <a:gd name="T60" fmla="*/ 1619 w 1661"/>
                    <a:gd name="T61" fmla="*/ 1913 h 2138"/>
                    <a:gd name="T62" fmla="*/ 1657 w 1661"/>
                    <a:gd name="T63" fmla="*/ 1809 h 2138"/>
                    <a:gd name="T64" fmla="*/ 1661 w 1661"/>
                    <a:gd name="T65" fmla="*/ 1798 h 2138"/>
                    <a:gd name="T66" fmla="*/ 1655 w 1661"/>
                    <a:gd name="T67" fmla="*/ 1788 h 2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61" h="2138">
                      <a:moveTo>
                        <a:pt x="1655" y="1788"/>
                      </a:moveTo>
                      <a:lnTo>
                        <a:pt x="950" y="770"/>
                      </a:lnTo>
                      <a:lnTo>
                        <a:pt x="963" y="701"/>
                      </a:lnTo>
                      <a:lnTo>
                        <a:pt x="1188" y="546"/>
                      </a:lnTo>
                      <a:lnTo>
                        <a:pt x="1192" y="543"/>
                      </a:lnTo>
                      <a:lnTo>
                        <a:pt x="1194" y="538"/>
                      </a:lnTo>
                      <a:lnTo>
                        <a:pt x="1291" y="372"/>
                      </a:lnTo>
                      <a:lnTo>
                        <a:pt x="1297" y="360"/>
                      </a:lnTo>
                      <a:lnTo>
                        <a:pt x="1290" y="347"/>
                      </a:lnTo>
                      <a:lnTo>
                        <a:pt x="1060" y="16"/>
                      </a:lnTo>
                      <a:lnTo>
                        <a:pt x="1054" y="5"/>
                      </a:lnTo>
                      <a:lnTo>
                        <a:pt x="1041" y="5"/>
                      </a:lnTo>
                      <a:lnTo>
                        <a:pt x="828" y="2"/>
                      </a:lnTo>
                      <a:lnTo>
                        <a:pt x="820" y="0"/>
                      </a:lnTo>
                      <a:lnTo>
                        <a:pt x="814" y="5"/>
                      </a:lnTo>
                      <a:lnTo>
                        <a:pt x="19" y="553"/>
                      </a:lnTo>
                      <a:lnTo>
                        <a:pt x="0" y="567"/>
                      </a:lnTo>
                      <a:lnTo>
                        <a:pt x="14" y="586"/>
                      </a:lnTo>
                      <a:lnTo>
                        <a:pt x="263" y="946"/>
                      </a:lnTo>
                      <a:lnTo>
                        <a:pt x="268" y="953"/>
                      </a:lnTo>
                      <a:lnTo>
                        <a:pt x="276" y="955"/>
                      </a:lnTo>
                      <a:lnTo>
                        <a:pt x="430" y="995"/>
                      </a:lnTo>
                      <a:lnTo>
                        <a:pt x="1194" y="2095"/>
                      </a:lnTo>
                      <a:lnTo>
                        <a:pt x="1198" y="2101"/>
                      </a:lnTo>
                      <a:lnTo>
                        <a:pt x="1206" y="2104"/>
                      </a:lnTo>
                      <a:lnTo>
                        <a:pt x="1289" y="2134"/>
                      </a:lnTo>
                      <a:lnTo>
                        <a:pt x="1300" y="2138"/>
                      </a:lnTo>
                      <a:lnTo>
                        <a:pt x="1310" y="2132"/>
                      </a:lnTo>
                      <a:lnTo>
                        <a:pt x="1610" y="1924"/>
                      </a:lnTo>
                      <a:lnTo>
                        <a:pt x="1616" y="1920"/>
                      </a:lnTo>
                      <a:lnTo>
                        <a:pt x="1619" y="1913"/>
                      </a:lnTo>
                      <a:lnTo>
                        <a:pt x="1657" y="1809"/>
                      </a:lnTo>
                      <a:lnTo>
                        <a:pt x="1661" y="1798"/>
                      </a:lnTo>
                      <a:lnTo>
                        <a:pt x="1655" y="1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83" name="Freeform 10"/>
                <p:cNvSpPr>
                  <a:spLocks/>
                </p:cNvSpPr>
                <p:nvPr/>
              </p:nvSpPr>
              <p:spPr bwMode="auto">
                <a:xfrm>
                  <a:off x="646113" y="2971800"/>
                  <a:ext cx="817562" cy="1079500"/>
                </a:xfrm>
                <a:custGeom>
                  <a:avLst/>
                  <a:gdLst>
                    <a:gd name="T0" fmla="*/ 1229 w 1545"/>
                    <a:gd name="T1" fmla="*/ 2038 h 2038"/>
                    <a:gd name="T2" fmla="*/ 1164 w 1545"/>
                    <a:gd name="T3" fmla="*/ 2015 h 2038"/>
                    <a:gd name="T4" fmla="*/ 398 w 1545"/>
                    <a:gd name="T5" fmla="*/ 914 h 2038"/>
                    <a:gd name="T6" fmla="*/ 393 w 1545"/>
                    <a:gd name="T7" fmla="*/ 908 h 2038"/>
                    <a:gd name="T8" fmla="*/ 385 w 1545"/>
                    <a:gd name="T9" fmla="*/ 905 h 2038"/>
                    <a:gd name="T10" fmla="*/ 231 w 1545"/>
                    <a:gd name="T11" fmla="*/ 865 h 2038"/>
                    <a:gd name="T12" fmla="*/ 0 w 1545"/>
                    <a:gd name="T13" fmla="*/ 531 h 2038"/>
                    <a:gd name="T14" fmla="*/ 769 w 1545"/>
                    <a:gd name="T15" fmla="*/ 0 h 2038"/>
                    <a:gd name="T16" fmla="*/ 963 w 1545"/>
                    <a:gd name="T17" fmla="*/ 3 h 2038"/>
                    <a:gd name="T18" fmla="*/ 1178 w 1545"/>
                    <a:gd name="T19" fmla="*/ 314 h 2038"/>
                    <a:gd name="T20" fmla="*/ 1092 w 1545"/>
                    <a:gd name="T21" fmla="*/ 462 h 2038"/>
                    <a:gd name="T22" fmla="*/ 864 w 1545"/>
                    <a:gd name="T23" fmla="*/ 620 h 2038"/>
                    <a:gd name="T24" fmla="*/ 856 w 1545"/>
                    <a:gd name="T25" fmla="*/ 625 h 2038"/>
                    <a:gd name="T26" fmla="*/ 854 w 1545"/>
                    <a:gd name="T27" fmla="*/ 635 h 2038"/>
                    <a:gd name="T28" fmla="*/ 838 w 1545"/>
                    <a:gd name="T29" fmla="*/ 723 h 2038"/>
                    <a:gd name="T30" fmla="*/ 836 w 1545"/>
                    <a:gd name="T31" fmla="*/ 733 h 2038"/>
                    <a:gd name="T32" fmla="*/ 842 w 1545"/>
                    <a:gd name="T33" fmla="*/ 741 h 2038"/>
                    <a:gd name="T34" fmla="*/ 1545 w 1545"/>
                    <a:gd name="T35" fmla="*/ 1756 h 2038"/>
                    <a:gd name="T36" fmla="*/ 1513 w 1545"/>
                    <a:gd name="T37" fmla="*/ 1843 h 2038"/>
                    <a:gd name="T38" fmla="*/ 1229 w 1545"/>
                    <a:gd name="T39" fmla="*/ 2038 h 2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45" h="2038">
                      <a:moveTo>
                        <a:pt x="1229" y="2038"/>
                      </a:moveTo>
                      <a:lnTo>
                        <a:pt x="1164" y="2015"/>
                      </a:lnTo>
                      <a:lnTo>
                        <a:pt x="398" y="914"/>
                      </a:lnTo>
                      <a:lnTo>
                        <a:pt x="393" y="908"/>
                      </a:lnTo>
                      <a:lnTo>
                        <a:pt x="385" y="905"/>
                      </a:lnTo>
                      <a:lnTo>
                        <a:pt x="231" y="865"/>
                      </a:lnTo>
                      <a:lnTo>
                        <a:pt x="0" y="531"/>
                      </a:lnTo>
                      <a:lnTo>
                        <a:pt x="769" y="0"/>
                      </a:lnTo>
                      <a:lnTo>
                        <a:pt x="963" y="3"/>
                      </a:lnTo>
                      <a:lnTo>
                        <a:pt x="1178" y="314"/>
                      </a:lnTo>
                      <a:lnTo>
                        <a:pt x="1092" y="462"/>
                      </a:lnTo>
                      <a:lnTo>
                        <a:pt x="864" y="620"/>
                      </a:lnTo>
                      <a:lnTo>
                        <a:pt x="856" y="625"/>
                      </a:lnTo>
                      <a:lnTo>
                        <a:pt x="854" y="635"/>
                      </a:lnTo>
                      <a:lnTo>
                        <a:pt x="838" y="723"/>
                      </a:lnTo>
                      <a:lnTo>
                        <a:pt x="836" y="733"/>
                      </a:lnTo>
                      <a:lnTo>
                        <a:pt x="842" y="741"/>
                      </a:lnTo>
                      <a:lnTo>
                        <a:pt x="1545" y="1756"/>
                      </a:lnTo>
                      <a:lnTo>
                        <a:pt x="1513" y="1843"/>
                      </a:lnTo>
                      <a:lnTo>
                        <a:pt x="1229" y="2038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84" name="Freeform 11"/>
                <p:cNvSpPr>
                  <a:spLocks/>
                </p:cNvSpPr>
                <p:nvPr/>
              </p:nvSpPr>
              <p:spPr bwMode="auto">
                <a:xfrm>
                  <a:off x="763588" y="3005138"/>
                  <a:ext cx="547687" cy="1025525"/>
                </a:xfrm>
                <a:custGeom>
                  <a:avLst/>
                  <a:gdLst>
                    <a:gd name="T0" fmla="*/ 51 w 1034"/>
                    <a:gd name="T1" fmla="*/ 489 h 1938"/>
                    <a:gd name="T2" fmla="*/ 68 w 1034"/>
                    <a:gd name="T3" fmla="*/ 427 h 1938"/>
                    <a:gd name="T4" fmla="*/ 629 w 1034"/>
                    <a:gd name="T5" fmla="*/ 38 h 1938"/>
                    <a:gd name="T6" fmla="*/ 604 w 1034"/>
                    <a:gd name="T7" fmla="*/ 0 h 1938"/>
                    <a:gd name="T8" fmla="*/ 33 w 1034"/>
                    <a:gd name="T9" fmla="*/ 394 h 1938"/>
                    <a:gd name="T10" fmla="*/ 27 w 1034"/>
                    <a:gd name="T11" fmla="*/ 399 h 1938"/>
                    <a:gd name="T12" fmla="*/ 25 w 1034"/>
                    <a:gd name="T13" fmla="*/ 407 h 1938"/>
                    <a:gd name="T14" fmla="*/ 3 w 1034"/>
                    <a:gd name="T15" fmla="*/ 488 h 1938"/>
                    <a:gd name="T16" fmla="*/ 0 w 1034"/>
                    <a:gd name="T17" fmla="*/ 498 h 1938"/>
                    <a:gd name="T18" fmla="*/ 7 w 1034"/>
                    <a:gd name="T19" fmla="*/ 507 h 1938"/>
                    <a:gd name="T20" fmla="*/ 995 w 1034"/>
                    <a:gd name="T21" fmla="*/ 1938 h 1938"/>
                    <a:gd name="T22" fmla="*/ 1034 w 1034"/>
                    <a:gd name="T23" fmla="*/ 1911 h 1938"/>
                    <a:gd name="T24" fmla="*/ 51 w 1034"/>
                    <a:gd name="T25" fmla="*/ 489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4" h="1938">
                      <a:moveTo>
                        <a:pt x="51" y="489"/>
                      </a:moveTo>
                      <a:lnTo>
                        <a:pt x="68" y="427"/>
                      </a:lnTo>
                      <a:lnTo>
                        <a:pt x="629" y="38"/>
                      </a:lnTo>
                      <a:lnTo>
                        <a:pt x="604" y="0"/>
                      </a:lnTo>
                      <a:lnTo>
                        <a:pt x="33" y="394"/>
                      </a:lnTo>
                      <a:lnTo>
                        <a:pt x="27" y="399"/>
                      </a:lnTo>
                      <a:lnTo>
                        <a:pt x="25" y="407"/>
                      </a:lnTo>
                      <a:lnTo>
                        <a:pt x="3" y="488"/>
                      </a:lnTo>
                      <a:lnTo>
                        <a:pt x="0" y="498"/>
                      </a:lnTo>
                      <a:lnTo>
                        <a:pt x="7" y="507"/>
                      </a:lnTo>
                      <a:lnTo>
                        <a:pt x="995" y="1938"/>
                      </a:lnTo>
                      <a:lnTo>
                        <a:pt x="1034" y="1911"/>
                      </a:lnTo>
                      <a:lnTo>
                        <a:pt x="51" y="4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85" name="Freeform 12"/>
                <p:cNvSpPr>
                  <a:spLocks/>
                </p:cNvSpPr>
                <p:nvPr/>
              </p:nvSpPr>
              <p:spPr bwMode="auto">
                <a:xfrm>
                  <a:off x="1211263" y="2781300"/>
                  <a:ext cx="319087" cy="296863"/>
                </a:xfrm>
                <a:custGeom>
                  <a:avLst/>
                  <a:gdLst>
                    <a:gd name="T0" fmla="*/ 603 w 603"/>
                    <a:gd name="T1" fmla="*/ 474 h 562"/>
                    <a:gd name="T2" fmla="*/ 598 w 603"/>
                    <a:gd name="T3" fmla="*/ 428 h 562"/>
                    <a:gd name="T4" fmla="*/ 222 w 603"/>
                    <a:gd name="T5" fmla="*/ 475 h 562"/>
                    <a:gd name="T6" fmla="*/ 221 w 603"/>
                    <a:gd name="T7" fmla="*/ 460 h 562"/>
                    <a:gd name="T8" fmla="*/ 220 w 603"/>
                    <a:gd name="T9" fmla="*/ 443 h 562"/>
                    <a:gd name="T10" fmla="*/ 216 w 603"/>
                    <a:gd name="T11" fmla="*/ 428 h 562"/>
                    <a:gd name="T12" fmla="*/ 211 w 603"/>
                    <a:gd name="T13" fmla="*/ 411 h 562"/>
                    <a:gd name="T14" fmla="*/ 483 w 603"/>
                    <a:gd name="T15" fmla="*/ 243 h 562"/>
                    <a:gd name="T16" fmla="*/ 458 w 603"/>
                    <a:gd name="T17" fmla="*/ 204 h 562"/>
                    <a:gd name="T18" fmla="*/ 189 w 603"/>
                    <a:gd name="T19" fmla="*/ 371 h 562"/>
                    <a:gd name="T20" fmla="*/ 188 w 603"/>
                    <a:gd name="T21" fmla="*/ 369 h 562"/>
                    <a:gd name="T22" fmla="*/ 188 w 603"/>
                    <a:gd name="T23" fmla="*/ 368 h 562"/>
                    <a:gd name="T24" fmla="*/ 188 w 603"/>
                    <a:gd name="T25" fmla="*/ 367 h 562"/>
                    <a:gd name="T26" fmla="*/ 187 w 603"/>
                    <a:gd name="T27" fmla="*/ 366 h 562"/>
                    <a:gd name="T28" fmla="*/ 179 w 603"/>
                    <a:gd name="T29" fmla="*/ 355 h 562"/>
                    <a:gd name="T30" fmla="*/ 171 w 603"/>
                    <a:gd name="T31" fmla="*/ 347 h 562"/>
                    <a:gd name="T32" fmla="*/ 164 w 603"/>
                    <a:gd name="T33" fmla="*/ 338 h 562"/>
                    <a:gd name="T34" fmla="*/ 156 w 603"/>
                    <a:gd name="T35" fmla="*/ 330 h 562"/>
                    <a:gd name="T36" fmla="*/ 147 w 603"/>
                    <a:gd name="T37" fmla="*/ 322 h 562"/>
                    <a:gd name="T38" fmla="*/ 138 w 603"/>
                    <a:gd name="T39" fmla="*/ 316 h 562"/>
                    <a:gd name="T40" fmla="*/ 129 w 603"/>
                    <a:gd name="T41" fmla="*/ 310 h 562"/>
                    <a:gd name="T42" fmla="*/ 120 w 603"/>
                    <a:gd name="T43" fmla="*/ 304 h 562"/>
                    <a:gd name="T44" fmla="*/ 322 w 603"/>
                    <a:gd name="T45" fmla="*/ 27 h 562"/>
                    <a:gd name="T46" fmla="*/ 285 w 603"/>
                    <a:gd name="T47" fmla="*/ 0 h 562"/>
                    <a:gd name="T48" fmla="*/ 74 w 603"/>
                    <a:gd name="T49" fmla="*/ 288 h 562"/>
                    <a:gd name="T50" fmla="*/ 64 w 603"/>
                    <a:gd name="T51" fmla="*/ 287 h 562"/>
                    <a:gd name="T52" fmla="*/ 54 w 603"/>
                    <a:gd name="T53" fmla="*/ 285 h 562"/>
                    <a:gd name="T54" fmla="*/ 45 w 603"/>
                    <a:gd name="T55" fmla="*/ 287 h 562"/>
                    <a:gd name="T56" fmla="*/ 36 w 603"/>
                    <a:gd name="T57" fmla="*/ 287 h 562"/>
                    <a:gd name="T58" fmla="*/ 26 w 603"/>
                    <a:gd name="T59" fmla="*/ 289 h 562"/>
                    <a:gd name="T60" fmla="*/ 17 w 603"/>
                    <a:gd name="T61" fmla="*/ 293 h 562"/>
                    <a:gd name="T62" fmla="*/ 9 w 603"/>
                    <a:gd name="T63" fmla="*/ 297 h 562"/>
                    <a:gd name="T64" fmla="*/ 0 w 603"/>
                    <a:gd name="T65" fmla="*/ 302 h 562"/>
                    <a:gd name="T66" fmla="*/ 180 w 603"/>
                    <a:gd name="T67" fmla="*/ 562 h 562"/>
                    <a:gd name="T68" fmla="*/ 191 w 603"/>
                    <a:gd name="T69" fmla="*/ 554 h 562"/>
                    <a:gd name="T70" fmla="*/ 199 w 603"/>
                    <a:gd name="T71" fmla="*/ 544 h 562"/>
                    <a:gd name="T72" fmla="*/ 207 w 603"/>
                    <a:gd name="T73" fmla="*/ 535 h 562"/>
                    <a:gd name="T74" fmla="*/ 212 w 603"/>
                    <a:gd name="T75" fmla="*/ 524 h 562"/>
                    <a:gd name="T76" fmla="*/ 603 w 603"/>
                    <a:gd name="T77" fmla="*/ 474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03" h="562">
                      <a:moveTo>
                        <a:pt x="603" y="474"/>
                      </a:moveTo>
                      <a:lnTo>
                        <a:pt x="598" y="428"/>
                      </a:lnTo>
                      <a:lnTo>
                        <a:pt x="222" y="475"/>
                      </a:lnTo>
                      <a:lnTo>
                        <a:pt x="221" y="460"/>
                      </a:lnTo>
                      <a:lnTo>
                        <a:pt x="220" y="443"/>
                      </a:lnTo>
                      <a:lnTo>
                        <a:pt x="216" y="428"/>
                      </a:lnTo>
                      <a:lnTo>
                        <a:pt x="211" y="411"/>
                      </a:lnTo>
                      <a:lnTo>
                        <a:pt x="483" y="243"/>
                      </a:lnTo>
                      <a:lnTo>
                        <a:pt x="458" y="204"/>
                      </a:lnTo>
                      <a:lnTo>
                        <a:pt x="189" y="371"/>
                      </a:lnTo>
                      <a:lnTo>
                        <a:pt x="188" y="369"/>
                      </a:lnTo>
                      <a:lnTo>
                        <a:pt x="188" y="368"/>
                      </a:lnTo>
                      <a:lnTo>
                        <a:pt x="188" y="367"/>
                      </a:lnTo>
                      <a:lnTo>
                        <a:pt x="187" y="366"/>
                      </a:lnTo>
                      <a:lnTo>
                        <a:pt x="179" y="355"/>
                      </a:lnTo>
                      <a:lnTo>
                        <a:pt x="171" y="347"/>
                      </a:lnTo>
                      <a:lnTo>
                        <a:pt x="164" y="338"/>
                      </a:lnTo>
                      <a:lnTo>
                        <a:pt x="156" y="330"/>
                      </a:lnTo>
                      <a:lnTo>
                        <a:pt x="147" y="322"/>
                      </a:lnTo>
                      <a:lnTo>
                        <a:pt x="138" y="316"/>
                      </a:lnTo>
                      <a:lnTo>
                        <a:pt x="129" y="310"/>
                      </a:lnTo>
                      <a:lnTo>
                        <a:pt x="120" y="304"/>
                      </a:lnTo>
                      <a:lnTo>
                        <a:pt x="322" y="27"/>
                      </a:lnTo>
                      <a:lnTo>
                        <a:pt x="285" y="0"/>
                      </a:lnTo>
                      <a:lnTo>
                        <a:pt x="74" y="288"/>
                      </a:lnTo>
                      <a:lnTo>
                        <a:pt x="64" y="287"/>
                      </a:lnTo>
                      <a:lnTo>
                        <a:pt x="54" y="285"/>
                      </a:lnTo>
                      <a:lnTo>
                        <a:pt x="45" y="287"/>
                      </a:lnTo>
                      <a:lnTo>
                        <a:pt x="36" y="287"/>
                      </a:lnTo>
                      <a:lnTo>
                        <a:pt x="26" y="289"/>
                      </a:lnTo>
                      <a:lnTo>
                        <a:pt x="17" y="293"/>
                      </a:lnTo>
                      <a:lnTo>
                        <a:pt x="9" y="297"/>
                      </a:lnTo>
                      <a:lnTo>
                        <a:pt x="0" y="302"/>
                      </a:lnTo>
                      <a:lnTo>
                        <a:pt x="180" y="562"/>
                      </a:lnTo>
                      <a:lnTo>
                        <a:pt x="191" y="554"/>
                      </a:lnTo>
                      <a:lnTo>
                        <a:pt x="199" y="544"/>
                      </a:lnTo>
                      <a:lnTo>
                        <a:pt x="207" y="535"/>
                      </a:lnTo>
                      <a:lnTo>
                        <a:pt x="212" y="524"/>
                      </a:lnTo>
                      <a:lnTo>
                        <a:pt x="603" y="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1192475" y="556102"/>
                <a:ext cx="435704" cy="79351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chemeClr val="accent2">
                    <a:alpha val="37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73" name="Picture 38" descr="http://ithemes.com/wp-content/uploads/2012/07/mobile30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628" y="2889249"/>
              <a:ext cx="948233" cy="64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Group 73"/>
            <p:cNvGrpSpPr/>
            <p:nvPr/>
          </p:nvGrpSpPr>
          <p:grpSpPr>
            <a:xfrm>
              <a:off x="963040" y="3502217"/>
              <a:ext cx="1208654" cy="846847"/>
              <a:chOff x="773905" y="2974973"/>
              <a:chExt cx="1208654" cy="846847"/>
            </a:xfrm>
          </p:grpSpPr>
          <p:pic>
            <p:nvPicPr>
              <p:cNvPr id="76" name="Picture 40" descr="network-wireless.png (256×256)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343353" y="3182614"/>
                <a:ext cx="639206" cy="639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2" descr="wifi.png (750×750)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905" y="2974973"/>
                <a:ext cx="628016" cy="62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5" name="Picture 44" descr="http://www.assistenzacomputeraroma.com/wp-content/uploads/2012/09/bluetooth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254" y="2391342"/>
              <a:ext cx="310290" cy="31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Arrow Connector 60"/>
          <p:cNvCxnSpPr/>
          <p:nvPr/>
        </p:nvCxnSpPr>
        <p:spPr>
          <a:xfrm flipV="1">
            <a:off x="673270" y="1968142"/>
            <a:ext cx="4762826" cy="193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http://lh3.ggpht.com/alanmccann/Rt10R20OxOI/AAAAAAAAADM/81ojxv_lj-4/s800/passamatic+logo+icon+light+b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4" y="1529084"/>
            <a:ext cx="878116" cy="8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6" descr="http://lh3.ggpht.com/alanmccann/Rt10R20OxOI/AAAAAAAAADM/81ojxv_lj-4/s800/passamatic+logo+icon+light+b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67" y="1538760"/>
            <a:ext cx="878116" cy="8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944458" y="260648"/>
            <a:ext cx="7155934" cy="1088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Sistema Accreditamento Passeggeri</a:t>
            </a:r>
          </a:p>
          <a:p>
            <a:pPr algn="ctr"/>
            <a:r>
              <a:rPr lang="it-IT" sz="1400" i="1" dirty="0" smtClean="0"/>
              <a:t>Scenario 2</a:t>
            </a:r>
            <a:endParaRPr lang="it-IT" sz="1400" i="1" dirty="0"/>
          </a:p>
        </p:txBody>
      </p:sp>
      <p:sp>
        <p:nvSpPr>
          <p:cNvPr id="69" name="Oval 68"/>
          <p:cNvSpPr/>
          <p:nvPr/>
        </p:nvSpPr>
        <p:spPr>
          <a:xfrm>
            <a:off x="1905706" y="1783803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94" name="Oval 93"/>
          <p:cNvSpPr/>
          <p:nvPr/>
        </p:nvSpPr>
        <p:spPr>
          <a:xfrm>
            <a:off x="1910968" y="3743761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95" name="Oval 94"/>
          <p:cNvSpPr/>
          <p:nvPr/>
        </p:nvSpPr>
        <p:spPr>
          <a:xfrm>
            <a:off x="1939448" y="5388714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96" name="Oval 95"/>
          <p:cNvSpPr/>
          <p:nvPr/>
        </p:nvSpPr>
        <p:spPr>
          <a:xfrm>
            <a:off x="5650906" y="1833150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97" name="Oval 96"/>
          <p:cNvSpPr/>
          <p:nvPr/>
        </p:nvSpPr>
        <p:spPr>
          <a:xfrm>
            <a:off x="5724128" y="3631113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8" name="Oval 97"/>
          <p:cNvSpPr/>
          <p:nvPr/>
        </p:nvSpPr>
        <p:spPr>
          <a:xfrm>
            <a:off x="3438358" y="5365528"/>
            <a:ext cx="432048" cy="407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0" name="TextBox 69"/>
          <p:cNvSpPr txBox="1"/>
          <p:nvPr/>
        </p:nvSpPr>
        <p:spPr>
          <a:xfrm>
            <a:off x="6542600" y="1723294"/>
            <a:ext cx="2372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t-IT" dirty="0" smtClean="0"/>
              <a:t>Lettura BP </a:t>
            </a:r>
          </a:p>
          <a:p>
            <a:pPr marL="342900" indent="-342900">
              <a:buAutoNum type="arabicPeriod"/>
            </a:pPr>
            <a:r>
              <a:rPr lang="it-IT" dirty="0" smtClean="0"/>
              <a:t>Elaborazione BP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solidFill>
                  <a:srgbClr val="33CC33"/>
                </a:solidFill>
              </a:rPr>
              <a:t>Go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solidFill>
                  <a:srgbClr val="FF0000"/>
                </a:solidFill>
              </a:rPr>
              <a:t>Stop</a:t>
            </a:r>
          </a:p>
          <a:p>
            <a:pPr marL="342900" indent="-342900">
              <a:buAutoNum type="arabicPeriod"/>
            </a:pPr>
            <a:r>
              <a:rPr lang="it-IT" dirty="0" smtClean="0"/>
              <a:t>Memorizzazione BP</a:t>
            </a:r>
            <a:endParaRPr lang="it-IT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0298" y="3374679"/>
            <a:ext cx="228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dirty="0" smtClean="0"/>
              <a:t>Lettura BP </a:t>
            </a:r>
          </a:p>
          <a:p>
            <a:pPr marL="342900" indent="-342900">
              <a:buAutoNum type="arabicPeriod" startAt="4"/>
            </a:pPr>
            <a:r>
              <a:rPr lang="it-IT" dirty="0" smtClean="0"/>
              <a:t>Elaborazione BP</a:t>
            </a:r>
          </a:p>
          <a:p>
            <a:pPr marL="342900" indent="-342900">
              <a:buAutoNum type="arabicPeriod" startAt="4"/>
            </a:pPr>
            <a:r>
              <a:rPr lang="it-IT" dirty="0" smtClean="0"/>
              <a:t>Aggiornamento BP</a:t>
            </a:r>
            <a:endParaRPr lang="it-IT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00857" y="3773298"/>
            <a:ext cx="923050" cy="530394"/>
            <a:chOff x="2195736" y="4399741"/>
            <a:chExt cx="923050" cy="530394"/>
          </a:xfrm>
        </p:grpSpPr>
        <p:sp>
          <p:nvSpPr>
            <p:cNvPr id="86" name="Rectangle 85"/>
            <p:cNvSpPr/>
            <p:nvPr/>
          </p:nvSpPr>
          <p:spPr>
            <a:xfrm>
              <a:off x="2214426" y="4415966"/>
              <a:ext cx="904360" cy="4936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Right Triangle 89"/>
            <p:cNvSpPr/>
            <p:nvPr/>
          </p:nvSpPr>
          <p:spPr>
            <a:xfrm>
              <a:off x="2214426" y="4433295"/>
              <a:ext cx="904360" cy="4763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95736" y="4653136"/>
              <a:ext cx="514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 smtClean="0"/>
                <a:t>STOP</a:t>
              </a:r>
              <a:endParaRPr lang="it-IT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33744" y="4399741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 smtClean="0"/>
                <a:t>GO</a:t>
              </a:r>
              <a:endParaRPr lang="it-IT" sz="1200" b="1" dirty="0"/>
            </a:p>
          </p:txBody>
        </p:sp>
      </p:grpSp>
      <p:sp>
        <p:nvSpPr>
          <p:cNvPr id="107" name="Right Brace 106"/>
          <p:cNvSpPr/>
          <p:nvPr/>
        </p:nvSpPr>
        <p:spPr>
          <a:xfrm>
            <a:off x="8532440" y="3398646"/>
            <a:ext cx="432048" cy="1163371"/>
          </a:xfrm>
          <a:prstGeom prst="rightBrace">
            <a:avLst>
              <a:gd name="adj1" fmla="val 64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08"/>
          <p:cNvSpPr txBox="1"/>
          <p:nvPr/>
        </p:nvSpPr>
        <p:spPr>
          <a:xfrm>
            <a:off x="8124986" y="4559860"/>
            <a:ext cx="882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opzionale</a:t>
            </a:r>
            <a:endParaRPr lang="it-IT" sz="1400" i="1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745294" y="6088356"/>
            <a:ext cx="216419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940152" y="5470413"/>
            <a:ext cx="1001680" cy="1001680"/>
            <a:chOff x="1680663" y="4846607"/>
            <a:chExt cx="1001680" cy="1001680"/>
          </a:xfrm>
        </p:grpSpPr>
        <p:pic>
          <p:nvPicPr>
            <p:cNvPr id="120" name="Picture 2" descr="C:\Users\Emilio\AppData\Local\Microsoft\Windows\Temporary Internet Files\Content.IE5\I09FO6DL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663" y="4846607"/>
              <a:ext cx="1001680" cy="10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Can 120"/>
            <p:cNvSpPr/>
            <p:nvPr/>
          </p:nvSpPr>
          <p:spPr>
            <a:xfrm flipH="1">
              <a:off x="2298592" y="5420231"/>
              <a:ext cx="369614" cy="3518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927695" y="5719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FIDS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65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944458" y="260648"/>
            <a:ext cx="7155934" cy="1088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Sistema Accreditamento Passeggeri</a:t>
            </a:r>
          </a:p>
          <a:p>
            <a:pPr algn="ctr"/>
            <a:r>
              <a:rPr lang="it-IT" sz="1400" i="1" dirty="0" smtClean="0"/>
              <a:t>Tabella Comparativa</a:t>
            </a:r>
            <a:endParaRPr lang="it-IT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37357" y="14847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Scenario 1</a:t>
            </a:r>
            <a:endParaRPr lang="it-IT" dirty="0"/>
          </a:p>
        </p:txBody>
      </p:sp>
      <p:sp>
        <p:nvSpPr>
          <p:cNvPr id="57" name="TextBox 56"/>
          <p:cNvSpPr txBox="1"/>
          <p:nvPr/>
        </p:nvSpPr>
        <p:spPr>
          <a:xfrm>
            <a:off x="1956460" y="1484784"/>
            <a:ext cx="6608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Architettura semplificata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Hardware a costi ridotti</a:t>
            </a:r>
          </a:p>
          <a:p>
            <a:r>
              <a:rPr lang="it-IT" dirty="0" smtClean="0"/>
              <a:t>CON: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Installazione vincolata all’ubicazione dell’hardware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Una postazione di lettura principale ed una sola postazione secondaria senza feedback (lontano dal monitor)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Accesso ai dati storici ed alle elaborazioni statistiche sul dispositivo che effettua l’accreditamento.</a:t>
            </a:r>
            <a:endParaRPr lang="it-IT" dirty="0"/>
          </a:p>
        </p:txBody>
      </p:sp>
      <p:sp>
        <p:nvSpPr>
          <p:cNvPr id="58" name="TextBox 57"/>
          <p:cNvSpPr txBox="1"/>
          <p:nvPr/>
        </p:nvSpPr>
        <p:spPr>
          <a:xfrm>
            <a:off x="539550" y="399534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Scenario 2</a:t>
            </a:r>
            <a:endParaRPr lang="it-IT" dirty="0"/>
          </a:p>
        </p:txBody>
      </p:sp>
      <p:sp>
        <p:nvSpPr>
          <p:cNvPr id="59" name="TextBox 58"/>
          <p:cNvSpPr txBox="1"/>
          <p:nvPr/>
        </p:nvSpPr>
        <p:spPr>
          <a:xfrm>
            <a:off x="1894821" y="3995343"/>
            <a:ext cx="6608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Architettura non vincolata dal numero di lettori e dalla loro ubicazione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Server dedicato alla memorizzazione dei dati e produzione della reportistica dedicato ed installabile nel Data Center dell’aeroporto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Estendibile (Possibile implementare più punti di lettura)</a:t>
            </a:r>
          </a:p>
          <a:p>
            <a:r>
              <a:rPr lang="it-IT" dirty="0" smtClean="0"/>
              <a:t>CON: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Maggiori costo della postazione di lettura.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Archiettura più complessa con tempi di realizzazione superiori a scenario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47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375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</dc:creator>
  <cp:lastModifiedBy>Emilio</cp:lastModifiedBy>
  <cp:revision>11</cp:revision>
  <dcterms:created xsi:type="dcterms:W3CDTF">2013-07-22T14:24:57Z</dcterms:created>
  <dcterms:modified xsi:type="dcterms:W3CDTF">2013-07-24T09:00:16Z</dcterms:modified>
</cp:coreProperties>
</file>