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1" r:id="rId6"/>
    <p:sldId id="260" r:id="rId7"/>
    <p:sldId id="262" r:id="rId8"/>
    <p:sldId id="263" r:id="rId9"/>
    <p:sldId id="264" r:id="rId10"/>
    <p:sldId id="269" r:id="rId11"/>
    <p:sldId id="270" r:id="rId12"/>
    <p:sldId id="265" r:id="rId13"/>
    <p:sldId id="266" r:id="rId14"/>
    <p:sldId id="267" r:id="rId15"/>
    <p:sldId id="268"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3" d="100"/>
          <a:sy n="53" d="100"/>
        </p:scale>
        <p:origin x="8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F4E441-CF59-4122-9610-D59DE4FBA97C}" type="datetimeFigureOut">
              <a:rPr lang="es-CO" smtClean="0"/>
              <a:t>10/06/2019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E3C7E4C-4208-4E96-BB2D-D1CB2FD4E4CF}"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35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F4E441-CF59-4122-9610-D59DE4FBA97C}" type="datetimeFigureOut">
              <a:rPr lang="es-CO" smtClean="0"/>
              <a:t>10/06/2019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106242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F4E441-CF59-4122-9610-D59DE4FBA97C}" type="datetimeFigureOut">
              <a:rPr lang="es-CO" smtClean="0"/>
              <a:t>10/06/2019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378551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F4E441-CF59-4122-9610-D59DE4FBA97C}" type="datetimeFigureOut">
              <a:rPr lang="es-CO" smtClean="0"/>
              <a:t>10/06/2019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417072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F4E441-CF59-4122-9610-D59DE4FBA97C}" type="datetimeFigureOut">
              <a:rPr lang="es-CO" smtClean="0"/>
              <a:t>10/06/2019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E3C7E4C-4208-4E96-BB2D-D1CB2FD4E4CF}"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74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F4E441-CF59-4122-9610-D59DE4FBA97C}" type="datetimeFigureOut">
              <a:rPr lang="es-CO" smtClean="0"/>
              <a:t>10/06/2019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192171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F4E441-CF59-4122-9610-D59DE4FBA97C}" type="datetimeFigureOut">
              <a:rPr lang="es-CO" smtClean="0"/>
              <a:t>10/06/2019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78545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F4E441-CF59-4122-9610-D59DE4FBA97C}" type="datetimeFigureOut">
              <a:rPr lang="es-CO" smtClean="0"/>
              <a:t>10/06/2019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380280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F4E441-CF59-4122-9610-D59DE4FBA97C}" type="datetimeFigureOut">
              <a:rPr lang="es-CO" smtClean="0"/>
              <a:t>10/06/2019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71100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F4E441-CF59-4122-9610-D59DE4FBA97C}" type="datetimeFigureOut">
              <a:rPr lang="es-CO" smtClean="0"/>
              <a:t>10/06/2019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3C7E4C-4208-4E96-BB2D-D1CB2FD4E4CF}" type="slidenum">
              <a:rPr lang="es-CO" smtClean="0"/>
              <a:t>‹Nº›</a:t>
            </a:fld>
            <a:endParaRPr lang="es-CO"/>
          </a:p>
        </p:txBody>
      </p:sp>
    </p:spTree>
    <p:extLst>
      <p:ext uri="{BB962C8B-B14F-4D97-AF65-F5344CB8AC3E}">
        <p14:creationId xmlns:p14="http://schemas.microsoft.com/office/powerpoint/2010/main" val="110602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F4E441-CF59-4122-9610-D59DE4FBA97C}" type="datetimeFigureOut">
              <a:rPr lang="es-CO" smtClean="0"/>
              <a:t>10/06/2019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E3C7E4C-4208-4E96-BB2D-D1CB2FD4E4CF}" type="slidenum">
              <a:rPr lang="es-CO" smtClean="0"/>
              <a:t>‹Nº›</a:t>
            </a:fld>
            <a:endParaRPr lang="es-CO"/>
          </a:p>
        </p:txBody>
      </p:sp>
    </p:spTree>
    <p:extLst>
      <p:ext uri="{BB962C8B-B14F-4D97-AF65-F5344CB8AC3E}">
        <p14:creationId xmlns:p14="http://schemas.microsoft.com/office/powerpoint/2010/main" val="382608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F4E441-CF59-4122-9610-D59DE4FBA97C}" type="datetimeFigureOut">
              <a:rPr lang="es-CO" smtClean="0"/>
              <a:t>10/06/2019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3C7E4C-4208-4E96-BB2D-D1CB2FD4E4CF}"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02860"/>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83D58-E83F-484B-A38C-9539B13C6998}"/>
              </a:ext>
            </a:extLst>
          </p:cNvPr>
          <p:cNvSpPr>
            <a:spLocks noGrp="1"/>
          </p:cNvSpPr>
          <p:nvPr>
            <p:ph type="ctrTitle"/>
          </p:nvPr>
        </p:nvSpPr>
        <p:spPr/>
        <p:txBody>
          <a:bodyPr/>
          <a:lstStyle/>
          <a:p>
            <a:r>
              <a:rPr lang="es-ES" dirty="0"/>
              <a:t>ARQUITECTURA DE ORACLE </a:t>
            </a:r>
            <a:endParaRPr lang="es-CO" dirty="0"/>
          </a:p>
        </p:txBody>
      </p:sp>
      <p:sp>
        <p:nvSpPr>
          <p:cNvPr id="3" name="Subtítulo 2">
            <a:extLst>
              <a:ext uri="{FF2B5EF4-FFF2-40B4-BE49-F238E27FC236}">
                <a16:creationId xmlns:a16="http://schemas.microsoft.com/office/drawing/2014/main" id="{F5D05FA8-417A-4D7D-B178-B97EF95ACBF2}"/>
              </a:ext>
            </a:extLst>
          </p:cNvPr>
          <p:cNvSpPr>
            <a:spLocks noGrp="1"/>
          </p:cNvSpPr>
          <p:nvPr>
            <p:ph type="subTitle" idx="1"/>
          </p:nvPr>
        </p:nvSpPr>
        <p:spPr/>
        <p:txBody>
          <a:bodyPr/>
          <a:lstStyle/>
          <a:p>
            <a:r>
              <a:rPr lang="es-ES" dirty="0"/>
              <a:t>Andrés Javier Osorio Peralta</a:t>
            </a:r>
            <a:endParaRPr lang="es-CO" dirty="0"/>
          </a:p>
        </p:txBody>
      </p:sp>
    </p:spTree>
    <p:extLst>
      <p:ext uri="{BB962C8B-B14F-4D97-AF65-F5344CB8AC3E}">
        <p14:creationId xmlns:p14="http://schemas.microsoft.com/office/powerpoint/2010/main" val="24664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7D971-9EBF-457D-880C-A37F4B82AA2A}"/>
              </a:ext>
            </a:extLst>
          </p:cNvPr>
          <p:cNvSpPr>
            <a:spLocks noGrp="1"/>
          </p:cNvSpPr>
          <p:nvPr>
            <p:ph type="title"/>
          </p:nvPr>
        </p:nvSpPr>
        <p:spPr/>
        <p:txBody>
          <a:bodyPr/>
          <a:lstStyle/>
          <a:p>
            <a:r>
              <a:rPr lang="es-CO" dirty="0"/>
              <a:t>LOS ARCHIVOS DE DATOS (</a:t>
            </a:r>
            <a:r>
              <a:rPr lang="es-CO" i="1" dirty="0"/>
              <a:t>Datafiles</a:t>
            </a:r>
            <a:r>
              <a:rPr lang="es-CO" dirty="0"/>
              <a:t>)</a:t>
            </a:r>
          </a:p>
        </p:txBody>
      </p:sp>
      <p:sp>
        <p:nvSpPr>
          <p:cNvPr id="3" name="Marcador de contenido 2">
            <a:extLst>
              <a:ext uri="{FF2B5EF4-FFF2-40B4-BE49-F238E27FC236}">
                <a16:creationId xmlns:a16="http://schemas.microsoft.com/office/drawing/2014/main" id="{517DE0F6-E8B6-475B-B200-F77E05CFF75F}"/>
              </a:ext>
            </a:extLst>
          </p:cNvPr>
          <p:cNvSpPr>
            <a:spLocks noGrp="1"/>
          </p:cNvSpPr>
          <p:nvPr>
            <p:ph idx="1"/>
          </p:nvPr>
        </p:nvSpPr>
        <p:spPr>
          <a:xfrm>
            <a:off x="1097280" y="1737360"/>
            <a:ext cx="10058400" cy="1450757"/>
          </a:xfrm>
        </p:spPr>
        <p:txBody>
          <a:bodyPr/>
          <a:lstStyle/>
          <a:p>
            <a:r>
              <a:rPr lang="es-CO" b="1" dirty="0"/>
              <a:t>Tablespace: </a:t>
            </a:r>
            <a:r>
              <a:rPr lang="es-CO" dirty="0"/>
              <a:t> unidades </a:t>
            </a:r>
            <a:r>
              <a:rPr lang="es-CO" b="1" dirty="0"/>
              <a:t>LÓGICAS </a:t>
            </a:r>
            <a:r>
              <a:rPr lang="es-CO" dirty="0"/>
              <a:t>mas grandes manejadas por ORECLE para el almacenamiento de los datos, le permiten manejar o controlar el espacio de los discos.</a:t>
            </a:r>
            <a:r>
              <a:rPr lang="es-CO" b="1" dirty="0"/>
              <a:t> </a:t>
            </a:r>
          </a:p>
          <a:p>
            <a:r>
              <a:rPr lang="es-ES" dirty="0"/>
              <a:t>son estructuras </a:t>
            </a:r>
            <a:r>
              <a:rPr lang="es-ES" b="1" dirty="0"/>
              <a:t>LÓGICAS</a:t>
            </a:r>
            <a:r>
              <a:rPr lang="es-ES" dirty="0"/>
              <a:t> donde se almacenan los objetos del esquema con la particularidad de poder repetirse en varios ficheros</a:t>
            </a:r>
            <a:r>
              <a:rPr lang="es-ES" i="1" dirty="0"/>
              <a:t>(</a:t>
            </a:r>
            <a:r>
              <a:rPr lang="es-ES" i="1" dirty="0" err="1"/>
              <a:t>Datafiles</a:t>
            </a:r>
            <a:r>
              <a:rPr lang="es-ES" i="1" dirty="0"/>
              <a:t>).</a:t>
            </a:r>
            <a:endParaRPr lang="es-CO" dirty="0"/>
          </a:p>
        </p:txBody>
      </p:sp>
      <p:pic>
        <p:nvPicPr>
          <p:cNvPr id="4" name="Imagen 3">
            <a:extLst>
              <a:ext uri="{FF2B5EF4-FFF2-40B4-BE49-F238E27FC236}">
                <a16:creationId xmlns:a16="http://schemas.microsoft.com/office/drawing/2014/main" id="{BAF2FA22-0350-431A-AD36-6ABE98942FC3}"/>
              </a:ext>
            </a:extLst>
          </p:cNvPr>
          <p:cNvPicPr>
            <a:picLocks noChangeAspect="1"/>
          </p:cNvPicPr>
          <p:nvPr/>
        </p:nvPicPr>
        <p:blipFill rotWithShape="1">
          <a:blip r:embed="rId2"/>
          <a:srcRect l="2941"/>
          <a:stretch/>
        </p:blipFill>
        <p:spPr>
          <a:xfrm>
            <a:off x="8193024" y="3355951"/>
            <a:ext cx="3621025" cy="2565845"/>
          </a:xfrm>
          <a:prstGeom prst="rect">
            <a:avLst/>
          </a:prstGeom>
        </p:spPr>
      </p:pic>
      <p:sp>
        <p:nvSpPr>
          <p:cNvPr id="5" name="Marcador de contenido 2">
            <a:extLst>
              <a:ext uri="{FF2B5EF4-FFF2-40B4-BE49-F238E27FC236}">
                <a16:creationId xmlns:a16="http://schemas.microsoft.com/office/drawing/2014/main" id="{8B6A9064-BDCE-400B-BC41-D9ABA5D34DB3}"/>
              </a:ext>
            </a:extLst>
          </p:cNvPr>
          <p:cNvSpPr txBox="1">
            <a:spLocks/>
          </p:cNvSpPr>
          <p:nvPr/>
        </p:nvSpPr>
        <p:spPr>
          <a:xfrm>
            <a:off x="1235565" y="3188117"/>
            <a:ext cx="6957459" cy="16185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s-ES" dirty="0"/>
              <a:t>El DBA puede crear un espacio de datos con una orden como la siguiente:</a:t>
            </a:r>
          </a:p>
          <a:p>
            <a:pPr marL="0" indent="0">
              <a:buNone/>
            </a:pPr>
            <a:r>
              <a:rPr lang="es-ES" dirty="0"/>
              <a:t>CREATE TABLESPACE [</a:t>
            </a:r>
            <a:r>
              <a:rPr lang="es-ES" b="1" dirty="0"/>
              <a:t>nombre</a:t>
            </a:r>
            <a:r>
              <a:rPr lang="es-ES" dirty="0"/>
              <a:t>] DATAFILE </a:t>
            </a:r>
            <a:r>
              <a:rPr lang="es-ES" b="1" dirty="0"/>
              <a:t>'</a:t>
            </a:r>
            <a:r>
              <a:rPr lang="es-ES" dirty="0"/>
              <a:t>C:\Oracle18c-XE\</a:t>
            </a:r>
            <a:r>
              <a:rPr lang="es-ES" dirty="0" err="1"/>
              <a:t>oradata</a:t>
            </a:r>
            <a:r>
              <a:rPr lang="es-ES" dirty="0"/>
              <a:t>\XE\[</a:t>
            </a:r>
            <a:r>
              <a:rPr lang="es-ES" b="1" dirty="0" err="1"/>
              <a:t>nombre.extencion</a:t>
            </a:r>
            <a:r>
              <a:rPr lang="es-ES" dirty="0"/>
              <a:t>]</a:t>
            </a:r>
            <a:r>
              <a:rPr lang="es-ES" b="1" dirty="0"/>
              <a:t>'</a:t>
            </a:r>
            <a:r>
              <a:rPr lang="es-ES" dirty="0"/>
              <a:t> SIZE [</a:t>
            </a:r>
            <a:r>
              <a:rPr lang="es-ES" b="1" dirty="0"/>
              <a:t>tamaño</a:t>
            </a:r>
            <a:r>
              <a:rPr lang="es-ES" dirty="0"/>
              <a:t>]M;</a:t>
            </a:r>
          </a:p>
          <a:p>
            <a:pPr marL="0" indent="0">
              <a:buNone/>
            </a:pPr>
            <a:endParaRPr lang="es-ES" dirty="0"/>
          </a:p>
          <a:p>
            <a:pPr marL="0" indent="0">
              <a:buFont typeface="Calibri" panose="020F0502020204030204" pitchFamily="34" charset="0"/>
              <a:buNone/>
            </a:pPr>
            <a:endParaRPr lang="es-ES" dirty="0"/>
          </a:p>
        </p:txBody>
      </p:sp>
    </p:spTree>
    <p:extLst>
      <p:ext uri="{BB962C8B-B14F-4D97-AF65-F5344CB8AC3E}">
        <p14:creationId xmlns:p14="http://schemas.microsoft.com/office/powerpoint/2010/main" val="95300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7D971-9EBF-457D-880C-A37F4B82AA2A}"/>
              </a:ext>
            </a:extLst>
          </p:cNvPr>
          <p:cNvSpPr>
            <a:spLocks noGrp="1"/>
          </p:cNvSpPr>
          <p:nvPr>
            <p:ph type="title"/>
          </p:nvPr>
        </p:nvSpPr>
        <p:spPr/>
        <p:txBody>
          <a:bodyPr/>
          <a:lstStyle/>
          <a:p>
            <a:r>
              <a:rPr lang="es-CO" dirty="0"/>
              <a:t>LOS ARCHIVOS DE DATOS (</a:t>
            </a:r>
            <a:r>
              <a:rPr lang="es-CO" i="1" dirty="0"/>
              <a:t>Datafiles</a:t>
            </a:r>
            <a:r>
              <a:rPr lang="es-CO" dirty="0"/>
              <a:t>)</a:t>
            </a:r>
          </a:p>
        </p:txBody>
      </p:sp>
      <p:sp>
        <p:nvSpPr>
          <p:cNvPr id="3" name="Marcador de contenido 2">
            <a:extLst>
              <a:ext uri="{FF2B5EF4-FFF2-40B4-BE49-F238E27FC236}">
                <a16:creationId xmlns:a16="http://schemas.microsoft.com/office/drawing/2014/main" id="{517DE0F6-E8B6-475B-B200-F77E05CFF75F}"/>
              </a:ext>
            </a:extLst>
          </p:cNvPr>
          <p:cNvSpPr>
            <a:spLocks noGrp="1"/>
          </p:cNvSpPr>
          <p:nvPr>
            <p:ph idx="1"/>
          </p:nvPr>
        </p:nvSpPr>
        <p:spPr>
          <a:xfrm>
            <a:off x="1097280" y="1783080"/>
            <a:ext cx="10058400" cy="969264"/>
          </a:xfrm>
        </p:spPr>
        <p:txBody>
          <a:bodyPr>
            <a:noAutofit/>
          </a:bodyPr>
          <a:lstStyle/>
          <a:p>
            <a:pPr marL="0" indent="0">
              <a:buNone/>
            </a:pPr>
            <a:r>
              <a:rPr lang="es-CO" sz="2400" dirty="0"/>
              <a:t>Un objeto de datos, por su parte, es una estructura lógica que puede ser una tabla, un archivo de índice, un archivo temporal, un archivo de rehacer o un clustyer. Estos objetos se almacenan físicamente en segmentos que se componen de </a:t>
            </a:r>
            <a:r>
              <a:rPr lang="es-CO" sz="2400" b="1" dirty="0"/>
              <a:t>Extensiones </a:t>
            </a:r>
            <a:r>
              <a:rPr lang="es-CO" sz="2400" i="1" dirty="0"/>
              <a:t>(Extents).</a:t>
            </a:r>
          </a:p>
        </p:txBody>
      </p:sp>
      <p:sp>
        <p:nvSpPr>
          <p:cNvPr id="5" name="Marcador de contenido 2">
            <a:extLst>
              <a:ext uri="{FF2B5EF4-FFF2-40B4-BE49-F238E27FC236}">
                <a16:creationId xmlns:a16="http://schemas.microsoft.com/office/drawing/2014/main" id="{8B6A9064-BDCE-400B-BC41-D9ABA5D34DB3}"/>
              </a:ext>
            </a:extLst>
          </p:cNvPr>
          <p:cNvSpPr txBox="1">
            <a:spLocks/>
          </p:cNvSpPr>
          <p:nvPr/>
        </p:nvSpPr>
        <p:spPr>
          <a:xfrm>
            <a:off x="1097280" y="3242966"/>
            <a:ext cx="4096512" cy="210008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s-ES" sz="2400" dirty="0"/>
              <a:t>A su ves, una extensión esta hecha de </a:t>
            </a:r>
            <a:r>
              <a:rPr lang="es-ES" sz="2400" b="1" dirty="0"/>
              <a:t>Bloques </a:t>
            </a:r>
            <a:r>
              <a:rPr lang="es-ES" sz="2400" dirty="0"/>
              <a:t>que, de acuerdo con el sistema operativo subyacente, puede tener un numero determinado de bytes y que el DBA especifica, en el momento de la creación de la base de datos.</a:t>
            </a:r>
          </a:p>
          <a:p>
            <a:pPr marL="0" indent="0">
              <a:buFont typeface="Calibri" panose="020F0502020204030204" pitchFamily="34" charset="0"/>
              <a:buNone/>
            </a:pPr>
            <a:endParaRPr lang="es-ES" sz="2400" dirty="0"/>
          </a:p>
        </p:txBody>
      </p:sp>
      <p:pic>
        <p:nvPicPr>
          <p:cNvPr id="6" name="Imagen 5">
            <a:extLst>
              <a:ext uri="{FF2B5EF4-FFF2-40B4-BE49-F238E27FC236}">
                <a16:creationId xmlns:a16="http://schemas.microsoft.com/office/drawing/2014/main" id="{38B7342C-1707-486D-B69B-450C53561DDF}"/>
              </a:ext>
            </a:extLst>
          </p:cNvPr>
          <p:cNvPicPr>
            <a:picLocks noChangeAspect="1"/>
          </p:cNvPicPr>
          <p:nvPr/>
        </p:nvPicPr>
        <p:blipFill>
          <a:blip r:embed="rId2"/>
          <a:stretch>
            <a:fillRect/>
          </a:stretch>
        </p:blipFill>
        <p:spPr>
          <a:xfrm>
            <a:off x="5777937" y="3127249"/>
            <a:ext cx="5720190" cy="2331518"/>
          </a:xfrm>
          <a:prstGeom prst="rect">
            <a:avLst/>
          </a:prstGeom>
        </p:spPr>
      </p:pic>
    </p:spTree>
    <p:extLst>
      <p:ext uri="{BB962C8B-B14F-4D97-AF65-F5344CB8AC3E}">
        <p14:creationId xmlns:p14="http://schemas.microsoft.com/office/powerpoint/2010/main" val="343225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3DDCD-339A-497C-9BB4-D918B0F55447}"/>
              </a:ext>
            </a:extLst>
          </p:cNvPr>
          <p:cNvSpPr>
            <a:spLocks noGrp="1"/>
          </p:cNvSpPr>
          <p:nvPr>
            <p:ph type="title"/>
          </p:nvPr>
        </p:nvSpPr>
        <p:spPr/>
        <p:txBody>
          <a:bodyPr/>
          <a:lstStyle/>
          <a:p>
            <a:r>
              <a:rPr lang="es-CO" dirty="0"/>
              <a:t>ARCHIVOS DE CONTROL (</a:t>
            </a:r>
            <a:r>
              <a:rPr lang="es-CO" i="1" dirty="0"/>
              <a:t>Control Files</a:t>
            </a:r>
            <a:r>
              <a:rPr lang="es-CO" dirty="0"/>
              <a:t>)</a:t>
            </a:r>
          </a:p>
        </p:txBody>
      </p:sp>
      <p:sp>
        <p:nvSpPr>
          <p:cNvPr id="3" name="Marcador de contenido 2">
            <a:extLst>
              <a:ext uri="{FF2B5EF4-FFF2-40B4-BE49-F238E27FC236}">
                <a16:creationId xmlns:a16="http://schemas.microsoft.com/office/drawing/2014/main" id="{BE49A0D1-8407-44F3-9FB6-0CA4374DC370}"/>
              </a:ext>
            </a:extLst>
          </p:cNvPr>
          <p:cNvSpPr>
            <a:spLocks noGrp="1"/>
          </p:cNvSpPr>
          <p:nvPr>
            <p:ph idx="1"/>
          </p:nvPr>
        </p:nvSpPr>
        <p:spPr/>
        <p:txBody>
          <a:bodyPr>
            <a:normAutofit/>
          </a:bodyPr>
          <a:lstStyle/>
          <a:p>
            <a:r>
              <a:rPr lang="es-CO" sz="2800" dirty="0"/>
              <a:t>Tienen la dirección física y dirección e los archivos de la base de datos y de los archivos de rehacer, para el arranque correcto de la base de datos. En estos archivos se especifican cuales datafiles conforman la base de datos para poder tener acceso a los datos o para poder recuperar la base de datos, ante una falla.</a:t>
            </a:r>
          </a:p>
          <a:p>
            <a:r>
              <a:rPr lang="es-CO" sz="2800" dirty="0"/>
              <a:t>Los archivos de control se crean automáticamente cuando se da una orden  CREATE DATABASE y no son editables, pues también se actualizan automáticamente.</a:t>
            </a:r>
          </a:p>
        </p:txBody>
      </p:sp>
    </p:spTree>
    <p:extLst>
      <p:ext uri="{BB962C8B-B14F-4D97-AF65-F5344CB8AC3E}">
        <p14:creationId xmlns:p14="http://schemas.microsoft.com/office/powerpoint/2010/main" val="370746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E5BA0-A19C-4B92-A39B-C7E5AD5B32E6}"/>
              </a:ext>
            </a:extLst>
          </p:cNvPr>
          <p:cNvSpPr>
            <a:spLocks noGrp="1"/>
          </p:cNvSpPr>
          <p:nvPr>
            <p:ph type="title"/>
          </p:nvPr>
        </p:nvSpPr>
        <p:spPr/>
        <p:txBody>
          <a:bodyPr/>
          <a:lstStyle/>
          <a:p>
            <a:r>
              <a:rPr lang="es-CO" dirty="0"/>
              <a:t>ARCHIVOS DE REHACER (</a:t>
            </a:r>
            <a:r>
              <a:rPr lang="es-CO" i="1" dirty="0"/>
              <a:t>Redo Log Files</a:t>
            </a:r>
            <a:r>
              <a:rPr lang="es-CO" dirty="0"/>
              <a:t>)</a:t>
            </a:r>
          </a:p>
        </p:txBody>
      </p:sp>
      <p:sp>
        <p:nvSpPr>
          <p:cNvPr id="3" name="Marcador de contenido 2">
            <a:extLst>
              <a:ext uri="{FF2B5EF4-FFF2-40B4-BE49-F238E27FC236}">
                <a16:creationId xmlns:a16="http://schemas.microsoft.com/office/drawing/2014/main" id="{173ED49A-D999-4428-9FCF-834503E381FF}"/>
              </a:ext>
            </a:extLst>
          </p:cNvPr>
          <p:cNvSpPr>
            <a:spLocks noGrp="1"/>
          </p:cNvSpPr>
          <p:nvPr>
            <p:ph idx="1"/>
          </p:nvPr>
        </p:nvSpPr>
        <p:spPr/>
        <p:txBody>
          <a:bodyPr>
            <a:normAutofit/>
          </a:bodyPr>
          <a:lstStyle/>
          <a:p>
            <a:r>
              <a:rPr lang="es-CO" sz="2800" dirty="0"/>
              <a:t>Tienen los cambios hechos  la base de datos para la recuperación ante fallas o para el manejo de las transacciones. Poseen los valores antes de un transacción, la orden ejecutada y, opcionalmente, el valor después de la transacción, el principal propósito de estos archivos es servir de respaldo de los datos en la memoria RAM. Este conjunto de archivos debe estar conformado por dos grupos como mínimo y se recomienda que cada grupo esté almacenado en discos separados, el DBMS utiliza la técnica de ir sobrescribiendo sobre la información vieja, cuando se agota el espacio en estos grupos de archivos.</a:t>
            </a:r>
          </a:p>
        </p:txBody>
      </p:sp>
    </p:spTree>
    <p:extLst>
      <p:ext uri="{BB962C8B-B14F-4D97-AF65-F5344CB8AC3E}">
        <p14:creationId xmlns:p14="http://schemas.microsoft.com/office/powerpoint/2010/main" val="379489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46D41-1BA2-436D-B899-AE32BBDD084E}"/>
              </a:ext>
            </a:extLst>
          </p:cNvPr>
          <p:cNvSpPr>
            <a:spLocks noGrp="1"/>
          </p:cNvSpPr>
          <p:nvPr>
            <p:ph type="title"/>
          </p:nvPr>
        </p:nvSpPr>
        <p:spPr/>
        <p:txBody>
          <a:bodyPr/>
          <a:lstStyle/>
          <a:p>
            <a:r>
              <a:rPr lang="es-CO" dirty="0"/>
              <a:t>ARCHIVOS FUERA DE LÍNEA (</a:t>
            </a:r>
            <a:r>
              <a:rPr lang="es-CO" i="1" dirty="0" err="1"/>
              <a:t>Archived</a:t>
            </a:r>
            <a:r>
              <a:rPr lang="es-CO" i="1" dirty="0"/>
              <a:t> Files</a:t>
            </a:r>
            <a:r>
              <a:rPr lang="es-CO" dirty="0"/>
              <a:t>)</a:t>
            </a:r>
          </a:p>
        </p:txBody>
      </p:sp>
      <p:sp>
        <p:nvSpPr>
          <p:cNvPr id="3" name="Marcador de contenido 2">
            <a:extLst>
              <a:ext uri="{FF2B5EF4-FFF2-40B4-BE49-F238E27FC236}">
                <a16:creationId xmlns:a16="http://schemas.microsoft.com/office/drawing/2014/main" id="{81EA84B7-1155-4A23-9E2A-F07637A351EE}"/>
              </a:ext>
            </a:extLst>
          </p:cNvPr>
          <p:cNvSpPr>
            <a:spLocks noGrp="1"/>
          </p:cNvSpPr>
          <p:nvPr>
            <p:ph idx="1"/>
          </p:nvPr>
        </p:nvSpPr>
        <p:spPr/>
        <p:txBody>
          <a:bodyPr>
            <a:normAutofit/>
          </a:bodyPr>
          <a:lstStyle/>
          <a:p>
            <a:r>
              <a:rPr lang="es-CO" sz="3200" dirty="0"/>
              <a:t>Son archivos opcionales donde se guarda información vieja de los archivos de rehacer, muy convenientes para los respaldos de la base de datos.</a:t>
            </a:r>
          </a:p>
        </p:txBody>
      </p:sp>
    </p:spTree>
    <p:extLst>
      <p:ext uri="{BB962C8B-B14F-4D97-AF65-F5344CB8AC3E}">
        <p14:creationId xmlns:p14="http://schemas.microsoft.com/office/powerpoint/2010/main" val="24052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8A4A2-F1D0-48B6-8838-8A87EC95D877}"/>
              </a:ext>
            </a:extLst>
          </p:cNvPr>
          <p:cNvSpPr>
            <a:spLocks noGrp="1"/>
          </p:cNvSpPr>
          <p:nvPr>
            <p:ph type="title"/>
          </p:nvPr>
        </p:nvSpPr>
        <p:spPr/>
        <p:txBody>
          <a:bodyPr/>
          <a:lstStyle/>
          <a:p>
            <a:r>
              <a:rPr lang="es-CO" dirty="0"/>
              <a:t>LOS PROCESOS</a:t>
            </a:r>
          </a:p>
        </p:txBody>
      </p:sp>
      <p:sp>
        <p:nvSpPr>
          <p:cNvPr id="3" name="Marcador de contenido 2">
            <a:extLst>
              <a:ext uri="{FF2B5EF4-FFF2-40B4-BE49-F238E27FC236}">
                <a16:creationId xmlns:a16="http://schemas.microsoft.com/office/drawing/2014/main" id="{3E2E26D8-8A25-4D77-A03A-81945062FDF7}"/>
              </a:ext>
            </a:extLst>
          </p:cNvPr>
          <p:cNvSpPr>
            <a:spLocks noGrp="1"/>
          </p:cNvSpPr>
          <p:nvPr>
            <p:ph idx="1"/>
          </p:nvPr>
        </p:nvSpPr>
        <p:spPr/>
        <p:txBody>
          <a:bodyPr>
            <a:normAutofit/>
          </a:bodyPr>
          <a:lstStyle/>
          <a:p>
            <a:r>
              <a:rPr lang="es-CO" sz="2800" dirty="0"/>
              <a:t>Los procesos son programas que se ejecutan para permitir el acceso a los datos. Los procesos se cargan en memoria y son transparentes para los usuarios. Los procesos se clasifican en tres grupos:</a:t>
            </a:r>
          </a:p>
          <a:p>
            <a:pPr>
              <a:buFont typeface="Arial" panose="020B0604020202020204" pitchFamily="34" charset="0"/>
              <a:buChar char="•"/>
            </a:pPr>
            <a:r>
              <a:rPr lang="es-CO" sz="2800" dirty="0"/>
              <a:t>Los procesos de base o de soporte.</a:t>
            </a:r>
          </a:p>
          <a:p>
            <a:pPr>
              <a:buFont typeface="Arial" panose="020B0604020202020204" pitchFamily="34" charset="0"/>
              <a:buChar char="•"/>
            </a:pPr>
            <a:r>
              <a:rPr lang="es-CO" sz="2800" dirty="0"/>
              <a:t>Procesos del usuario.</a:t>
            </a:r>
          </a:p>
          <a:p>
            <a:pPr>
              <a:buFont typeface="Arial" panose="020B0604020202020204" pitchFamily="34" charset="0"/>
              <a:buChar char="•"/>
            </a:pPr>
            <a:r>
              <a:rPr lang="es-CO" sz="2800" dirty="0"/>
              <a:t>Procesos de servidores. </a:t>
            </a:r>
          </a:p>
        </p:txBody>
      </p:sp>
    </p:spTree>
    <p:extLst>
      <p:ext uri="{BB962C8B-B14F-4D97-AF65-F5344CB8AC3E}">
        <p14:creationId xmlns:p14="http://schemas.microsoft.com/office/powerpoint/2010/main" val="42087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E76E-A5BA-4451-9CB1-E9B381D505E0}"/>
              </a:ext>
            </a:extLst>
          </p:cNvPr>
          <p:cNvSpPr>
            <a:spLocks noGrp="1"/>
          </p:cNvSpPr>
          <p:nvPr>
            <p:ph type="title"/>
          </p:nvPr>
        </p:nvSpPr>
        <p:spPr/>
        <p:txBody>
          <a:bodyPr/>
          <a:lstStyle/>
          <a:p>
            <a:r>
              <a:rPr lang="es-CO" dirty="0"/>
              <a:t>LOS PROCESOS DE BASE O DE SOPORTE </a:t>
            </a:r>
          </a:p>
        </p:txBody>
      </p:sp>
      <p:sp>
        <p:nvSpPr>
          <p:cNvPr id="3" name="Marcador de contenido 2">
            <a:extLst>
              <a:ext uri="{FF2B5EF4-FFF2-40B4-BE49-F238E27FC236}">
                <a16:creationId xmlns:a16="http://schemas.microsoft.com/office/drawing/2014/main" id="{5CF25A46-2677-4011-BA7C-D514187F53A8}"/>
              </a:ext>
            </a:extLst>
          </p:cNvPr>
          <p:cNvSpPr>
            <a:spLocks noGrp="1"/>
          </p:cNvSpPr>
          <p:nvPr>
            <p:ph idx="1"/>
          </p:nvPr>
        </p:nvSpPr>
        <p:spPr/>
        <p:txBody>
          <a:bodyPr/>
          <a:lstStyle/>
          <a:p>
            <a:r>
              <a:rPr lang="es-CO" dirty="0"/>
              <a:t>Los procesos de base, son los que se encargan de traer datos desde y hacia la SGA; mejorando el desempeño al consolidar las tareas que son impartidas por todos los usuarios. Cada proceso e base su propia área de memoria.</a:t>
            </a:r>
          </a:p>
          <a:p>
            <a:r>
              <a:rPr lang="es-ES" b="1" dirty="0"/>
              <a:t>DBWR</a:t>
            </a:r>
            <a:r>
              <a:rPr lang="es-ES" dirty="0"/>
              <a:t> : (Database </a:t>
            </a:r>
            <a:r>
              <a:rPr lang="es-ES" dirty="0" err="1"/>
              <a:t>writer</a:t>
            </a:r>
            <a:r>
              <a:rPr lang="es-ES" dirty="0"/>
              <a:t>) se encarga de manejar los “buffers” de memoria caché para que los procesos del usuario siempre encuentren unos de ellos disponibles.</a:t>
            </a:r>
          </a:p>
          <a:p>
            <a:r>
              <a:rPr lang="es-ES" b="1" dirty="0"/>
              <a:t>LGWR</a:t>
            </a:r>
            <a:r>
              <a:rPr lang="es-ES" dirty="0"/>
              <a:t> : (Log </a:t>
            </a:r>
            <a:r>
              <a:rPr lang="es-ES" dirty="0" err="1"/>
              <a:t>writer</a:t>
            </a:r>
            <a:r>
              <a:rPr lang="es-ES" dirty="0"/>
              <a:t>) este proceso escribe datos desde la SGA a los archivos de rehacer (redo log files) que sirven en caso de fallas en la instancia.</a:t>
            </a:r>
          </a:p>
          <a:p>
            <a:r>
              <a:rPr lang="es-ES" b="1" dirty="0" err="1"/>
              <a:t>LCKn</a:t>
            </a:r>
            <a:r>
              <a:rPr lang="es-ES" b="1" dirty="0"/>
              <a:t>, </a:t>
            </a:r>
            <a:r>
              <a:rPr lang="es-ES" b="1" dirty="0" err="1"/>
              <a:t>Lock</a:t>
            </a:r>
            <a:r>
              <a:rPr lang="es-ES" dirty="0"/>
              <a:t>: (</a:t>
            </a:r>
            <a:r>
              <a:rPr lang="es-ES" dirty="0" err="1"/>
              <a:t>lock</a:t>
            </a:r>
            <a:r>
              <a:rPr lang="es-ES" dirty="0"/>
              <a:t> </a:t>
            </a:r>
            <a:r>
              <a:rPr lang="es-ES" dirty="0" err="1"/>
              <a:t>processes</a:t>
            </a:r>
            <a:r>
              <a:rPr lang="es-ES" dirty="0"/>
              <a:t>) El bloqueo es un proceso opcional. Efectúa los bloqueos entre instancias, en caso de ambientes con servidores paralelos (hasta con 10 servidores).</a:t>
            </a:r>
            <a:endParaRPr lang="es-CO" dirty="0"/>
          </a:p>
        </p:txBody>
      </p:sp>
    </p:spTree>
    <p:extLst>
      <p:ext uri="{BB962C8B-B14F-4D97-AF65-F5344CB8AC3E}">
        <p14:creationId xmlns:p14="http://schemas.microsoft.com/office/powerpoint/2010/main" val="260559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E76E-A5BA-4451-9CB1-E9B381D505E0}"/>
              </a:ext>
            </a:extLst>
          </p:cNvPr>
          <p:cNvSpPr>
            <a:spLocks noGrp="1"/>
          </p:cNvSpPr>
          <p:nvPr>
            <p:ph type="title"/>
          </p:nvPr>
        </p:nvSpPr>
        <p:spPr/>
        <p:txBody>
          <a:bodyPr/>
          <a:lstStyle/>
          <a:p>
            <a:r>
              <a:rPr lang="es-CO" dirty="0"/>
              <a:t>LOS PROCESOS DE BASE O DE SOPORTE </a:t>
            </a:r>
          </a:p>
        </p:txBody>
      </p:sp>
      <p:sp>
        <p:nvSpPr>
          <p:cNvPr id="3" name="Marcador de contenido 2">
            <a:extLst>
              <a:ext uri="{FF2B5EF4-FFF2-40B4-BE49-F238E27FC236}">
                <a16:creationId xmlns:a16="http://schemas.microsoft.com/office/drawing/2014/main" id="{5CF25A46-2677-4011-BA7C-D514187F53A8}"/>
              </a:ext>
            </a:extLst>
          </p:cNvPr>
          <p:cNvSpPr>
            <a:spLocks noGrp="1"/>
          </p:cNvSpPr>
          <p:nvPr>
            <p:ph idx="1"/>
          </p:nvPr>
        </p:nvSpPr>
        <p:spPr/>
        <p:txBody>
          <a:bodyPr>
            <a:normAutofit/>
          </a:bodyPr>
          <a:lstStyle/>
          <a:p>
            <a:r>
              <a:rPr lang="es-ES" b="1" dirty="0"/>
              <a:t>CKPT</a:t>
            </a:r>
            <a:r>
              <a:rPr lang="es-ES" dirty="0"/>
              <a:t> : (</a:t>
            </a:r>
            <a:r>
              <a:rPr lang="es-ES" dirty="0" err="1"/>
              <a:t>Check</a:t>
            </a:r>
            <a:r>
              <a:rPr lang="es-ES" dirty="0"/>
              <a:t> </a:t>
            </a:r>
            <a:r>
              <a:rPr lang="es-ES" dirty="0" err="1"/>
              <a:t>point</a:t>
            </a:r>
            <a:r>
              <a:rPr lang="es-ES" dirty="0"/>
              <a:t>) El punto de comprobación es un proceso opcional que ocurre cuando los usuarios conectados a la base de datos, hacen solicitudes de exámenes de datos.</a:t>
            </a:r>
          </a:p>
          <a:p>
            <a:r>
              <a:rPr lang="es-ES" b="1" dirty="0" err="1"/>
              <a:t>SNPn</a:t>
            </a:r>
            <a:r>
              <a:rPr lang="es-ES" dirty="0"/>
              <a:t> : (</a:t>
            </a:r>
            <a:r>
              <a:rPr lang="es-ES" dirty="0" err="1"/>
              <a:t>Snapshot</a:t>
            </a:r>
            <a:r>
              <a:rPr lang="es-ES" dirty="0"/>
              <a:t> </a:t>
            </a:r>
            <a:r>
              <a:rPr lang="es-ES" dirty="0" err="1"/>
              <a:t>process</a:t>
            </a:r>
            <a:r>
              <a:rPr lang="es-ES" dirty="0"/>
              <a:t>) se encarga de refrescar los snapshots o réplicas de tablas que se usan principalmente en ambientes distribuidos.</a:t>
            </a:r>
          </a:p>
          <a:p>
            <a:r>
              <a:rPr lang="es-ES" b="1" dirty="0"/>
              <a:t>SMON</a:t>
            </a:r>
            <a:r>
              <a:rPr lang="es-ES" dirty="0"/>
              <a:t> : (</a:t>
            </a:r>
            <a:r>
              <a:rPr lang="es-ES" dirty="0" err="1"/>
              <a:t>System</a:t>
            </a:r>
            <a:r>
              <a:rPr lang="es-ES" dirty="0"/>
              <a:t> monitor) recupera el sistema ante una falla de la instancia. </a:t>
            </a:r>
          </a:p>
          <a:p>
            <a:r>
              <a:rPr lang="es-ES" b="1" dirty="0"/>
              <a:t>RECO</a:t>
            </a:r>
            <a:r>
              <a:rPr lang="es-ES" dirty="0"/>
              <a:t> : (</a:t>
            </a:r>
            <a:r>
              <a:rPr lang="es-ES" dirty="0" err="1"/>
              <a:t>Recovery</a:t>
            </a:r>
            <a:r>
              <a:rPr lang="es-ES" dirty="0"/>
              <a:t>) recupera ante las fallas, en una transacción en ambientes distribuidos.</a:t>
            </a:r>
          </a:p>
          <a:p>
            <a:r>
              <a:rPr lang="es-ES" b="1" dirty="0"/>
              <a:t>ARCH</a:t>
            </a:r>
            <a:r>
              <a:rPr lang="es-ES" dirty="0"/>
              <a:t> : (Archive) copia los registros de rehacer de la RAM en archivos de datos que permiten la recuperación cuando se presentan fallas de los medios magnéticos.</a:t>
            </a:r>
          </a:p>
          <a:p>
            <a:r>
              <a:rPr lang="es-ES" b="1" dirty="0"/>
              <a:t>PMON</a:t>
            </a:r>
            <a:r>
              <a:rPr lang="es-ES" dirty="0"/>
              <a:t> : (</a:t>
            </a:r>
            <a:r>
              <a:rPr lang="es-ES" dirty="0" err="1"/>
              <a:t>Process</a:t>
            </a:r>
            <a:r>
              <a:rPr lang="es-ES" dirty="0"/>
              <a:t> Monitor) recupera ante una falla de un proceso de usuario; libera los recursos del proceso que falló.</a:t>
            </a:r>
            <a:endParaRPr lang="es-CO" dirty="0"/>
          </a:p>
        </p:txBody>
      </p:sp>
    </p:spTree>
    <p:extLst>
      <p:ext uri="{BB962C8B-B14F-4D97-AF65-F5344CB8AC3E}">
        <p14:creationId xmlns:p14="http://schemas.microsoft.com/office/powerpoint/2010/main" val="92041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CE710-E1AB-4375-B964-2B81ED88FA09}"/>
              </a:ext>
            </a:extLst>
          </p:cNvPr>
          <p:cNvSpPr>
            <a:spLocks noGrp="1"/>
          </p:cNvSpPr>
          <p:nvPr>
            <p:ph type="title"/>
          </p:nvPr>
        </p:nvSpPr>
        <p:spPr/>
        <p:txBody>
          <a:bodyPr/>
          <a:lstStyle/>
          <a:p>
            <a:r>
              <a:rPr lang="es-CO" dirty="0"/>
              <a:t>PROCESOS DEL USUARIO</a:t>
            </a:r>
          </a:p>
        </p:txBody>
      </p:sp>
      <p:sp>
        <p:nvSpPr>
          <p:cNvPr id="3" name="Marcador de contenido 2">
            <a:extLst>
              <a:ext uri="{FF2B5EF4-FFF2-40B4-BE49-F238E27FC236}">
                <a16:creationId xmlns:a16="http://schemas.microsoft.com/office/drawing/2014/main" id="{EF259FF6-D14D-4899-AB54-FEEBE2886EEF}"/>
              </a:ext>
            </a:extLst>
          </p:cNvPr>
          <p:cNvSpPr>
            <a:spLocks noGrp="1"/>
          </p:cNvSpPr>
          <p:nvPr>
            <p:ph idx="1"/>
          </p:nvPr>
        </p:nvSpPr>
        <p:spPr>
          <a:xfrm>
            <a:off x="1097281" y="1845734"/>
            <a:ext cx="3584448" cy="4023360"/>
          </a:xfrm>
        </p:spPr>
        <p:txBody>
          <a:bodyPr>
            <a:normAutofit/>
          </a:bodyPr>
          <a:lstStyle/>
          <a:p>
            <a:r>
              <a:rPr lang="es-ES" dirty="0"/>
              <a:t>Cuando un usuario se conecta a la base de datos, se crea un proceso de usuario que se encarga de ejecutar el código de aplicación del usuario y manejar el perfil del usuario con sus variables de ambiente. Los procesos de usuario no se pueden comunicar directamente con la base de datos, únicamente lo hacen a través de procesos servidores.</a:t>
            </a:r>
            <a:endParaRPr lang="es-CO" dirty="0"/>
          </a:p>
        </p:txBody>
      </p:sp>
      <p:pic>
        <p:nvPicPr>
          <p:cNvPr id="4" name="Imagen 3">
            <a:extLst>
              <a:ext uri="{FF2B5EF4-FFF2-40B4-BE49-F238E27FC236}">
                <a16:creationId xmlns:a16="http://schemas.microsoft.com/office/drawing/2014/main" id="{1BD6E92A-3958-44F8-9E94-843415AD29B7}"/>
              </a:ext>
            </a:extLst>
          </p:cNvPr>
          <p:cNvPicPr>
            <a:picLocks noChangeAspect="1"/>
          </p:cNvPicPr>
          <p:nvPr/>
        </p:nvPicPr>
        <p:blipFill>
          <a:blip r:embed="rId2"/>
          <a:stretch>
            <a:fillRect/>
          </a:stretch>
        </p:blipFill>
        <p:spPr>
          <a:xfrm>
            <a:off x="5230367" y="1845734"/>
            <a:ext cx="6186809" cy="3189473"/>
          </a:xfrm>
          <a:prstGeom prst="rect">
            <a:avLst/>
          </a:prstGeom>
        </p:spPr>
      </p:pic>
    </p:spTree>
    <p:extLst>
      <p:ext uri="{BB962C8B-B14F-4D97-AF65-F5344CB8AC3E}">
        <p14:creationId xmlns:p14="http://schemas.microsoft.com/office/powerpoint/2010/main" val="365972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01198-82CB-456A-A6C3-B2899A490CF5}"/>
              </a:ext>
            </a:extLst>
          </p:cNvPr>
          <p:cNvSpPr>
            <a:spLocks noGrp="1"/>
          </p:cNvSpPr>
          <p:nvPr>
            <p:ph type="title"/>
          </p:nvPr>
        </p:nvSpPr>
        <p:spPr/>
        <p:txBody>
          <a:bodyPr/>
          <a:lstStyle/>
          <a:p>
            <a:r>
              <a:rPr lang="es-CO" dirty="0"/>
              <a:t>PROCESOS SERVIDORES</a:t>
            </a:r>
          </a:p>
        </p:txBody>
      </p:sp>
      <p:sp>
        <p:nvSpPr>
          <p:cNvPr id="3" name="Marcador de contenido 2">
            <a:extLst>
              <a:ext uri="{FF2B5EF4-FFF2-40B4-BE49-F238E27FC236}">
                <a16:creationId xmlns:a16="http://schemas.microsoft.com/office/drawing/2014/main" id="{AE4A0203-19E2-416C-BB93-FC71DF25B2D0}"/>
              </a:ext>
            </a:extLst>
          </p:cNvPr>
          <p:cNvSpPr>
            <a:spLocks noGrp="1"/>
          </p:cNvSpPr>
          <p:nvPr>
            <p:ph idx="1"/>
          </p:nvPr>
        </p:nvSpPr>
        <p:spPr/>
        <p:txBody>
          <a:bodyPr>
            <a:normAutofit/>
          </a:bodyPr>
          <a:lstStyle/>
          <a:p>
            <a:r>
              <a:rPr lang="es-ES" sz="3200" dirty="0"/>
              <a:t>Ejecutan las órdenes SQL de los usuarios y llevan los datos al “database buffer cache”, para que los procesos del usuario puedan tener acceso a los datos. Se pueden tener distintas arquitecturas para trabajar en ORACLE, según los tipos de servidores: dedicados o multihilos.</a:t>
            </a:r>
            <a:endParaRPr lang="es-CO" sz="3200" dirty="0"/>
          </a:p>
        </p:txBody>
      </p:sp>
    </p:spTree>
    <p:extLst>
      <p:ext uri="{BB962C8B-B14F-4D97-AF65-F5344CB8AC3E}">
        <p14:creationId xmlns:p14="http://schemas.microsoft.com/office/powerpoint/2010/main" val="350938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528DF-0783-474E-BAA1-8318C050B342}"/>
              </a:ext>
            </a:extLst>
          </p:cNvPr>
          <p:cNvSpPr>
            <a:spLocks noGrp="1"/>
          </p:cNvSpPr>
          <p:nvPr>
            <p:ph type="title"/>
          </p:nvPr>
        </p:nvSpPr>
        <p:spPr>
          <a:xfrm>
            <a:off x="1295402" y="982132"/>
            <a:ext cx="9601196" cy="843493"/>
          </a:xfrm>
        </p:spPr>
        <p:txBody>
          <a:bodyPr/>
          <a:lstStyle/>
          <a:p>
            <a:r>
              <a:rPr lang="es-ES" dirty="0"/>
              <a:t>ARQUITECTURA DE ORACLE </a:t>
            </a:r>
            <a:endParaRPr lang="es-CO" dirty="0"/>
          </a:p>
        </p:txBody>
      </p:sp>
      <p:pic>
        <p:nvPicPr>
          <p:cNvPr id="4" name="Imagen 3">
            <a:extLst>
              <a:ext uri="{FF2B5EF4-FFF2-40B4-BE49-F238E27FC236}">
                <a16:creationId xmlns:a16="http://schemas.microsoft.com/office/drawing/2014/main" id="{C3201032-E872-459E-BB22-445E64CBC21A}"/>
              </a:ext>
            </a:extLst>
          </p:cNvPr>
          <p:cNvPicPr>
            <a:picLocks noChangeAspect="1"/>
          </p:cNvPicPr>
          <p:nvPr/>
        </p:nvPicPr>
        <p:blipFill>
          <a:blip r:embed="rId2"/>
          <a:stretch>
            <a:fillRect/>
          </a:stretch>
        </p:blipFill>
        <p:spPr>
          <a:xfrm>
            <a:off x="2493424" y="2365103"/>
            <a:ext cx="8507729" cy="3009739"/>
          </a:xfrm>
          <a:prstGeom prst="rect">
            <a:avLst/>
          </a:prstGeom>
        </p:spPr>
      </p:pic>
      <p:sp>
        <p:nvSpPr>
          <p:cNvPr id="3" name="Marcador de contenido 2">
            <a:extLst>
              <a:ext uri="{FF2B5EF4-FFF2-40B4-BE49-F238E27FC236}">
                <a16:creationId xmlns:a16="http://schemas.microsoft.com/office/drawing/2014/main" id="{F5F7A32D-6781-4482-A801-27D4AE3C1A59}"/>
              </a:ext>
            </a:extLst>
          </p:cNvPr>
          <p:cNvSpPr>
            <a:spLocks noGrp="1"/>
          </p:cNvSpPr>
          <p:nvPr>
            <p:ph idx="1"/>
          </p:nvPr>
        </p:nvSpPr>
        <p:spPr>
          <a:xfrm>
            <a:off x="1190847" y="2073349"/>
            <a:ext cx="3505844" cy="4103613"/>
          </a:xfrm>
        </p:spPr>
        <p:txBody>
          <a:bodyPr/>
          <a:lstStyle/>
          <a:p>
            <a:pPr>
              <a:buFont typeface="Arial" panose="020B0604020202020204" pitchFamily="34" charset="0"/>
              <a:buChar char="•"/>
            </a:pPr>
            <a:r>
              <a:rPr lang="es-ES" dirty="0"/>
              <a:t>Estructura de memoria.</a:t>
            </a:r>
          </a:p>
          <a:p>
            <a:pPr>
              <a:buFont typeface="Arial" panose="020B0604020202020204" pitchFamily="34" charset="0"/>
              <a:buChar char="•"/>
            </a:pPr>
            <a:r>
              <a:rPr lang="es-ES" dirty="0"/>
              <a:t>Los Procesos.</a:t>
            </a:r>
          </a:p>
          <a:p>
            <a:pPr>
              <a:buFont typeface="Arial" panose="020B0604020202020204" pitchFamily="34" charset="0"/>
              <a:buChar char="•"/>
            </a:pPr>
            <a:r>
              <a:rPr lang="es-ES" dirty="0"/>
              <a:t>Los archivos.</a:t>
            </a:r>
            <a:endParaRPr lang="es-CO" dirty="0"/>
          </a:p>
        </p:txBody>
      </p:sp>
    </p:spTree>
    <p:extLst>
      <p:ext uri="{BB962C8B-B14F-4D97-AF65-F5344CB8AC3E}">
        <p14:creationId xmlns:p14="http://schemas.microsoft.com/office/powerpoint/2010/main" val="410526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2125D-2DF4-44EA-BEEB-D0A31448DFC2}"/>
              </a:ext>
            </a:extLst>
          </p:cNvPr>
          <p:cNvSpPr>
            <a:spLocks noGrp="1"/>
          </p:cNvSpPr>
          <p:nvPr>
            <p:ph type="title"/>
          </p:nvPr>
        </p:nvSpPr>
        <p:spPr/>
        <p:txBody>
          <a:bodyPr/>
          <a:lstStyle/>
          <a:p>
            <a:r>
              <a:rPr lang="es-ES" dirty="0"/>
              <a:t>ESTRUCTURA DE MEMORIA </a:t>
            </a:r>
            <a:endParaRPr lang="es-CO" dirty="0"/>
          </a:p>
        </p:txBody>
      </p:sp>
      <p:sp>
        <p:nvSpPr>
          <p:cNvPr id="3" name="Marcador de contenido 2">
            <a:extLst>
              <a:ext uri="{FF2B5EF4-FFF2-40B4-BE49-F238E27FC236}">
                <a16:creationId xmlns:a16="http://schemas.microsoft.com/office/drawing/2014/main" id="{0A93B95B-983C-40F3-A779-07BC61005861}"/>
              </a:ext>
            </a:extLst>
          </p:cNvPr>
          <p:cNvSpPr>
            <a:spLocks noGrp="1"/>
          </p:cNvSpPr>
          <p:nvPr>
            <p:ph idx="1"/>
          </p:nvPr>
        </p:nvSpPr>
        <p:spPr>
          <a:xfrm>
            <a:off x="1097280" y="2593877"/>
            <a:ext cx="10058400" cy="2040466"/>
          </a:xfrm>
        </p:spPr>
        <p:txBody>
          <a:bodyPr>
            <a:normAutofit/>
          </a:bodyPr>
          <a:lstStyle/>
          <a:p>
            <a:r>
              <a:rPr lang="es-ES" sz="2400" dirty="0"/>
              <a:t>Hay dos clases de memoria, una de ellas compartida por todos los usuarios  conectados y otra dedicada al trabajo de cada uno de ellos.</a:t>
            </a:r>
          </a:p>
          <a:p>
            <a:pPr>
              <a:buFont typeface="Arial" panose="020B0604020202020204" pitchFamily="34" charset="0"/>
              <a:buChar char="•"/>
            </a:pPr>
            <a:r>
              <a:rPr lang="es-CO" sz="2400" dirty="0"/>
              <a:t>Área global del sistema o SGA(</a:t>
            </a:r>
            <a:r>
              <a:rPr lang="es-CO" sz="2400" i="1" dirty="0"/>
              <a:t>system global area</a:t>
            </a:r>
            <a:r>
              <a:rPr lang="es-CO" sz="2400" dirty="0"/>
              <a:t>).</a:t>
            </a:r>
          </a:p>
          <a:p>
            <a:pPr>
              <a:buFont typeface="Arial" panose="020B0604020202020204" pitchFamily="34" charset="0"/>
              <a:buChar char="•"/>
            </a:pPr>
            <a:r>
              <a:rPr lang="es-CO" sz="2400" dirty="0"/>
              <a:t>Área global de programa o PGA(</a:t>
            </a:r>
            <a:r>
              <a:rPr lang="es-CO" sz="2400" i="1" dirty="0"/>
              <a:t>program global area</a:t>
            </a:r>
            <a:r>
              <a:rPr lang="es-CO" sz="2400" dirty="0"/>
              <a:t>).</a:t>
            </a:r>
          </a:p>
        </p:txBody>
      </p:sp>
    </p:spTree>
    <p:extLst>
      <p:ext uri="{BB962C8B-B14F-4D97-AF65-F5344CB8AC3E}">
        <p14:creationId xmlns:p14="http://schemas.microsoft.com/office/powerpoint/2010/main" val="405424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11EB8-7178-4E62-924F-B4E9A0E403F5}"/>
              </a:ext>
            </a:extLst>
          </p:cNvPr>
          <p:cNvSpPr>
            <a:spLocks noGrp="1"/>
          </p:cNvSpPr>
          <p:nvPr>
            <p:ph type="title"/>
          </p:nvPr>
        </p:nvSpPr>
        <p:spPr>
          <a:xfrm>
            <a:off x="1097280" y="286603"/>
            <a:ext cx="10058400" cy="1457137"/>
          </a:xfrm>
        </p:spPr>
        <p:txBody>
          <a:bodyPr/>
          <a:lstStyle/>
          <a:p>
            <a:r>
              <a:rPr lang="es-ES" dirty="0"/>
              <a:t>ESTRUCTURA DE MEMORIA </a:t>
            </a:r>
            <a:endParaRPr lang="es-CO" dirty="0"/>
          </a:p>
        </p:txBody>
      </p:sp>
      <p:sp>
        <p:nvSpPr>
          <p:cNvPr id="3" name="Marcador de contenido 2">
            <a:extLst>
              <a:ext uri="{FF2B5EF4-FFF2-40B4-BE49-F238E27FC236}">
                <a16:creationId xmlns:a16="http://schemas.microsoft.com/office/drawing/2014/main" id="{481F244B-873B-4A7F-A04C-4B349842E98C}"/>
              </a:ext>
            </a:extLst>
          </p:cNvPr>
          <p:cNvSpPr>
            <a:spLocks noGrp="1"/>
          </p:cNvSpPr>
          <p:nvPr>
            <p:ph idx="1"/>
          </p:nvPr>
        </p:nvSpPr>
        <p:spPr/>
        <p:txBody>
          <a:bodyPr/>
          <a:lstStyle/>
          <a:p>
            <a:r>
              <a:rPr lang="es-CO" b="1" dirty="0"/>
              <a:t>Área global del sistema o SGA(</a:t>
            </a:r>
            <a:r>
              <a:rPr lang="es-CO" b="1" i="1" dirty="0"/>
              <a:t>system global area</a:t>
            </a:r>
            <a:r>
              <a:rPr lang="es-CO" b="1" dirty="0"/>
              <a:t>)</a:t>
            </a:r>
          </a:p>
          <a:p>
            <a:pPr>
              <a:buFont typeface="Arial" panose="020B0604020202020204" pitchFamily="34" charset="0"/>
              <a:buChar char="•"/>
            </a:pPr>
            <a:r>
              <a:rPr lang="es-CO" dirty="0"/>
              <a:t>Fondo común compartido (</a:t>
            </a:r>
            <a:r>
              <a:rPr lang="es-CO" i="1" dirty="0"/>
              <a:t>Shared pool</a:t>
            </a:r>
            <a:r>
              <a:rPr lang="es-CO" dirty="0"/>
              <a:t>): en ella mantiene el diccionario de datos y las áreas compartidas de las ordenes SQL que se solicitan para su procesamiento.</a:t>
            </a:r>
          </a:p>
          <a:p>
            <a:endParaRPr lang="es-CO" dirty="0"/>
          </a:p>
          <a:p>
            <a:endParaRPr lang="es-CO" dirty="0"/>
          </a:p>
          <a:p>
            <a:endParaRPr lang="es-CO" dirty="0"/>
          </a:p>
        </p:txBody>
      </p:sp>
      <p:pic>
        <p:nvPicPr>
          <p:cNvPr id="8" name="Imagen 7">
            <a:extLst>
              <a:ext uri="{FF2B5EF4-FFF2-40B4-BE49-F238E27FC236}">
                <a16:creationId xmlns:a16="http://schemas.microsoft.com/office/drawing/2014/main" id="{0C1EB103-2C6C-4BB2-8C4C-8DFA329AE534}"/>
              </a:ext>
            </a:extLst>
          </p:cNvPr>
          <p:cNvPicPr>
            <a:picLocks noChangeAspect="1"/>
          </p:cNvPicPr>
          <p:nvPr/>
        </p:nvPicPr>
        <p:blipFill rotWithShape="1">
          <a:blip r:embed="rId2"/>
          <a:srcRect t="4368" b="-79"/>
          <a:stretch/>
        </p:blipFill>
        <p:spPr>
          <a:xfrm>
            <a:off x="3809334" y="3666437"/>
            <a:ext cx="1085850" cy="1349227"/>
          </a:xfrm>
          <a:prstGeom prst="rect">
            <a:avLst/>
          </a:prstGeom>
        </p:spPr>
      </p:pic>
      <p:pic>
        <p:nvPicPr>
          <p:cNvPr id="11" name="Imagen 10">
            <a:extLst>
              <a:ext uri="{FF2B5EF4-FFF2-40B4-BE49-F238E27FC236}">
                <a16:creationId xmlns:a16="http://schemas.microsoft.com/office/drawing/2014/main" id="{A40CD40B-F282-4FD2-9C70-C560BD056F50}"/>
              </a:ext>
            </a:extLst>
          </p:cNvPr>
          <p:cNvPicPr>
            <a:picLocks noChangeAspect="1"/>
          </p:cNvPicPr>
          <p:nvPr/>
        </p:nvPicPr>
        <p:blipFill rotWithShape="1">
          <a:blip r:embed="rId3"/>
          <a:srcRect t="18874" b="18223"/>
          <a:stretch/>
        </p:blipFill>
        <p:spPr>
          <a:xfrm>
            <a:off x="6096000" y="3762128"/>
            <a:ext cx="3324446" cy="1157844"/>
          </a:xfrm>
          <a:prstGeom prst="rect">
            <a:avLst/>
          </a:prstGeom>
        </p:spPr>
      </p:pic>
    </p:spTree>
    <p:extLst>
      <p:ext uri="{BB962C8B-B14F-4D97-AF65-F5344CB8AC3E}">
        <p14:creationId xmlns:p14="http://schemas.microsoft.com/office/powerpoint/2010/main" val="265797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11EB8-7178-4E62-924F-B4E9A0E403F5}"/>
              </a:ext>
            </a:extLst>
          </p:cNvPr>
          <p:cNvSpPr>
            <a:spLocks noGrp="1"/>
          </p:cNvSpPr>
          <p:nvPr>
            <p:ph type="title"/>
          </p:nvPr>
        </p:nvSpPr>
        <p:spPr>
          <a:xfrm>
            <a:off x="1097280" y="286603"/>
            <a:ext cx="10058400" cy="1457137"/>
          </a:xfrm>
        </p:spPr>
        <p:txBody>
          <a:bodyPr/>
          <a:lstStyle/>
          <a:p>
            <a:r>
              <a:rPr lang="es-ES" dirty="0"/>
              <a:t>ESTRUCTURA DE MEMORIA </a:t>
            </a:r>
            <a:endParaRPr lang="es-CO" dirty="0"/>
          </a:p>
        </p:txBody>
      </p:sp>
      <p:sp>
        <p:nvSpPr>
          <p:cNvPr id="3" name="Marcador de contenido 2">
            <a:extLst>
              <a:ext uri="{FF2B5EF4-FFF2-40B4-BE49-F238E27FC236}">
                <a16:creationId xmlns:a16="http://schemas.microsoft.com/office/drawing/2014/main" id="{481F244B-873B-4A7F-A04C-4B349842E98C}"/>
              </a:ext>
            </a:extLst>
          </p:cNvPr>
          <p:cNvSpPr>
            <a:spLocks noGrp="1"/>
          </p:cNvSpPr>
          <p:nvPr>
            <p:ph idx="1"/>
          </p:nvPr>
        </p:nvSpPr>
        <p:spPr/>
        <p:txBody>
          <a:bodyPr/>
          <a:lstStyle/>
          <a:p>
            <a:r>
              <a:rPr lang="es-CO" b="1" dirty="0"/>
              <a:t>Área global del sistema o SGA(</a:t>
            </a:r>
            <a:r>
              <a:rPr lang="es-CO" b="1" i="1" dirty="0"/>
              <a:t>system global area</a:t>
            </a:r>
            <a:r>
              <a:rPr lang="es-CO" b="1" dirty="0"/>
              <a:t>)</a:t>
            </a:r>
          </a:p>
          <a:p>
            <a:pPr>
              <a:buFont typeface="Arial" panose="020B0604020202020204" pitchFamily="34" charset="0"/>
              <a:buChar char="•"/>
            </a:pPr>
            <a:r>
              <a:rPr lang="es-CO" dirty="0"/>
              <a:t>Area de memoria rápida (</a:t>
            </a:r>
            <a:r>
              <a:rPr lang="es-CO" i="1" dirty="0"/>
              <a:t>Database buffer cache</a:t>
            </a:r>
            <a:r>
              <a:rPr lang="es-CO" dirty="0"/>
              <a:t>): en ella mantienen los datos traídos por las ordenes SQL de los usuarios conectados a la base de datos. </a:t>
            </a:r>
          </a:p>
        </p:txBody>
      </p:sp>
      <p:pic>
        <p:nvPicPr>
          <p:cNvPr id="10" name="Imagen 9">
            <a:extLst>
              <a:ext uri="{FF2B5EF4-FFF2-40B4-BE49-F238E27FC236}">
                <a16:creationId xmlns:a16="http://schemas.microsoft.com/office/drawing/2014/main" id="{BBD3C864-55F9-4F24-960F-F9C44120B65E}"/>
              </a:ext>
            </a:extLst>
          </p:cNvPr>
          <p:cNvPicPr>
            <a:picLocks noChangeAspect="1"/>
          </p:cNvPicPr>
          <p:nvPr/>
        </p:nvPicPr>
        <p:blipFill>
          <a:blip r:embed="rId2"/>
          <a:stretch>
            <a:fillRect/>
          </a:stretch>
        </p:blipFill>
        <p:spPr>
          <a:xfrm>
            <a:off x="4148051" y="3593910"/>
            <a:ext cx="3956858" cy="1648690"/>
          </a:xfrm>
          <a:prstGeom prst="rect">
            <a:avLst/>
          </a:prstGeom>
        </p:spPr>
      </p:pic>
    </p:spTree>
    <p:extLst>
      <p:ext uri="{BB962C8B-B14F-4D97-AF65-F5344CB8AC3E}">
        <p14:creationId xmlns:p14="http://schemas.microsoft.com/office/powerpoint/2010/main" val="211262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11EB8-7178-4E62-924F-B4E9A0E403F5}"/>
              </a:ext>
            </a:extLst>
          </p:cNvPr>
          <p:cNvSpPr>
            <a:spLocks noGrp="1"/>
          </p:cNvSpPr>
          <p:nvPr>
            <p:ph type="title"/>
          </p:nvPr>
        </p:nvSpPr>
        <p:spPr>
          <a:xfrm>
            <a:off x="1097280" y="286603"/>
            <a:ext cx="10058400" cy="1457137"/>
          </a:xfrm>
        </p:spPr>
        <p:txBody>
          <a:bodyPr/>
          <a:lstStyle/>
          <a:p>
            <a:r>
              <a:rPr lang="es-ES" dirty="0"/>
              <a:t>ESTRUCTURA DE MEMORIA </a:t>
            </a:r>
            <a:endParaRPr lang="es-CO" dirty="0"/>
          </a:p>
        </p:txBody>
      </p:sp>
      <p:sp>
        <p:nvSpPr>
          <p:cNvPr id="3" name="Marcador de contenido 2">
            <a:extLst>
              <a:ext uri="{FF2B5EF4-FFF2-40B4-BE49-F238E27FC236}">
                <a16:creationId xmlns:a16="http://schemas.microsoft.com/office/drawing/2014/main" id="{481F244B-873B-4A7F-A04C-4B349842E98C}"/>
              </a:ext>
            </a:extLst>
          </p:cNvPr>
          <p:cNvSpPr>
            <a:spLocks noGrp="1"/>
          </p:cNvSpPr>
          <p:nvPr>
            <p:ph idx="1"/>
          </p:nvPr>
        </p:nvSpPr>
        <p:spPr/>
        <p:txBody>
          <a:bodyPr/>
          <a:lstStyle/>
          <a:p>
            <a:r>
              <a:rPr lang="es-CO" b="1" dirty="0"/>
              <a:t>Área global del sistema o SGA(</a:t>
            </a:r>
            <a:r>
              <a:rPr lang="es-CO" b="1" i="1" dirty="0"/>
              <a:t>system global area</a:t>
            </a:r>
            <a:r>
              <a:rPr lang="es-CO" b="1" dirty="0"/>
              <a:t>)</a:t>
            </a:r>
          </a:p>
          <a:p>
            <a:pPr>
              <a:buFont typeface="Arial" panose="020B0604020202020204" pitchFamily="34" charset="0"/>
              <a:buChar char="•"/>
            </a:pPr>
            <a:r>
              <a:rPr lang="es-CO" dirty="0"/>
              <a:t>Area de registros de rehacer (</a:t>
            </a:r>
            <a:r>
              <a:rPr lang="es-CO" i="1" dirty="0"/>
              <a:t>Redo log Buffer</a:t>
            </a:r>
            <a:r>
              <a:rPr lang="es-CO" dirty="0"/>
              <a:t>): aquí se registran los cambios hechos a la base de datos.</a:t>
            </a:r>
          </a:p>
        </p:txBody>
      </p:sp>
      <p:pic>
        <p:nvPicPr>
          <p:cNvPr id="4" name="Imagen 3">
            <a:extLst>
              <a:ext uri="{FF2B5EF4-FFF2-40B4-BE49-F238E27FC236}">
                <a16:creationId xmlns:a16="http://schemas.microsoft.com/office/drawing/2014/main" id="{58207370-12AE-4CD5-A4B0-29557B640F00}"/>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4876800" y="2991293"/>
            <a:ext cx="2438400" cy="2438400"/>
          </a:xfrm>
          <a:prstGeom prst="rect">
            <a:avLst/>
          </a:prstGeom>
        </p:spPr>
      </p:pic>
    </p:spTree>
    <p:extLst>
      <p:ext uri="{BB962C8B-B14F-4D97-AF65-F5344CB8AC3E}">
        <p14:creationId xmlns:p14="http://schemas.microsoft.com/office/powerpoint/2010/main" val="109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11EB8-7178-4E62-924F-B4E9A0E403F5}"/>
              </a:ext>
            </a:extLst>
          </p:cNvPr>
          <p:cNvSpPr>
            <a:spLocks noGrp="1"/>
          </p:cNvSpPr>
          <p:nvPr>
            <p:ph type="title"/>
          </p:nvPr>
        </p:nvSpPr>
        <p:spPr>
          <a:xfrm>
            <a:off x="1097280" y="286603"/>
            <a:ext cx="10058400" cy="1457137"/>
          </a:xfrm>
        </p:spPr>
        <p:txBody>
          <a:bodyPr/>
          <a:lstStyle/>
          <a:p>
            <a:r>
              <a:rPr lang="es-ES" dirty="0"/>
              <a:t>ESTRUCTURA DE MEMORIA </a:t>
            </a:r>
            <a:endParaRPr lang="es-CO" dirty="0"/>
          </a:p>
        </p:txBody>
      </p:sp>
      <p:sp>
        <p:nvSpPr>
          <p:cNvPr id="3" name="Marcador de contenido 2">
            <a:extLst>
              <a:ext uri="{FF2B5EF4-FFF2-40B4-BE49-F238E27FC236}">
                <a16:creationId xmlns:a16="http://schemas.microsoft.com/office/drawing/2014/main" id="{481F244B-873B-4A7F-A04C-4B349842E98C}"/>
              </a:ext>
            </a:extLst>
          </p:cNvPr>
          <p:cNvSpPr>
            <a:spLocks noGrp="1"/>
          </p:cNvSpPr>
          <p:nvPr>
            <p:ph idx="1"/>
          </p:nvPr>
        </p:nvSpPr>
        <p:spPr/>
        <p:txBody>
          <a:bodyPr/>
          <a:lstStyle/>
          <a:p>
            <a:pPr>
              <a:buFont typeface="Arial" panose="020B0604020202020204" pitchFamily="34" charset="0"/>
              <a:buChar char="•"/>
            </a:pPr>
            <a:r>
              <a:rPr lang="es-CO" dirty="0"/>
              <a:t>Por cada sesión de usuario se crea también, una area especifica llamada </a:t>
            </a:r>
            <a:r>
              <a:rPr lang="es-CO" b="1" dirty="0"/>
              <a:t>Area global de programa o PGA (</a:t>
            </a:r>
            <a:r>
              <a:rPr lang="es-CO" b="1" i="1" dirty="0"/>
              <a:t>Program global area</a:t>
            </a:r>
            <a:r>
              <a:rPr lang="es-CO" b="1" dirty="0"/>
              <a:t>); </a:t>
            </a:r>
            <a:r>
              <a:rPr lang="es-CO" dirty="0"/>
              <a:t>esta area no se comparte con las otras sesiones de usuario.</a:t>
            </a:r>
            <a:r>
              <a:rPr lang="es-CO" b="1" dirty="0"/>
              <a:t> </a:t>
            </a:r>
            <a:endParaRPr lang="es-CO" dirty="0"/>
          </a:p>
        </p:txBody>
      </p:sp>
      <p:sp>
        <p:nvSpPr>
          <p:cNvPr id="5" name="Rectángulo: esquinas redondeadas 4">
            <a:extLst>
              <a:ext uri="{FF2B5EF4-FFF2-40B4-BE49-F238E27FC236}">
                <a16:creationId xmlns:a16="http://schemas.microsoft.com/office/drawing/2014/main" id="{3F2AFF3F-D55B-4ADA-AE15-45D314934026}"/>
              </a:ext>
            </a:extLst>
          </p:cNvPr>
          <p:cNvSpPr/>
          <p:nvPr/>
        </p:nvSpPr>
        <p:spPr>
          <a:xfrm>
            <a:off x="2083981" y="4980355"/>
            <a:ext cx="1531088" cy="1020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USUARIO 1</a:t>
            </a:r>
          </a:p>
          <a:p>
            <a:pPr algn="ctr"/>
            <a:endParaRPr lang="es-ES" dirty="0"/>
          </a:p>
          <a:p>
            <a:pPr algn="ctr"/>
            <a:r>
              <a:rPr lang="es-ES" dirty="0"/>
              <a:t>PGA 1</a:t>
            </a:r>
            <a:endParaRPr lang="es-CO" dirty="0"/>
          </a:p>
        </p:txBody>
      </p:sp>
      <p:sp>
        <p:nvSpPr>
          <p:cNvPr id="8" name="Rectángulo: esquinas redondeadas 7">
            <a:extLst>
              <a:ext uri="{FF2B5EF4-FFF2-40B4-BE49-F238E27FC236}">
                <a16:creationId xmlns:a16="http://schemas.microsoft.com/office/drawing/2014/main" id="{29417EA8-17EF-458C-85FC-A79F1A2E03E4}"/>
              </a:ext>
            </a:extLst>
          </p:cNvPr>
          <p:cNvSpPr/>
          <p:nvPr/>
        </p:nvSpPr>
        <p:spPr>
          <a:xfrm>
            <a:off x="3824887" y="4980355"/>
            <a:ext cx="1531088" cy="102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USUARIO 2</a:t>
            </a:r>
          </a:p>
          <a:p>
            <a:pPr algn="ctr"/>
            <a:endParaRPr lang="es-ES" dirty="0"/>
          </a:p>
          <a:p>
            <a:pPr algn="ctr"/>
            <a:r>
              <a:rPr lang="es-ES" dirty="0"/>
              <a:t>PGA 2</a:t>
            </a:r>
            <a:endParaRPr lang="es-CO" dirty="0"/>
          </a:p>
        </p:txBody>
      </p:sp>
      <p:sp>
        <p:nvSpPr>
          <p:cNvPr id="9" name="Rectángulo: esquinas redondeadas 8">
            <a:extLst>
              <a:ext uri="{FF2B5EF4-FFF2-40B4-BE49-F238E27FC236}">
                <a16:creationId xmlns:a16="http://schemas.microsoft.com/office/drawing/2014/main" id="{4A993F40-07B1-4FE4-AEAD-596F42A9E06F}"/>
              </a:ext>
            </a:extLst>
          </p:cNvPr>
          <p:cNvSpPr/>
          <p:nvPr/>
        </p:nvSpPr>
        <p:spPr>
          <a:xfrm>
            <a:off x="7838323" y="4963408"/>
            <a:ext cx="1531088" cy="1020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dirty="0"/>
              <a:t>USUARIO n</a:t>
            </a:r>
          </a:p>
          <a:p>
            <a:pPr algn="ctr"/>
            <a:endParaRPr lang="es-ES" dirty="0"/>
          </a:p>
          <a:p>
            <a:pPr algn="ctr"/>
            <a:r>
              <a:rPr lang="es-ES" dirty="0"/>
              <a:t>PGA n</a:t>
            </a:r>
            <a:endParaRPr lang="es-CO" dirty="0"/>
          </a:p>
        </p:txBody>
      </p:sp>
      <p:sp>
        <p:nvSpPr>
          <p:cNvPr id="13" name="Rectángulo: esquinas redondeadas 12">
            <a:extLst>
              <a:ext uri="{FF2B5EF4-FFF2-40B4-BE49-F238E27FC236}">
                <a16:creationId xmlns:a16="http://schemas.microsoft.com/office/drawing/2014/main" id="{DD09BFED-8039-493B-8B75-442347034F1D}"/>
              </a:ext>
            </a:extLst>
          </p:cNvPr>
          <p:cNvSpPr/>
          <p:nvPr/>
        </p:nvSpPr>
        <p:spPr>
          <a:xfrm>
            <a:off x="1988289" y="2966478"/>
            <a:ext cx="7393171" cy="14034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s-ES" dirty="0"/>
              <a:t>SGA</a:t>
            </a:r>
            <a:endParaRPr lang="es-CO" dirty="0"/>
          </a:p>
        </p:txBody>
      </p:sp>
      <p:sp>
        <p:nvSpPr>
          <p:cNvPr id="14" name="Rectángulo: esquinas redondeadas 13">
            <a:extLst>
              <a:ext uri="{FF2B5EF4-FFF2-40B4-BE49-F238E27FC236}">
                <a16:creationId xmlns:a16="http://schemas.microsoft.com/office/drawing/2014/main" id="{7E3DA628-3640-4EE6-A817-C83171C4DCA5}"/>
              </a:ext>
            </a:extLst>
          </p:cNvPr>
          <p:cNvSpPr/>
          <p:nvPr/>
        </p:nvSpPr>
        <p:spPr>
          <a:xfrm>
            <a:off x="2243481" y="3340821"/>
            <a:ext cx="2133600" cy="6548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t>Fondo común compartido</a:t>
            </a:r>
            <a:endParaRPr lang="es-CO" dirty="0"/>
          </a:p>
        </p:txBody>
      </p:sp>
      <p:sp>
        <p:nvSpPr>
          <p:cNvPr id="15" name="Rectángulo: esquinas redondeadas 14">
            <a:extLst>
              <a:ext uri="{FF2B5EF4-FFF2-40B4-BE49-F238E27FC236}">
                <a16:creationId xmlns:a16="http://schemas.microsoft.com/office/drawing/2014/main" id="{C825A158-A8AD-486C-9338-59A46E900985}"/>
              </a:ext>
            </a:extLst>
          </p:cNvPr>
          <p:cNvSpPr/>
          <p:nvPr/>
        </p:nvSpPr>
        <p:spPr>
          <a:xfrm>
            <a:off x="4493343" y="3359881"/>
            <a:ext cx="2258332" cy="6548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t>Área de memoria rápida</a:t>
            </a:r>
            <a:endParaRPr lang="es-CO" dirty="0"/>
          </a:p>
        </p:txBody>
      </p:sp>
      <p:sp>
        <p:nvSpPr>
          <p:cNvPr id="16" name="Rectángulo: esquinas redondeadas 15">
            <a:extLst>
              <a:ext uri="{FF2B5EF4-FFF2-40B4-BE49-F238E27FC236}">
                <a16:creationId xmlns:a16="http://schemas.microsoft.com/office/drawing/2014/main" id="{6096FB70-4CAC-4A1E-B54E-EDC834D05496}"/>
              </a:ext>
            </a:extLst>
          </p:cNvPr>
          <p:cNvSpPr/>
          <p:nvPr/>
        </p:nvSpPr>
        <p:spPr>
          <a:xfrm>
            <a:off x="6867937" y="3359881"/>
            <a:ext cx="2258332" cy="6548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t>Área de registros de rehacer</a:t>
            </a:r>
            <a:endParaRPr lang="es-CO" dirty="0"/>
          </a:p>
        </p:txBody>
      </p:sp>
      <p:sp>
        <p:nvSpPr>
          <p:cNvPr id="17" name="CuadroTexto 16">
            <a:extLst>
              <a:ext uri="{FF2B5EF4-FFF2-40B4-BE49-F238E27FC236}">
                <a16:creationId xmlns:a16="http://schemas.microsoft.com/office/drawing/2014/main" id="{7E0B4585-853E-4AB1-AE94-29F6EEA6C1E0}"/>
              </a:ext>
            </a:extLst>
          </p:cNvPr>
          <p:cNvSpPr txBox="1"/>
          <p:nvPr/>
        </p:nvSpPr>
        <p:spPr>
          <a:xfrm>
            <a:off x="6000309" y="4668765"/>
            <a:ext cx="1314891" cy="1200329"/>
          </a:xfrm>
          <a:prstGeom prst="rect">
            <a:avLst/>
          </a:prstGeom>
          <a:noFill/>
        </p:spPr>
        <p:txBody>
          <a:bodyPr wrap="square" rtlCol="0">
            <a:spAutoFit/>
          </a:bodyPr>
          <a:lstStyle/>
          <a:p>
            <a:r>
              <a:rPr lang="es-ES" sz="7200" dirty="0">
                <a:solidFill>
                  <a:schemeClr val="accent1">
                    <a:lumMod val="75000"/>
                  </a:schemeClr>
                </a:solidFill>
              </a:rPr>
              <a:t>. . .</a:t>
            </a:r>
            <a:endParaRPr lang="es-CO" sz="7200" dirty="0">
              <a:solidFill>
                <a:schemeClr val="accent1">
                  <a:lumMod val="75000"/>
                </a:schemeClr>
              </a:solidFill>
            </a:endParaRPr>
          </a:p>
        </p:txBody>
      </p:sp>
      <p:sp>
        <p:nvSpPr>
          <p:cNvPr id="18" name="Flecha: arriba y abajo 17">
            <a:extLst>
              <a:ext uri="{FF2B5EF4-FFF2-40B4-BE49-F238E27FC236}">
                <a16:creationId xmlns:a16="http://schemas.microsoft.com/office/drawing/2014/main" id="{D9E243AE-DA8E-4FF4-ABB8-41ED96BD6CEA}"/>
              </a:ext>
            </a:extLst>
          </p:cNvPr>
          <p:cNvSpPr/>
          <p:nvPr/>
        </p:nvSpPr>
        <p:spPr>
          <a:xfrm>
            <a:off x="2732567" y="4465674"/>
            <a:ext cx="233917" cy="38269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19" name="Flecha: arriba y abajo 18">
            <a:extLst>
              <a:ext uri="{FF2B5EF4-FFF2-40B4-BE49-F238E27FC236}">
                <a16:creationId xmlns:a16="http://schemas.microsoft.com/office/drawing/2014/main" id="{E43973E6-ACE0-4D5B-A15F-51EDB744BB99}"/>
              </a:ext>
            </a:extLst>
          </p:cNvPr>
          <p:cNvSpPr/>
          <p:nvPr/>
        </p:nvSpPr>
        <p:spPr>
          <a:xfrm>
            <a:off x="4477724" y="4465674"/>
            <a:ext cx="233917" cy="38269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20" name="Flecha: arriba y abajo 19">
            <a:extLst>
              <a:ext uri="{FF2B5EF4-FFF2-40B4-BE49-F238E27FC236}">
                <a16:creationId xmlns:a16="http://schemas.microsoft.com/office/drawing/2014/main" id="{F8D5F32D-A9D4-4666-A28F-4569BE2776B7}"/>
              </a:ext>
            </a:extLst>
          </p:cNvPr>
          <p:cNvSpPr/>
          <p:nvPr/>
        </p:nvSpPr>
        <p:spPr>
          <a:xfrm>
            <a:off x="8486909" y="4477418"/>
            <a:ext cx="233917" cy="38269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23634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F1E2D-D24F-4D10-A604-230AAF4018C8}"/>
              </a:ext>
            </a:extLst>
          </p:cNvPr>
          <p:cNvSpPr>
            <a:spLocks noGrp="1"/>
          </p:cNvSpPr>
          <p:nvPr>
            <p:ph type="title"/>
          </p:nvPr>
        </p:nvSpPr>
        <p:spPr/>
        <p:txBody>
          <a:bodyPr/>
          <a:lstStyle/>
          <a:p>
            <a:r>
              <a:rPr lang="es-CO" dirty="0"/>
              <a:t>LOS ARCHIVOS</a:t>
            </a:r>
          </a:p>
        </p:txBody>
      </p:sp>
      <p:sp>
        <p:nvSpPr>
          <p:cNvPr id="3" name="Marcador de contenido 2">
            <a:extLst>
              <a:ext uri="{FF2B5EF4-FFF2-40B4-BE49-F238E27FC236}">
                <a16:creationId xmlns:a16="http://schemas.microsoft.com/office/drawing/2014/main" id="{74A19D05-1A14-4BD7-93F6-A1D2B29A2E65}"/>
              </a:ext>
            </a:extLst>
          </p:cNvPr>
          <p:cNvSpPr>
            <a:spLocks noGrp="1"/>
          </p:cNvSpPr>
          <p:nvPr>
            <p:ph idx="1"/>
          </p:nvPr>
        </p:nvSpPr>
        <p:spPr/>
        <p:txBody>
          <a:bodyPr/>
          <a:lstStyle/>
          <a:p>
            <a:pPr>
              <a:buFont typeface="Arial" panose="020B0604020202020204" pitchFamily="34" charset="0"/>
              <a:buChar char="•"/>
            </a:pPr>
            <a:r>
              <a:rPr lang="es-CO" dirty="0"/>
              <a:t>Archivos de datos.</a:t>
            </a:r>
          </a:p>
          <a:p>
            <a:pPr>
              <a:buFont typeface="Arial" panose="020B0604020202020204" pitchFamily="34" charset="0"/>
              <a:buChar char="•"/>
            </a:pPr>
            <a:r>
              <a:rPr lang="es-CO" dirty="0"/>
              <a:t>Archivos de control.</a:t>
            </a:r>
          </a:p>
          <a:p>
            <a:pPr>
              <a:buFont typeface="Arial" panose="020B0604020202020204" pitchFamily="34" charset="0"/>
              <a:buChar char="•"/>
            </a:pPr>
            <a:r>
              <a:rPr lang="es-CO" dirty="0"/>
              <a:t>Archivos de rehacer.</a:t>
            </a:r>
          </a:p>
          <a:p>
            <a:pPr>
              <a:buFont typeface="Arial" panose="020B0604020202020204" pitchFamily="34" charset="0"/>
              <a:buChar char="•"/>
            </a:pPr>
            <a:r>
              <a:rPr lang="es-CO" dirty="0"/>
              <a:t>Archivos fuera de línea. </a:t>
            </a:r>
          </a:p>
          <a:p>
            <a:endParaRPr lang="es-CO" dirty="0"/>
          </a:p>
        </p:txBody>
      </p:sp>
      <p:pic>
        <p:nvPicPr>
          <p:cNvPr id="4" name="Imagen 3">
            <a:extLst>
              <a:ext uri="{FF2B5EF4-FFF2-40B4-BE49-F238E27FC236}">
                <a16:creationId xmlns:a16="http://schemas.microsoft.com/office/drawing/2014/main" id="{7097BBB3-005B-4A5C-BE39-65984FFCF06B}"/>
              </a:ext>
            </a:extLst>
          </p:cNvPr>
          <p:cNvPicPr>
            <a:picLocks noChangeAspect="1"/>
          </p:cNvPicPr>
          <p:nvPr/>
        </p:nvPicPr>
        <p:blipFill rotWithShape="1">
          <a:blip r:embed="rId2"/>
          <a:srcRect l="9627" t="13433" r="4788" b="9701"/>
          <a:stretch/>
        </p:blipFill>
        <p:spPr>
          <a:xfrm>
            <a:off x="4206241" y="3218688"/>
            <a:ext cx="6467856" cy="1883664"/>
          </a:xfrm>
          <a:prstGeom prst="rect">
            <a:avLst/>
          </a:prstGeom>
        </p:spPr>
      </p:pic>
    </p:spTree>
    <p:extLst>
      <p:ext uri="{BB962C8B-B14F-4D97-AF65-F5344CB8AC3E}">
        <p14:creationId xmlns:p14="http://schemas.microsoft.com/office/powerpoint/2010/main" val="88233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42FD3-F607-403D-A041-8DFE73AB7633}"/>
              </a:ext>
            </a:extLst>
          </p:cNvPr>
          <p:cNvSpPr>
            <a:spLocks noGrp="1"/>
          </p:cNvSpPr>
          <p:nvPr>
            <p:ph type="title"/>
          </p:nvPr>
        </p:nvSpPr>
        <p:spPr/>
        <p:txBody>
          <a:bodyPr/>
          <a:lstStyle/>
          <a:p>
            <a:r>
              <a:rPr lang="es-CO" dirty="0"/>
              <a:t>LOS ARCHIVOS DE DATOS (</a:t>
            </a:r>
            <a:r>
              <a:rPr lang="es-CO" i="1" dirty="0"/>
              <a:t>Datafiles</a:t>
            </a:r>
            <a:r>
              <a:rPr lang="es-CO" dirty="0"/>
              <a:t>)</a:t>
            </a:r>
          </a:p>
        </p:txBody>
      </p:sp>
      <p:sp>
        <p:nvSpPr>
          <p:cNvPr id="3" name="Marcador de contenido 2">
            <a:extLst>
              <a:ext uri="{FF2B5EF4-FFF2-40B4-BE49-F238E27FC236}">
                <a16:creationId xmlns:a16="http://schemas.microsoft.com/office/drawing/2014/main" id="{F915E019-C0F1-4CEC-9C25-460CADF4621E}"/>
              </a:ext>
            </a:extLst>
          </p:cNvPr>
          <p:cNvSpPr>
            <a:spLocks noGrp="1"/>
          </p:cNvSpPr>
          <p:nvPr>
            <p:ph idx="1"/>
          </p:nvPr>
        </p:nvSpPr>
        <p:spPr>
          <a:xfrm>
            <a:off x="1097280" y="1845734"/>
            <a:ext cx="10058400" cy="1450757"/>
          </a:xfrm>
        </p:spPr>
        <p:txBody>
          <a:bodyPr/>
          <a:lstStyle/>
          <a:p>
            <a:r>
              <a:rPr lang="es-CO" dirty="0"/>
              <a:t>Estos archivos sirven para el almacenamiento físico de las tablas, índices o agrupamientos (</a:t>
            </a:r>
            <a:r>
              <a:rPr lang="es-CO" i="1" dirty="0"/>
              <a:t>clusters</a:t>
            </a:r>
            <a:r>
              <a:rPr lang="es-CO" dirty="0"/>
              <a:t>)  y procedimientos.</a:t>
            </a:r>
          </a:p>
          <a:p>
            <a:r>
              <a:rPr lang="es-CO" dirty="0"/>
              <a:t>Estos archivos son los únicos que contienen los datos de los usuarios de la base de datos.</a:t>
            </a:r>
          </a:p>
        </p:txBody>
      </p:sp>
      <p:pic>
        <p:nvPicPr>
          <p:cNvPr id="4" name="Imagen 3">
            <a:extLst>
              <a:ext uri="{FF2B5EF4-FFF2-40B4-BE49-F238E27FC236}">
                <a16:creationId xmlns:a16="http://schemas.microsoft.com/office/drawing/2014/main" id="{762A0E1A-B975-4E8E-BC91-2913A9F01700}"/>
              </a:ext>
            </a:extLst>
          </p:cNvPr>
          <p:cNvPicPr>
            <a:picLocks noChangeAspect="1"/>
          </p:cNvPicPr>
          <p:nvPr/>
        </p:nvPicPr>
        <p:blipFill>
          <a:blip r:embed="rId2"/>
          <a:stretch>
            <a:fillRect/>
          </a:stretch>
        </p:blipFill>
        <p:spPr>
          <a:xfrm>
            <a:off x="3838558" y="3140011"/>
            <a:ext cx="4787281" cy="2565845"/>
          </a:xfrm>
          <a:prstGeom prst="rect">
            <a:avLst/>
          </a:prstGeom>
        </p:spPr>
      </p:pic>
      <p:sp>
        <p:nvSpPr>
          <p:cNvPr id="8" name="Marcador de contenido 2">
            <a:extLst>
              <a:ext uri="{FF2B5EF4-FFF2-40B4-BE49-F238E27FC236}">
                <a16:creationId xmlns:a16="http://schemas.microsoft.com/office/drawing/2014/main" id="{AC787749-3190-4796-A588-2AE2546A974E}"/>
              </a:ext>
            </a:extLst>
          </p:cNvPr>
          <p:cNvSpPr txBox="1">
            <a:spLocks/>
          </p:cNvSpPr>
          <p:nvPr/>
        </p:nvSpPr>
        <p:spPr>
          <a:xfrm>
            <a:off x="1097280" y="3140011"/>
            <a:ext cx="4998720" cy="145075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s-CO" dirty="0"/>
          </a:p>
        </p:txBody>
      </p:sp>
    </p:spTree>
    <p:extLst>
      <p:ext uri="{BB962C8B-B14F-4D97-AF65-F5344CB8AC3E}">
        <p14:creationId xmlns:p14="http://schemas.microsoft.com/office/powerpoint/2010/main" val="379918399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488</TotalTime>
  <Words>1239</Words>
  <Application>Microsoft Office PowerPoint</Application>
  <PresentationFormat>Panorámica</PresentationFormat>
  <Paragraphs>80</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Retrospección</vt:lpstr>
      <vt:lpstr>ARQUITECTURA DE ORACLE </vt:lpstr>
      <vt:lpstr>ARQUITECTURA DE ORACLE </vt:lpstr>
      <vt:lpstr>ESTRUCTURA DE MEMORIA </vt:lpstr>
      <vt:lpstr>ESTRUCTURA DE MEMORIA </vt:lpstr>
      <vt:lpstr>ESTRUCTURA DE MEMORIA </vt:lpstr>
      <vt:lpstr>ESTRUCTURA DE MEMORIA </vt:lpstr>
      <vt:lpstr>ESTRUCTURA DE MEMORIA </vt:lpstr>
      <vt:lpstr>LOS ARCHIVOS</vt:lpstr>
      <vt:lpstr>LOS ARCHIVOS DE DATOS (Datafiles)</vt:lpstr>
      <vt:lpstr>LOS ARCHIVOS DE DATOS (Datafiles)</vt:lpstr>
      <vt:lpstr>LOS ARCHIVOS DE DATOS (Datafiles)</vt:lpstr>
      <vt:lpstr>ARCHIVOS DE CONTROL (Control Files)</vt:lpstr>
      <vt:lpstr>ARCHIVOS DE REHACER (Redo Log Files)</vt:lpstr>
      <vt:lpstr>ARCHIVOS FUERA DE LÍNEA (Archived Files)</vt:lpstr>
      <vt:lpstr>LOS PROCESOS</vt:lpstr>
      <vt:lpstr>LOS PROCESOS DE BASE O DE SOPORTE </vt:lpstr>
      <vt:lpstr>LOS PROCESOS DE BASE O DE SOPORTE </vt:lpstr>
      <vt:lpstr>PROCESOS DEL USUARIO</vt:lpstr>
      <vt:lpstr>PROCESOS SERVIDORES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ORACLE</dc:title>
  <dc:creator>andres j osorio p</dc:creator>
  <cp:lastModifiedBy>andres j osorio p</cp:lastModifiedBy>
  <cp:revision>26</cp:revision>
  <dcterms:created xsi:type="dcterms:W3CDTF">2019-06-09T14:29:13Z</dcterms:created>
  <dcterms:modified xsi:type="dcterms:W3CDTF">2019-06-11T04:43:49Z</dcterms:modified>
</cp:coreProperties>
</file>