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184" y="1134"/>
      </p:cViewPr>
      <p:guideLst>
        <p:guide orient="horz" pos="3318"/>
        <p:guide orient="horz" pos="288"/>
        <p:guide orient="horz" pos="20160"/>
        <p:guide orient="horz"/>
        <p:guide pos="264"/>
        <p:guide pos="27384"/>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9D925D-F37F-91BC-8E20-5D5410D3C9DD}"/>
              </a:ext>
            </a:extLst>
          </p:cNvPr>
          <p:cNvSpPr>
            <a:spLocks noGrp="1" noRot="1" noMove="1" noResize="1" noEditPoints="1" noAdjustHandles="1" noChangeArrowheads="1" noChangeShapeType="1"/>
          </p:cNvSpPr>
          <p:nvPr/>
        </p:nvSpPr>
        <p:spPr>
          <a:xfrm>
            <a:off x="0" y="31318200"/>
            <a:ext cx="43891200" cy="16002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5F1DA7-F7E9-300E-965C-4589A85CCF68}"/>
              </a:ext>
            </a:extLst>
          </p:cNvPr>
          <p:cNvSpPr>
            <a:spLocks noGrp="1" noRot="1" noMove="1" noResize="1" noEditPoints="1" noAdjustHandles="1" noChangeArrowheads="1" noChangeShapeType="1"/>
          </p:cNvSpPr>
          <p:nvPr/>
        </p:nvSpPr>
        <p:spPr>
          <a:xfrm>
            <a:off x="0" y="0"/>
            <a:ext cx="43891200" cy="449735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1D392B5-F0D7-C1F7-8BC9-A05511D46907}"/>
              </a:ext>
            </a:extLst>
          </p:cNvPr>
          <p:cNvSpPr>
            <a:spLocks noGrp="1" noRot="1" noMove="1" noResize="1" noEditPoints="1" noAdjustHandles="1" noChangeArrowheads="1" noChangeShapeType="1"/>
          </p:cNvSpPr>
          <p:nvPr/>
        </p:nvSpPr>
        <p:spPr>
          <a:xfrm>
            <a:off x="15440469" y="5551849"/>
            <a:ext cx="12971447" cy="24779467"/>
          </a:xfrm>
          <a:prstGeom prst="rect">
            <a:avLst/>
          </a:prstGeom>
          <a:solidFill>
            <a:schemeClr val="bg1">
              <a:lumMod val="6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lumOff val="75000"/>
                </a:schemeClr>
              </a:solidFill>
            </a:endParaRPr>
          </a:p>
        </p:txBody>
      </p:sp>
      <p:sp>
        <p:nvSpPr>
          <p:cNvPr id="47" name="Rectangle 46">
            <a:extLst>
              <a:ext uri="{FF2B5EF4-FFF2-40B4-BE49-F238E27FC236}">
                <a16:creationId xmlns:a16="http://schemas.microsoft.com/office/drawing/2014/main" id="{B9A6AF92-5030-11A2-410B-D3F84D8F0600}"/>
              </a:ext>
            </a:extLst>
          </p:cNvPr>
          <p:cNvSpPr>
            <a:spLocks noGrp="1" noRot="1" noMove="1" noResize="1" noEditPoints="1" noAdjustHandles="1" noChangeArrowheads="1" noChangeShapeType="1"/>
          </p:cNvSpPr>
          <p:nvPr/>
        </p:nvSpPr>
        <p:spPr>
          <a:xfrm>
            <a:off x="29898368" y="5551849"/>
            <a:ext cx="12971447" cy="24779467"/>
          </a:xfrm>
          <a:prstGeom prst="rect">
            <a:avLst/>
          </a:prstGeom>
          <a:solidFill>
            <a:schemeClr val="bg1">
              <a:lumMod val="6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25000"/>
                  <a:lumOff val="75000"/>
                </a:schemeClr>
              </a:solidFill>
            </a:endParaRPr>
          </a:p>
        </p:txBody>
      </p:sp>
      <p:sp>
        <p:nvSpPr>
          <p:cNvPr id="7" name="Rectangle 6">
            <a:extLst>
              <a:ext uri="{FF2B5EF4-FFF2-40B4-BE49-F238E27FC236}">
                <a16:creationId xmlns:a16="http://schemas.microsoft.com/office/drawing/2014/main" id="{CB6CC3A6-5962-E872-4CC7-FB14672AC9F7}"/>
              </a:ext>
            </a:extLst>
          </p:cNvPr>
          <p:cNvSpPr>
            <a:spLocks noGrp="1" noRot="1" noMove="1" noResize="1" noEditPoints="1" noAdjustHandles="1" noChangeArrowheads="1" noChangeShapeType="1"/>
          </p:cNvSpPr>
          <p:nvPr/>
        </p:nvSpPr>
        <p:spPr>
          <a:xfrm>
            <a:off x="1021385" y="5551850"/>
            <a:ext cx="12971447" cy="24779467"/>
          </a:xfrm>
          <a:prstGeom prst="rect">
            <a:avLst/>
          </a:prstGeom>
          <a:solidFill>
            <a:schemeClr val="bg1">
              <a:lumMod val="6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lumOff val="75000"/>
                </a:schemeClr>
              </a:solidFill>
            </a:endParaRPr>
          </a:p>
        </p:txBody>
      </p:sp>
      <p:pic>
        <p:nvPicPr>
          <p:cNvPr id="2" name="Picture 1" descr="A black and white piano keys&#10;&#10;Description automatically generated">
            <a:extLst>
              <a:ext uri="{FF2B5EF4-FFF2-40B4-BE49-F238E27FC236}">
                <a16:creationId xmlns:a16="http://schemas.microsoft.com/office/drawing/2014/main" id="{732AFDB1-AA83-4FBD-199F-1D4217A0A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11" y="464758"/>
            <a:ext cx="2913045" cy="3526317"/>
          </a:xfrm>
          <a:prstGeom prst="rect">
            <a:avLst/>
          </a:prstGeom>
        </p:spPr>
      </p:pic>
      <p:sp>
        <p:nvSpPr>
          <p:cNvPr id="3" name="Text Placeholder 4">
            <a:extLst>
              <a:ext uri="{FF2B5EF4-FFF2-40B4-BE49-F238E27FC236}">
                <a16:creationId xmlns:a16="http://schemas.microsoft.com/office/drawing/2014/main" id="{49D89CFF-AEE3-1C12-DB60-7ACBEC2B55E2}"/>
              </a:ext>
            </a:extLst>
          </p:cNvPr>
          <p:cNvSpPr txBox="1">
            <a:spLocks/>
          </p:cNvSpPr>
          <p:nvPr/>
        </p:nvSpPr>
        <p:spPr>
          <a:xfrm>
            <a:off x="5457584" y="5718385"/>
            <a:ext cx="4099048" cy="597196"/>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4800" b="1">
                <a:latin typeface="Arial" panose="020B0604020202020204" pitchFamily="34" charset="0"/>
                <a:cs typeface="Arial" panose="020B0604020202020204" pitchFamily="34" charset="0"/>
              </a:rPr>
              <a:t>Introduction</a:t>
            </a:r>
            <a:r>
              <a:rPr lang="en-US" sz="2000"/>
              <a:t> </a:t>
            </a:r>
          </a:p>
        </p:txBody>
      </p:sp>
      <p:sp>
        <p:nvSpPr>
          <p:cNvPr id="4" name="Text Placeholder 11">
            <a:extLst>
              <a:ext uri="{FF2B5EF4-FFF2-40B4-BE49-F238E27FC236}">
                <a16:creationId xmlns:a16="http://schemas.microsoft.com/office/drawing/2014/main" id="{40F02203-A39B-E154-C4A7-3F8514843F49}"/>
              </a:ext>
            </a:extLst>
          </p:cNvPr>
          <p:cNvSpPr txBox="1">
            <a:spLocks/>
          </p:cNvSpPr>
          <p:nvPr/>
        </p:nvSpPr>
        <p:spPr>
          <a:xfrm>
            <a:off x="2173367" y="6419220"/>
            <a:ext cx="10667481" cy="5028676"/>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3200" b="1">
                <a:latin typeface="Arial" panose="020B0604020202020204" pitchFamily="34" charset="0"/>
                <a:cs typeface="Arial" panose="020B0604020202020204" pitchFamily="34" charset="0"/>
              </a:rPr>
              <a:t>What is Chord Voicing Feedback?</a:t>
            </a:r>
          </a:p>
          <a:p>
            <a:pPr marL="0" indent="0">
              <a:buNone/>
            </a:pPr>
            <a:r>
              <a:rPr lang="en-US" sz="2800">
                <a:latin typeface="Arial" panose="020B0604020202020204" pitchFamily="34" charset="0"/>
                <a:cs typeface="Arial" panose="020B0604020202020204" pitchFamily="34" charset="0"/>
              </a:rPr>
              <a:t>Chord Voicing Feedback is an application that aims to enhance the voicing skills of piano learners by providing real-time feedback on their performance based on dynamics and voicing. </a:t>
            </a:r>
          </a:p>
          <a:p>
            <a:endParaRPr lang="en-US" sz="2800">
              <a:latin typeface="Arial" panose="020B0604020202020204" pitchFamily="34" charset="0"/>
              <a:cs typeface="Arial" panose="020B0604020202020204" pitchFamily="34" charset="0"/>
            </a:endParaRPr>
          </a:p>
          <a:p>
            <a:pPr marL="0" indent="0">
              <a:buNone/>
            </a:pPr>
            <a:r>
              <a:rPr lang="en-US" sz="2800" i="1">
                <a:latin typeface="Arial" panose="020B0604020202020204" pitchFamily="34" charset="0"/>
                <a:cs typeface="Arial" panose="020B0604020202020204" pitchFamily="34" charset="0"/>
              </a:rPr>
              <a:t>Voicing (Accenting) in out context is relating how emphasis is placed on particular notes within a chord.</a:t>
            </a:r>
          </a:p>
          <a:p>
            <a:endParaRPr lang="en-US" sz="2800">
              <a:latin typeface="Arial" panose="020B0604020202020204" pitchFamily="34" charset="0"/>
              <a:cs typeface="Arial" panose="020B0604020202020204" pitchFamily="34" charset="0"/>
            </a:endParaRPr>
          </a:p>
          <a:p>
            <a:pPr marL="0" indent="0">
              <a:buNone/>
            </a:pPr>
            <a:r>
              <a:rPr lang="en-US" sz="2800">
                <a:latin typeface="Arial" panose="020B0604020202020204" pitchFamily="34" charset="0"/>
                <a:cs typeface="Arial" panose="020B0604020202020204" pitchFamily="34" charset="0"/>
              </a:rPr>
              <a:t>The objective is to capture the valuable feedback from a music lesson (such focusing on the pronunciation of melodies and overall voicing) and provide the user with feedback based on those criteria. The application will use exercises of varying difficulty to cultivate these skills.</a:t>
            </a:r>
          </a:p>
        </p:txBody>
      </p:sp>
      <p:sp>
        <p:nvSpPr>
          <p:cNvPr id="5" name="Text Placeholder 4">
            <a:extLst>
              <a:ext uri="{FF2B5EF4-FFF2-40B4-BE49-F238E27FC236}">
                <a16:creationId xmlns:a16="http://schemas.microsoft.com/office/drawing/2014/main" id="{E0BFECB5-69B2-F042-1794-247A4FA3507F}"/>
              </a:ext>
            </a:extLst>
          </p:cNvPr>
          <p:cNvSpPr txBox="1">
            <a:spLocks/>
          </p:cNvSpPr>
          <p:nvPr/>
        </p:nvSpPr>
        <p:spPr>
          <a:xfrm>
            <a:off x="4941212" y="13160984"/>
            <a:ext cx="5361027" cy="45719"/>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4800" b="1">
                <a:latin typeface="Arial" panose="020B0604020202020204" pitchFamily="34" charset="0"/>
                <a:cs typeface="Arial" panose="020B0604020202020204" pitchFamily="34" charset="0"/>
              </a:rPr>
              <a:t>Overall Vision </a:t>
            </a:r>
          </a:p>
        </p:txBody>
      </p:sp>
      <p:sp>
        <p:nvSpPr>
          <p:cNvPr id="6" name="Text Placeholder 12">
            <a:extLst>
              <a:ext uri="{FF2B5EF4-FFF2-40B4-BE49-F238E27FC236}">
                <a16:creationId xmlns:a16="http://schemas.microsoft.com/office/drawing/2014/main" id="{29E9EE67-2440-33A9-0804-1D728118836D}"/>
              </a:ext>
            </a:extLst>
          </p:cNvPr>
          <p:cNvSpPr txBox="1">
            <a:spLocks/>
          </p:cNvSpPr>
          <p:nvPr/>
        </p:nvSpPr>
        <p:spPr>
          <a:xfrm>
            <a:off x="2227856" y="14041256"/>
            <a:ext cx="10667481" cy="1168933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800" b="1">
                <a:solidFill>
                  <a:schemeClr val="tx1">
                    <a:lumMod val="95000"/>
                    <a:lumOff val="5000"/>
                  </a:schemeClr>
                </a:solidFill>
                <a:latin typeface="Arial" panose="020B0604020202020204" pitchFamily="34" charset="0"/>
                <a:cs typeface="Arial" panose="020B0604020202020204" pitchFamily="34" charset="0"/>
              </a:rPr>
              <a:t>Main Focus</a:t>
            </a:r>
            <a:endParaRPr lang="en-US" sz="2800">
              <a:solidFill>
                <a:schemeClr val="tx1">
                  <a:lumMod val="95000"/>
                  <a:lumOff val="5000"/>
                </a:schemeClr>
              </a:solidFill>
              <a:latin typeface="Arial" panose="020B0604020202020204" pitchFamily="34" charset="0"/>
              <a:cs typeface="Arial" panose="020B0604020202020204" pitchFamily="34" charset="0"/>
            </a:endParaRPr>
          </a:p>
          <a:p>
            <a:pPr>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Signal Processing:</a:t>
            </a:r>
            <a:r>
              <a:rPr lang="en-US" sz="2800">
                <a:solidFill>
                  <a:schemeClr val="tx1">
                    <a:lumMod val="95000"/>
                    <a:lumOff val="5000"/>
                  </a:schemeClr>
                </a:solidFill>
                <a:latin typeface="Arial" panose="020B0604020202020204" pitchFamily="34" charset="0"/>
                <a:cs typeface="Arial" panose="020B0604020202020204" pitchFamily="34" charset="0"/>
              </a:rPr>
              <a:t> Enhancing audio clarity with advanced noise reduction and frequency channelization techniques.</a:t>
            </a:r>
          </a:p>
          <a:p>
            <a:pPr>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Performance Assessment Model:</a:t>
            </a:r>
            <a:r>
              <a:rPr lang="en-US" sz="2800">
                <a:solidFill>
                  <a:schemeClr val="tx1">
                    <a:lumMod val="95000"/>
                    <a:lumOff val="5000"/>
                  </a:schemeClr>
                </a:solidFill>
                <a:latin typeface="Arial" panose="020B0604020202020204" pitchFamily="34" charset="0"/>
                <a:cs typeface="Arial" panose="020B0604020202020204" pitchFamily="34" charset="0"/>
              </a:rPr>
              <a:t> Building an algorithm to compare user voicing to target arrangements.</a:t>
            </a:r>
          </a:p>
          <a:p>
            <a:endParaRPr lang="en-US" sz="3600">
              <a:solidFill>
                <a:schemeClr val="tx1">
                  <a:lumMod val="95000"/>
                  <a:lumOff val="5000"/>
                </a:schemeClr>
              </a:solidFill>
              <a:latin typeface="Arial" panose="020B0604020202020204" pitchFamily="34" charset="0"/>
              <a:cs typeface="Arial" panose="020B0604020202020204" pitchFamily="34" charset="0"/>
            </a:endParaRPr>
          </a:p>
          <a:p>
            <a:r>
              <a:rPr lang="en-US" sz="2800" b="1">
                <a:solidFill>
                  <a:schemeClr val="tx1">
                    <a:lumMod val="95000"/>
                    <a:lumOff val="5000"/>
                  </a:schemeClr>
                </a:solidFill>
                <a:latin typeface="Arial" panose="020B0604020202020204" pitchFamily="34" charset="0"/>
                <a:cs typeface="Arial" panose="020B0604020202020204" pitchFamily="34" charset="0"/>
              </a:rPr>
              <a:t>Secondary Focus</a:t>
            </a:r>
          </a:p>
          <a:p>
            <a:pPr>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User Interface Design:</a:t>
            </a:r>
            <a:r>
              <a:rPr lang="en-US" sz="2800">
                <a:solidFill>
                  <a:schemeClr val="tx1">
                    <a:lumMod val="95000"/>
                    <a:lumOff val="5000"/>
                  </a:schemeClr>
                </a:solidFill>
                <a:latin typeface="Arial" panose="020B0604020202020204" pitchFamily="34" charset="0"/>
                <a:cs typeface="Arial" panose="020B0604020202020204" pitchFamily="34" charset="0"/>
              </a:rPr>
              <a:t> Crafting an intuitive and efficient user experience.</a:t>
            </a:r>
          </a:p>
          <a:p>
            <a:pPr>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Web Application Potential:</a:t>
            </a:r>
            <a:r>
              <a:rPr lang="en-US" sz="2800">
                <a:solidFill>
                  <a:schemeClr val="tx1">
                    <a:lumMod val="95000"/>
                    <a:lumOff val="5000"/>
                  </a:schemeClr>
                </a:solidFill>
                <a:latin typeface="Arial" panose="020B0604020202020204" pitchFamily="34" charset="0"/>
                <a:cs typeface="Arial" panose="020B0604020202020204" pitchFamily="34" charset="0"/>
              </a:rPr>
              <a:t> Investigating the transformation of Chord Voicing Feedback into a web-based platform. Domain acquisition and local web interface setup for initial user access.</a:t>
            </a:r>
            <a:endParaRPr lang="en-US" sz="3600" b="1">
              <a:solidFill>
                <a:schemeClr val="tx1">
                  <a:lumMod val="95000"/>
                  <a:lumOff val="5000"/>
                </a:schemeClr>
              </a:solidFill>
              <a:latin typeface="Arial" panose="020B0604020202020204" pitchFamily="34" charset="0"/>
              <a:cs typeface="Arial" panose="020B0604020202020204" pitchFamily="34" charset="0"/>
            </a:endParaRPr>
          </a:p>
          <a:p>
            <a:pPr>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Development Tools:</a:t>
            </a:r>
            <a:endParaRPr lang="en-US" sz="280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Initial Phase:</a:t>
            </a:r>
            <a:r>
              <a:rPr lang="en-US" sz="2800">
                <a:solidFill>
                  <a:schemeClr val="tx1">
                    <a:lumMod val="95000"/>
                    <a:lumOff val="5000"/>
                  </a:schemeClr>
                </a:solidFill>
                <a:latin typeface="Arial" panose="020B0604020202020204" pitchFamily="34" charset="0"/>
                <a:cs typeface="Arial" panose="020B0604020202020204" pitchFamily="34" charset="0"/>
              </a:rPr>
              <a:t> Utilize MATLAB and Simulink for quick prototyping, taking advantage of their signal processing strengths.</a:t>
            </a:r>
          </a:p>
          <a:p>
            <a:pPr marL="742950" lvl="1" indent="-285750">
              <a:buFont typeface="Arial" pitchFamily="34" charset="0"/>
              <a:buChar char="•"/>
            </a:pPr>
            <a:r>
              <a:rPr lang="en-US" sz="2800" b="1">
                <a:solidFill>
                  <a:schemeClr val="tx1">
                    <a:lumMod val="95000"/>
                    <a:lumOff val="5000"/>
                  </a:schemeClr>
                </a:solidFill>
                <a:latin typeface="Arial" panose="020B0604020202020204" pitchFamily="34" charset="0"/>
                <a:cs typeface="Arial" panose="020B0604020202020204" pitchFamily="34" charset="0"/>
              </a:rPr>
              <a:t>Future Vision:</a:t>
            </a:r>
            <a:r>
              <a:rPr lang="en-US" sz="2800">
                <a:solidFill>
                  <a:schemeClr val="tx1">
                    <a:lumMod val="95000"/>
                    <a:lumOff val="5000"/>
                  </a:schemeClr>
                </a:solidFill>
                <a:latin typeface="Arial" panose="020B0604020202020204" pitchFamily="34" charset="0"/>
                <a:cs typeface="Arial" panose="020B0604020202020204" pitchFamily="34" charset="0"/>
              </a:rPr>
              <a:t> Backend Solutions. Leveraging Node.js or Django for backend development, ensuring a strong and scalable server-side foundation for large scale deployment of our program.</a:t>
            </a:r>
          </a:p>
          <a:p>
            <a:r>
              <a:rPr lang="en-US" sz="2800" b="1">
                <a:solidFill>
                  <a:schemeClr val="tx1">
                    <a:lumMod val="95000"/>
                    <a:lumOff val="5000"/>
                  </a:schemeClr>
                </a:solidFill>
                <a:latin typeface="Arial" panose="020B0604020202020204" pitchFamily="34" charset="0"/>
                <a:cs typeface="Arial" panose="020B0604020202020204" pitchFamily="34" charset="0"/>
              </a:rPr>
              <a:t>Project Foundation</a:t>
            </a:r>
            <a:endParaRPr lang="en-US" sz="2800">
              <a:solidFill>
                <a:schemeClr val="tx1">
                  <a:lumMod val="95000"/>
                  <a:lumOff val="5000"/>
                </a:schemeClr>
              </a:solidFill>
              <a:latin typeface="Arial" panose="020B0604020202020204" pitchFamily="34" charset="0"/>
              <a:cs typeface="Arial" panose="020B0604020202020204" pitchFamily="34" charset="0"/>
            </a:endParaRPr>
          </a:p>
          <a:p>
            <a:pPr>
              <a:buFont typeface="Arial" pitchFamily="34" charset="0"/>
              <a:buChar char="•"/>
            </a:pPr>
            <a:r>
              <a:rPr lang="en-US" sz="2800">
                <a:solidFill>
                  <a:schemeClr val="tx1">
                    <a:lumMod val="95000"/>
                    <a:lumOff val="5000"/>
                  </a:schemeClr>
                </a:solidFill>
                <a:latin typeface="Arial" panose="020B0604020202020204" pitchFamily="34" charset="0"/>
                <a:cs typeface="Arial" panose="020B0604020202020204" pitchFamily="34" charset="0"/>
              </a:rPr>
              <a:t>Establishing the groundwork for future web features and enhancements.</a:t>
            </a:r>
          </a:p>
        </p:txBody>
      </p:sp>
      <p:sp>
        <p:nvSpPr>
          <p:cNvPr id="42" name="Text Placeholder 4">
            <a:extLst>
              <a:ext uri="{FF2B5EF4-FFF2-40B4-BE49-F238E27FC236}">
                <a16:creationId xmlns:a16="http://schemas.microsoft.com/office/drawing/2014/main" id="{9CB54ECE-E9F7-ADF7-DB8A-63F8FD49EC4E}"/>
              </a:ext>
            </a:extLst>
          </p:cNvPr>
          <p:cNvSpPr txBox="1">
            <a:spLocks/>
          </p:cNvSpPr>
          <p:nvPr/>
        </p:nvSpPr>
        <p:spPr>
          <a:xfrm>
            <a:off x="20552534" y="5718385"/>
            <a:ext cx="3130426" cy="612195"/>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4800" b="1">
                <a:latin typeface="Arial" panose="020B0604020202020204" pitchFamily="34" charset="0"/>
                <a:cs typeface="Arial" panose="020B0604020202020204" pitchFamily="34" charset="0"/>
              </a:rPr>
              <a:t>Filtering</a:t>
            </a:r>
            <a:r>
              <a:rPr lang="en-US" sz="4800" b="1"/>
              <a:t> </a:t>
            </a:r>
          </a:p>
        </p:txBody>
      </p:sp>
      <p:pic>
        <p:nvPicPr>
          <p:cNvPr id="48" name="Picture 47">
            <a:extLst>
              <a:ext uri="{FF2B5EF4-FFF2-40B4-BE49-F238E27FC236}">
                <a16:creationId xmlns:a16="http://schemas.microsoft.com/office/drawing/2014/main" id="{022CC0E7-ADC6-FEAB-3F81-19A6733B7D5D}"/>
              </a:ext>
            </a:extLst>
          </p:cNvPr>
          <p:cNvPicPr>
            <a:picLocks noChangeAspect="1"/>
          </p:cNvPicPr>
          <p:nvPr/>
        </p:nvPicPr>
        <p:blipFill>
          <a:blip r:embed="rId3"/>
          <a:stretch>
            <a:fillRect/>
          </a:stretch>
        </p:blipFill>
        <p:spPr>
          <a:xfrm>
            <a:off x="18158398" y="11370065"/>
            <a:ext cx="7584013" cy="3738598"/>
          </a:xfrm>
          <a:prstGeom prst="rect">
            <a:avLst/>
          </a:prstGeom>
        </p:spPr>
      </p:pic>
      <p:pic>
        <p:nvPicPr>
          <p:cNvPr id="49" name="Picture 48">
            <a:extLst>
              <a:ext uri="{FF2B5EF4-FFF2-40B4-BE49-F238E27FC236}">
                <a16:creationId xmlns:a16="http://schemas.microsoft.com/office/drawing/2014/main" id="{C2AC0F3E-FA5D-F7FF-3A60-2B5F84DE25BC}"/>
              </a:ext>
            </a:extLst>
          </p:cNvPr>
          <p:cNvPicPr>
            <a:picLocks noChangeAspect="1"/>
          </p:cNvPicPr>
          <p:nvPr/>
        </p:nvPicPr>
        <p:blipFill>
          <a:blip r:embed="rId4"/>
          <a:stretch>
            <a:fillRect/>
          </a:stretch>
        </p:blipFill>
        <p:spPr>
          <a:xfrm>
            <a:off x="18158398" y="16058165"/>
            <a:ext cx="7584013" cy="4560632"/>
          </a:xfrm>
          <a:prstGeom prst="rect">
            <a:avLst/>
          </a:prstGeom>
        </p:spPr>
      </p:pic>
      <p:pic>
        <p:nvPicPr>
          <p:cNvPr id="51" name="Picture 50">
            <a:extLst>
              <a:ext uri="{FF2B5EF4-FFF2-40B4-BE49-F238E27FC236}">
                <a16:creationId xmlns:a16="http://schemas.microsoft.com/office/drawing/2014/main" id="{B71516D1-DB41-488E-8314-AAF3EF2010F2}"/>
              </a:ext>
            </a:extLst>
          </p:cNvPr>
          <p:cNvPicPr>
            <a:picLocks noChangeAspect="1"/>
          </p:cNvPicPr>
          <p:nvPr/>
        </p:nvPicPr>
        <p:blipFill>
          <a:blip r:embed="rId5"/>
          <a:stretch>
            <a:fillRect/>
          </a:stretch>
        </p:blipFill>
        <p:spPr>
          <a:xfrm>
            <a:off x="18158398" y="21867110"/>
            <a:ext cx="7623138" cy="3744542"/>
          </a:xfrm>
          <a:prstGeom prst="rect">
            <a:avLst/>
          </a:prstGeom>
        </p:spPr>
      </p:pic>
      <p:sp>
        <p:nvSpPr>
          <p:cNvPr id="9" name="Text Placeholder 4">
            <a:extLst>
              <a:ext uri="{FF2B5EF4-FFF2-40B4-BE49-F238E27FC236}">
                <a16:creationId xmlns:a16="http://schemas.microsoft.com/office/drawing/2014/main" id="{6E39E711-6288-09F5-09FE-755024FF1B04}"/>
              </a:ext>
            </a:extLst>
          </p:cNvPr>
          <p:cNvSpPr txBox="1">
            <a:spLocks/>
          </p:cNvSpPr>
          <p:nvPr/>
        </p:nvSpPr>
        <p:spPr>
          <a:xfrm>
            <a:off x="33523981" y="5718385"/>
            <a:ext cx="6069979" cy="895259"/>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4800" b="1">
                <a:latin typeface="Arial" panose="020B0604020202020204" pitchFamily="34" charset="0"/>
                <a:cs typeface="Arial" panose="020B0604020202020204" pitchFamily="34" charset="0"/>
              </a:rPr>
              <a:t>Signal Comparison</a:t>
            </a:r>
            <a:r>
              <a:rPr lang="en-US" sz="4800" b="1"/>
              <a:t> </a:t>
            </a:r>
          </a:p>
        </p:txBody>
      </p:sp>
      <p:sp>
        <p:nvSpPr>
          <p:cNvPr id="52" name="Text Placeholder 11">
            <a:extLst>
              <a:ext uri="{FF2B5EF4-FFF2-40B4-BE49-F238E27FC236}">
                <a16:creationId xmlns:a16="http://schemas.microsoft.com/office/drawing/2014/main" id="{A5AAB6D5-32A8-46A4-8C36-48716B94CD75}"/>
              </a:ext>
            </a:extLst>
          </p:cNvPr>
          <p:cNvSpPr txBox="1">
            <a:spLocks/>
          </p:cNvSpPr>
          <p:nvPr/>
        </p:nvSpPr>
        <p:spPr>
          <a:xfrm>
            <a:off x="16492496" y="6446352"/>
            <a:ext cx="11366224" cy="3279608"/>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3200" b="1">
                <a:latin typeface="Arial" panose="020B0604020202020204" pitchFamily="34" charset="0"/>
                <a:cs typeface="Arial" panose="020B0604020202020204" pitchFamily="34" charset="0"/>
              </a:rPr>
              <a:t>Objective of Signal Filtering</a:t>
            </a:r>
          </a:p>
          <a:p>
            <a:pPr marL="0" indent="0">
              <a:buNone/>
            </a:pPr>
            <a:r>
              <a:rPr lang="en-US" sz="2800">
                <a:latin typeface="Arial" panose="020B0604020202020204" pitchFamily="34" charset="0"/>
                <a:cs typeface="Arial" panose="020B0604020202020204" pitchFamily="34" charset="0"/>
              </a:rPr>
              <a:t>Our filtering subsystem isolates the fundamental frequencies of piano notes, crucial for accurate pitch perception. By transforming audio into the frequency domain and applying targeted filtering, we lay the groundwork for enhanced signal comparison and user feedback mechanisms in our project.</a:t>
            </a:r>
          </a:p>
        </p:txBody>
      </p:sp>
      <p:sp>
        <p:nvSpPr>
          <p:cNvPr id="10" name="Text Placeholder 14">
            <a:extLst>
              <a:ext uri="{FF2B5EF4-FFF2-40B4-BE49-F238E27FC236}">
                <a16:creationId xmlns:a16="http://schemas.microsoft.com/office/drawing/2014/main" id="{B1EF87BC-1260-E917-42E4-910DF8923CC0}"/>
              </a:ext>
            </a:extLst>
          </p:cNvPr>
          <p:cNvSpPr txBox="1">
            <a:spLocks/>
          </p:cNvSpPr>
          <p:nvPr/>
        </p:nvSpPr>
        <p:spPr>
          <a:xfrm>
            <a:off x="16719702" y="9642117"/>
            <a:ext cx="10374202" cy="216673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800" b="0" i="1" u="none">
                <a:solidFill>
                  <a:schemeClr val="tx1">
                    <a:lumMod val="95000"/>
                    <a:lumOff val="5000"/>
                  </a:schemeClr>
                </a:solidFill>
                <a:latin typeface="Arial" panose="020B0604020202020204" pitchFamily="34" charset="0"/>
                <a:cs typeface="Arial" panose="020B0604020202020204" pitchFamily="34" charset="0"/>
              </a:rPr>
              <a:t>Below we will walk through an example of filtering a </a:t>
            </a:r>
          </a:p>
          <a:p>
            <a:pPr algn="ctr"/>
            <a:r>
              <a:rPr lang="en-US" sz="2800" b="0" i="1" u="none">
                <a:solidFill>
                  <a:schemeClr val="tx1">
                    <a:lumMod val="95000"/>
                    <a:lumOff val="5000"/>
                  </a:schemeClr>
                </a:solidFill>
                <a:latin typeface="Arial" panose="020B0604020202020204" pitchFamily="34" charset="0"/>
                <a:cs typeface="Arial" panose="020B0604020202020204" pitchFamily="34" charset="0"/>
              </a:rPr>
              <a:t>C Major chord which is composed of the following notes:</a:t>
            </a:r>
          </a:p>
          <a:p>
            <a:pPr algn="ctr"/>
            <a:r>
              <a:rPr lang="pt-BR" sz="2800" b="0" i="1" u="none">
                <a:solidFill>
                  <a:schemeClr val="tx1">
                    <a:lumMod val="95000"/>
                    <a:lumOff val="5000"/>
                  </a:schemeClr>
                </a:solidFill>
                <a:latin typeface="Arial" panose="020B0604020202020204" pitchFamily="34" charset="0"/>
                <a:cs typeface="Arial" panose="020B0604020202020204" pitchFamily="34" charset="0"/>
              </a:rPr>
              <a:t>C4 260Hz, E4 330 Hz, G4391 Hz</a:t>
            </a:r>
          </a:p>
          <a:p>
            <a:pPr algn="ctr"/>
            <a:endParaRPr lang="en-US" sz="2800" b="0" i="1" u="none">
              <a:solidFill>
                <a:schemeClr val="tx1">
                  <a:lumMod val="95000"/>
                  <a:lumOff val="5000"/>
                </a:schemeClr>
              </a:solidFill>
              <a:latin typeface="Arial" panose="020B0604020202020204" pitchFamily="34" charset="0"/>
              <a:cs typeface="Arial" panose="020B0604020202020204" pitchFamily="34" charset="0"/>
            </a:endParaRPr>
          </a:p>
        </p:txBody>
      </p:sp>
      <p:sp>
        <p:nvSpPr>
          <p:cNvPr id="53" name="Text Placeholder 14">
            <a:extLst>
              <a:ext uri="{FF2B5EF4-FFF2-40B4-BE49-F238E27FC236}">
                <a16:creationId xmlns:a16="http://schemas.microsoft.com/office/drawing/2014/main" id="{CFD2CBDC-098D-DB07-53E4-89E4C3466230}"/>
              </a:ext>
            </a:extLst>
          </p:cNvPr>
          <p:cNvSpPr txBox="1">
            <a:spLocks/>
          </p:cNvSpPr>
          <p:nvPr/>
        </p:nvSpPr>
        <p:spPr>
          <a:xfrm>
            <a:off x="30913441" y="6446352"/>
            <a:ext cx="10941297" cy="5330682"/>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3200" u="none">
                <a:solidFill>
                  <a:schemeClr val="tx1">
                    <a:lumMod val="95000"/>
                    <a:lumOff val="5000"/>
                  </a:schemeClr>
                </a:solidFill>
                <a:latin typeface="Arial" panose="020B0604020202020204" pitchFamily="34" charset="0"/>
                <a:cs typeface="Arial" panose="020B0604020202020204" pitchFamily="34" charset="0"/>
              </a:rPr>
              <a:t>Objective of Signal Comparison</a:t>
            </a:r>
          </a:p>
          <a:p>
            <a:r>
              <a:rPr lang="en-US" sz="2800" b="0" u="none">
                <a:solidFill>
                  <a:schemeClr val="tx1">
                    <a:lumMod val="95000"/>
                    <a:lumOff val="5000"/>
                  </a:schemeClr>
                </a:solidFill>
                <a:latin typeface="Arial" panose="020B0604020202020204" pitchFamily="34" charset="0"/>
                <a:cs typeface="Arial" panose="020B0604020202020204" pitchFamily="34" charset="0"/>
              </a:rPr>
              <a:t>Once our signal has been filtered and the notes and corresponding amplitudes of the notes have been identified, the chord is now compared to the example chord.</a:t>
            </a:r>
          </a:p>
          <a:p>
            <a:endParaRPr lang="en-US" sz="2800" b="0" u="none">
              <a:solidFill>
                <a:schemeClr val="tx1">
                  <a:lumMod val="95000"/>
                  <a:lumOff val="5000"/>
                </a:schemeClr>
              </a:solidFill>
              <a:latin typeface="Arial" panose="020B0604020202020204" pitchFamily="34" charset="0"/>
              <a:cs typeface="Arial" panose="020B0604020202020204" pitchFamily="34" charset="0"/>
            </a:endParaRPr>
          </a:p>
          <a:p>
            <a:r>
              <a:rPr lang="en-US" sz="2800" b="0" u="none">
                <a:solidFill>
                  <a:schemeClr val="tx1">
                    <a:lumMod val="95000"/>
                    <a:lumOff val="5000"/>
                  </a:schemeClr>
                </a:solidFill>
                <a:latin typeface="Arial" panose="020B0604020202020204" pitchFamily="34" charset="0"/>
                <a:cs typeface="Arial" panose="020B0604020202020204" pitchFamily="34" charset="0"/>
              </a:rPr>
              <a:t>In the figure above, the user signal is the chord that the user will play and the expected is the one that the program wants the user to match. Our program compares the amplitude of the frequencies from the user with the expected and gives a percentage rating of how far off the the user is for each note. </a:t>
            </a:r>
          </a:p>
          <a:p>
            <a:endParaRPr lang="en-US" sz="2800" b="0" u="none">
              <a:solidFill>
                <a:schemeClr val="tx1">
                  <a:lumMod val="95000"/>
                  <a:lumOff val="5000"/>
                </a:schemeClr>
              </a:solidFill>
              <a:latin typeface="Arial" panose="020B0604020202020204" pitchFamily="34" charset="0"/>
              <a:cs typeface="Arial" panose="020B0604020202020204" pitchFamily="34" charset="0"/>
            </a:endParaRPr>
          </a:p>
        </p:txBody>
      </p:sp>
      <p:sp>
        <p:nvSpPr>
          <p:cNvPr id="54" name="Text Placeholder 14">
            <a:extLst>
              <a:ext uri="{FF2B5EF4-FFF2-40B4-BE49-F238E27FC236}">
                <a16:creationId xmlns:a16="http://schemas.microsoft.com/office/drawing/2014/main" id="{5F1C6D4A-0A59-0336-1F93-5EADA952D9D3}"/>
              </a:ext>
            </a:extLst>
          </p:cNvPr>
          <p:cNvSpPr txBox="1">
            <a:spLocks/>
          </p:cNvSpPr>
          <p:nvPr/>
        </p:nvSpPr>
        <p:spPr>
          <a:xfrm>
            <a:off x="16719702" y="15241452"/>
            <a:ext cx="10374202" cy="553990"/>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400" b="0" i="1" u="none">
                <a:solidFill>
                  <a:schemeClr val="tx1">
                    <a:lumMod val="95000"/>
                    <a:lumOff val="5000"/>
                  </a:schemeClr>
                </a:solidFill>
                <a:latin typeface="Arial" panose="020B0604020202020204" pitchFamily="34" charset="0"/>
                <a:cs typeface="Arial" panose="020B0604020202020204" pitchFamily="34" charset="0"/>
              </a:rPr>
              <a:t>Frequency Domain plot of C Major Chord</a:t>
            </a:r>
          </a:p>
        </p:txBody>
      </p:sp>
      <p:sp>
        <p:nvSpPr>
          <p:cNvPr id="55" name="Text Placeholder 14">
            <a:extLst>
              <a:ext uri="{FF2B5EF4-FFF2-40B4-BE49-F238E27FC236}">
                <a16:creationId xmlns:a16="http://schemas.microsoft.com/office/drawing/2014/main" id="{5A27AB04-0B5C-D75B-A46D-A86BF3A077F9}"/>
              </a:ext>
            </a:extLst>
          </p:cNvPr>
          <p:cNvSpPr txBox="1">
            <a:spLocks/>
          </p:cNvSpPr>
          <p:nvPr/>
        </p:nvSpPr>
        <p:spPr>
          <a:xfrm>
            <a:off x="16783238" y="20804370"/>
            <a:ext cx="10374202" cy="553990"/>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400" b="0" i="1" u="none">
                <a:solidFill>
                  <a:schemeClr val="tx1">
                    <a:lumMod val="95000"/>
                    <a:lumOff val="5000"/>
                  </a:schemeClr>
                </a:solidFill>
                <a:latin typeface="Arial" panose="020B0604020202020204" pitchFamily="34" charset="0"/>
                <a:cs typeface="Arial" panose="020B0604020202020204" pitchFamily="34" charset="0"/>
              </a:rPr>
              <a:t>Kaiser Window Bandpass Filter from 230Hz to 500Hz </a:t>
            </a:r>
          </a:p>
        </p:txBody>
      </p:sp>
      <p:sp>
        <p:nvSpPr>
          <p:cNvPr id="56" name="Text Placeholder 14">
            <a:extLst>
              <a:ext uri="{FF2B5EF4-FFF2-40B4-BE49-F238E27FC236}">
                <a16:creationId xmlns:a16="http://schemas.microsoft.com/office/drawing/2014/main" id="{B6E4441E-7FD7-F97E-FBB9-FEEB5F0C7E8E}"/>
              </a:ext>
            </a:extLst>
          </p:cNvPr>
          <p:cNvSpPr txBox="1">
            <a:spLocks/>
          </p:cNvSpPr>
          <p:nvPr/>
        </p:nvSpPr>
        <p:spPr>
          <a:xfrm>
            <a:off x="16719702" y="25553794"/>
            <a:ext cx="10374202" cy="553990"/>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400" b="0" i="1" u="none">
                <a:solidFill>
                  <a:schemeClr val="tx1">
                    <a:lumMod val="95000"/>
                    <a:lumOff val="5000"/>
                  </a:schemeClr>
                </a:solidFill>
                <a:latin typeface="Arial" panose="020B0604020202020204" pitchFamily="34" charset="0"/>
                <a:cs typeface="Arial" panose="020B0604020202020204" pitchFamily="34" charset="0"/>
              </a:rPr>
              <a:t>Post Filtering frequency domain plot</a:t>
            </a:r>
          </a:p>
        </p:txBody>
      </p:sp>
      <p:pic>
        <p:nvPicPr>
          <p:cNvPr id="12" name="Picture 11" descr="A couple of graphs showing the same size&#10;&#10;Description automatically generated with medium confidence">
            <a:extLst>
              <a:ext uri="{FF2B5EF4-FFF2-40B4-BE49-F238E27FC236}">
                <a16:creationId xmlns:a16="http://schemas.microsoft.com/office/drawing/2014/main" id="{25C26DE3-9F28-106A-4DFF-F11F50EE25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97890" y="12175975"/>
            <a:ext cx="7772400" cy="3500336"/>
          </a:xfrm>
          <a:prstGeom prst="rect">
            <a:avLst/>
          </a:prstGeom>
        </p:spPr>
      </p:pic>
      <p:sp>
        <p:nvSpPr>
          <p:cNvPr id="13" name="Text Placeholder 14">
            <a:extLst>
              <a:ext uri="{FF2B5EF4-FFF2-40B4-BE49-F238E27FC236}">
                <a16:creationId xmlns:a16="http://schemas.microsoft.com/office/drawing/2014/main" id="{BB3CE25F-B16C-3523-1B0E-B24DCEB055F0}"/>
              </a:ext>
            </a:extLst>
          </p:cNvPr>
          <p:cNvSpPr txBox="1">
            <a:spLocks/>
          </p:cNvSpPr>
          <p:nvPr/>
        </p:nvSpPr>
        <p:spPr>
          <a:xfrm>
            <a:off x="30722047" y="16330434"/>
            <a:ext cx="11132692" cy="928254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2800" b="1" i="0">
                <a:effectLst/>
                <a:latin typeface="Arial" panose="020B0604020202020204" pitchFamily="34" charset="0"/>
                <a:cs typeface="Arial" panose="020B0604020202020204" pitchFamily="34" charset="0"/>
              </a:rPr>
              <a:t>User vs. Expected Signal:</a:t>
            </a:r>
            <a:r>
              <a:rPr lang="en-US" sz="2800" b="0" i="0">
                <a:effectLst/>
                <a:latin typeface="Arial" panose="020B0604020202020204" pitchFamily="34" charset="0"/>
                <a:cs typeface="Arial" panose="020B0604020202020204" pitchFamily="34" charset="0"/>
              </a:rPr>
              <a:t> </a:t>
            </a:r>
          </a:p>
          <a:p>
            <a:pPr algn="l"/>
            <a:r>
              <a:rPr lang="en-US" sz="2800" b="0" i="0">
                <a:effectLst/>
                <a:latin typeface="Arial" panose="020B0604020202020204" pitchFamily="34" charset="0"/>
                <a:cs typeface="Arial" panose="020B0604020202020204" pitchFamily="34" charset="0"/>
              </a:rPr>
              <a:t>Each frequency in the user's chord is matched with the corresponding frequency in the expected chord.</a:t>
            </a:r>
          </a:p>
          <a:p>
            <a:pPr algn="l"/>
            <a:endParaRPr lang="en-US" sz="2800" b="0" i="0">
              <a:effectLst/>
              <a:latin typeface="Arial" panose="020B0604020202020204" pitchFamily="34" charset="0"/>
              <a:cs typeface="Arial" panose="020B0604020202020204" pitchFamily="34" charset="0"/>
            </a:endParaRPr>
          </a:p>
          <a:p>
            <a:pPr algn="l"/>
            <a:r>
              <a:rPr lang="en-US" sz="2800" b="1" i="0">
                <a:effectLst/>
                <a:latin typeface="Arial" panose="020B0604020202020204" pitchFamily="34" charset="0"/>
                <a:cs typeface="Arial" panose="020B0604020202020204" pitchFamily="34" charset="0"/>
              </a:rPr>
              <a:t>Vector Creation:</a:t>
            </a:r>
            <a:r>
              <a:rPr lang="en-US" sz="2800" b="0" i="0">
                <a:effectLst/>
                <a:latin typeface="Arial" panose="020B0604020202020204" pitchFamily="34" charset="0"/>
                <a:cs typeface="Arial" panose="020B0604020202020204" pitchFamily="34" charset="0"/>
              </a:rPr>
              <a:t> Transform user and expected frequency amplitudes into vectors. The first component is 1, representing the baseline, and the second component is the amplitude value.</a:t>
            </a:r>
          </a:p>
          <a:p>
            <a:pPr algn="l"/>
            <a:endParaRPr lang="en-US" sz="2800" b="0" i="0">
              <a:effectLst/>
              <a:latin typeface="Arial" panose="020B0604020202020204" pitchFamily="34" charset="0"/>
              <a:cs typeface="Arial" panose="020B0604020202020204" pitchFamily="34" charset="0"/>
            </a:endParaRPr>
          </a:p>
          <a:p>
            <a:pPr algn="l"/>
            <a:r>
              <a:rPr lang="en-US" sz="2800" b="1" i="0">
                <a:effectLst/>
                <a:latin typeface="Arial" panose="020B0604020202020204" pitchFamily="34" charset="0"/>
                <a:cs typeface="Arial" panose="020B0604020202020204" pitchFamily="34" charset="0"/>
              </a:rPr>
              <a:t>Angle Calculation:</a:t>
            </a:r>
            <a:r>
              <a:rPr lang="en-US" sz="2800" b="0" i="0">
                <a:effectLst/>
                <a:latin typeface="Arial" panose="020B0604020202020204" pitchFamily="34" charset="0"/>
                <a:cs typeface="Arial" panose="020B0604020202020204" pitchFamily="34" charset="0"/>
              </a:rPr>
              <a:t> Determine the angle between the two vectors using the dot product formula. This angle reflects the deviation of the user's chord from the expected chord.</a:t>
            </a:r>
          </a:p>
          <a:p>
            <a:pPr algn="l"/>
            <a:endParaRPr lang="en-US" sz="2800" b="0" i="0">
              <a:effectLst/>
              <a:latin typeface="Arial" panose="020B0604020202020204" pitchFamily="34" charset="0"/>
              <a:cs typeface="Arial" panose="020B0604020202020204" pitchFamily="34" charset="0"/>
            </a:endParaRPr>
          </a:p>
          <a:p>
            <a:pPr algn="l"/>
            <a:r>
              <a:rPr lang="en-US" sz="2800" b="1" i="0">
                <a:effectLst/>
                <a:latin typeface="Arial" panose="020B0604020202020204" pitchFamily="34" charset="0"/>
                <a:cs typeface="Arial" panose="020B0604020202020204" pitchFamily="34" charset="0"/>
              </a:rPr>
              <a:t>Quality Interpretation:</a:t>
            </a:r>
            <a:r>
              <a:rPr lang="en-US" sz="2800" b="0" i="0">
                <a:effectLst/>
                <a:latin typeface="Arial" panose="020B0604020202020204" pitchFamily="34" charset="0"/>
                <a:cs typeface="Arial" panose="020B0604020202020204" pitchFamily="34" charset="0"/>
              </a:rPr>
              <a:t> The angle's magnitude informs how close the user's chord is to the target, with quality scores assigned as follows:</a:t>
            </a:r>
          </a:p>
          <a:p>
            <a:pPr marL="742950" lvl="1" indent="-285750" algn="l">
              <a:buFont typeface="Arial" panose="020B0604020202020204" pitchFamily="34" charset="0"/>
              <a:buChar char="•"/>
            </a:pPr>
            <a:r>
              <a:rPr lang="en-US" sz="2800" b="1" i="0">
                <a:effectLst/>
                <a:latin typeface="Arial" panose="020B0604020202020204" pitchFamily="34" charset="0"/>
                <a:cs typeface="Arial" panose="020B0604020202020204" pitchFamily="34" charset="0"/>
              </a:rPr>
              <a:t>-1:</a:t>
            </a:r>
            <a:r>
              <a:rPr lang="en-US" sz="2800" b="0" i="0">
                <a:effectLst/>
                <a:latin typeface="Arial" panose="020B0604020202020204" pitchFamily="34" charset="0"/>
                <a:cs typeface="Arial" panose="020B0604020202020204" pitchFamily="34" charset="0"/>
              </a:rPr>
              <a:t> Play softer (user signal weaker than target).</a:t>
            </a:r>
          </a:p>
          <a:p>
            <a:pPr marL="742950" lvl="1" indent="-285750" algn="l">
              <a:buFont typeface="Arial" panose="020B0604020202020204" pitchFamily="34" charset="0"/>
              <a:buChar char="•"/>
            </a:pPr>
            <a:r>
              <a:rPr lang="en-US" sz="2800" b="1" i="0">
                <a:effectLst/>
                <a:latin typeface="Arial" panose="020B0604020202020204" pitchFamily="34" charset="0"/>
                <a:cs typeface="Arial" panose="020B0604020202020204" pitchFamily="34" charset="0"/>
              </a:rPr>
              <a:t>0:</a:t>
            </a:r>
            <a:r>
              <a:rPr lang="en-US" sz="2800" b="0" i="0">
                <a:effectLst/>
                <a:latin typeface="Arial" panose="020B0604020202020204" pitchFamily="34" charset="0"/>
                <a:cs typeface="Arial" panose="020B0604020202020204" pitchFamily="34" charset="0"/>
              </a:rPr>
              <a:t> Perfect match (user signal aligns with target).</a:t>
            </a:r>
          </a:p>
          <a:p>
            <a:pPr marL="742950" lvl="1" indent="-285750" algn="l">
              <a:buFont typeface="Arial" panose="020B0604020202020204" pitchFamily="34" charset="0"/>
              <a:buChar char="•"/>
            </a:pPr>
            <a:r>
              <a:rPr lang="en-US" sz="2800" b="1" i="0">
                <a:effectLst/>
                <a:latin typeface="Arial" panose="020B0604020202020204" pitchFamily="34" charset="0"/>
                <a:cs typeface="Arial" panose="020B0604020202020204" pitchFamily="34" charset="0"/>
              </a:rPr>
              <a:t>1:</a:t>
            </a:r>
            <a:r>
              <a:rPr lang="en-US" sz="2800" b="0" i="0">
                <a:effectLst/>
                <a:latin typeface="Arial" panose="020B0604020202020204" pitchFamily="34" charset="0"/>
                <a:cs typeface="Arial" panose="020B0604020202020204" pitchFamily="34" charset="0"/>
              </a:rPr>
              <a:t> Play louder (user signal stronger than the target).</a:t>
            </a:r>
          </a:p>
        </p:txBody>
      </p:sp>
      <p:sp>
        <p:nvSpPr>
          <p:cNvPr id="14" name="Text Placeholder 3">
            <a:extLst>
              <a:ext uri="{FF2B5EF4-FFF2-40B4-BE49-F238E27FC236}">
                <a16:creationId xmlns:a16="http://schemas.microsoft.com/office/drawing/2014/main" id="{A3389921-BCE8-3475-86EE-58658B5BF9B6}"/>
              </a:ext>
            </a:extLst>
          </p:cNvPr>
          <p:cNvSpPr txBox="1">
            <a:spLocks/>
          </p:cNvSpPr>
          <p:nvPr/>
        </p:nvSpPr>
        <p:spPr>
          <a:xfrm>
            <a:off x="15689884" y="286359"/>
            <a:ext cx="12971447" cy="1526536"/>
          </a:xfrm>
          <a:prstGeom prst="rect">
            <a:avLst/>
          </a:prstGeom>
        </p:spPr>
        <p:txBody>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10000"/>
              <a:t>Chord Voicing Feedback</a:t>
            </a:r>
          </a:p>
        </p:txBody>
      </p:sp>
      <p:sp>
        <p:nvSpPr>
          <p:cNvPr id="15" name="Text Placeholder 2">
            <a:extLst>
              <a:ext uri="{FF2B5EF4-FFF2-40B4-BE49-F238E27FC236}">
                <a16:creationId xmlns:a16="http://schemas.microsoft.com/office/drawing/2014/main" id="{4B4BDFC6-04EE-4655-A04C-4841AB838AC7}"/>
              </a:ext>
            </a:extLst>
          </p:cNvPr>
          <p:cNvSpPr txBox="1">
            <a:spLocks/>
          </p:cNvSpPr>
          <p:nvPr/>
        </p:nvSpPr>
        <p:spPr>
          <a:xfrm>
            <a:off x="16813464" y="1833322"/>
            <a:ext cx="10569300" cy="101565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400" u="none">
                <a:solidFill>
                  <a:schemeClr val="tx1">
                    <a:lumMod val="95000"/>
                    <a:lumOff val="5000"/>
                  </a:schemeClr>
                </a:solidFill>
                <a:latin typeface="Arial" panose="020B0604020202020204" pitchFamily="34" charset="0"/>
                <a:cs typeface="Arial" panose="020B0604020202020204" pitchFamily="34" charset="0"/>
              </a:rPr>
              <a:t>Julian Edelman &amp; Hunter Heath</a:t>
            </a:r>
          </a:p>
        </p:txBody>
      </p:sp>
      <p:sp>
        <p:nvSpPr>
          <p:cNvPr id="8" name="Text Placeholder 14">
            <a:extLst>
              <a:ext uri="{FF2B5EF4-FFF2-40B4-BE49-F238E27FC236}">
                <a16:creationId xmlns:a16="http://schemas.microsoft.com/office/drawing/2014/main" id="{1F203D22-2021-3674-D382-81A043762E03}"/>
              </a:ext>
            </a:extLst>
          </p:cNvPr>
          <p:cNvSpPr txBox="1">
            <a:spLocks/>
          </p:cNvSpPr>
          <p:nvPr/>
        </p:nvSpPr>
        <p:spPr>
          <a:xfrm>
            <a:off x="16719702" y="25984674"/>
            <a:ext cx="10663062" cy="4111887"/>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4800" u="none">
                <a:solidFill>
                  <a:schemeClr val="tx1">
                    <a:lumMod val="95000"/>
                    <a:lumOff val="5000"/>
                  </a:schemeClr>
                </a:solidFill>
                <a:latin typeface="Arial" panose="020B0604020202020204" pitchFamily="34" charset="0"/>
                <a:cs typeface="Arial" panose="020B0604020202020204" pitchFamily="34" charset="0"/>
              </a:rPr>
              <a:t>Filtering Subsystem Summary</a:t>
            </a:r>
          </a:p>
          <a:p>
            <a:pPr algn="ctr"/>
            <a:endParaRPr lang="en-US" sz="2800" b="0" u="none">
              <a:solidFill>
                <a:schemeClr val="tx1">
                  <a:lumMod val="95000"/>
                  <a:lumOff val="5000"/>
                </a:schemeClr>
              </a:solidFill>
              <a:latin typeface="Arial" panose="020B0604020202020204" pitchFamily="34" charset="0"/>
              <a:cs typeface="Arial" panose="020B0604020202020204" pitchFamily="34" charset="0"/>
            </a:endParaRPr>
          </a:p>
          <a:p>
            <a:r>
              <a:rPr lang="en-US" sz="2800" b="0" u="none">
                <a:solidFill>
                  <a:schemeClr val="tx1">
                    <a:lumMod val="95000"/>
                    <a:lumOff val="5000"/>
                  </a:schemeClr>
                </a:solidFill>
                <a:latin typeface="Arial" panose="020B0604020202020204" pitchFamily="34" charset="0"/>
                <a:cs typeface="Arial" panose="020B0604020202020204" pitchFamily="34" charset="0"/>
              </a:rPr>
              <a:t>Our filtering subsystem pinpoints fundamental piano note frequencies by using a Kaiser window bandpass filter, demonstrating this with a C Major chord example. The process refines the signal, emphasizing key pitches for accurate user feedback. Future development aims to apply this across all 99 piano notes.</a:t>
            </a:r>
          </a:p>
        </p:txBody>
      </p:sp>
      <p:sp>
        <p:nvSpPr>
          <p:cNvPr id="19" name="Text Placeholder 2">
            <a:extLst>
              <a:ext uri="{FF2B5EF4-FFF2-40B4-BE49-F238E27FC236}">
                <a16:creationId xmlns:a16="http://schemas.microsoft.com/office/drawing/2014/main" id="{A3D415EE-9144-E944-88E7-9C8B6D8CC9AD}"/>
              </a:ext>
            </a:extLst>
          </p:cNvPr>
          <p:cNvSpPr txBox="1">
            <a:spLocks/>
          </p:cNvSpPr>
          <p:nvPr/>
        </p:nvSpPr>
        <p:spPr>
          <a:xfrm>
            <a:off x="20336597" y="2975421"/>
            <a:ext cx="3562299" cy="101565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5400" u="none">
                <a:solidFill>
                  <a:schemeClr val="tx1">
                    <a:lumMod val="95000"/>
                    <a:lumOff val="5000"/>
                  </a:schemeClr>
                </a:solidFill>
                <a:latin typeface="Arial" panose="020B0604020202020204" pitchFamily="34" charset="0"/>
                <a:cs typeface="Arial" panose="020B0604020202020204" pitchFamily="34" charset="0"/>
              </a:rPr>
              <a:t>RCOS</a:t>
            </a:r>
          </a:p>
        </p:txBody>
      </p:sp>
      <p:pic>
        <p:nvPicPr>
          <p:cNvPr id="11" name="Picture 10">
            <a:extLst>
              <a:ext uri="{FF2B5EF4-FFF2-40B4-BE49-F238E27FC236}">
                <a16:creationId xmlns:a16="http://schemas.microsoft.com/office/drawing/2014/main" id="{6D8061D5-0144-9363-2002-88D12411A124}"/>
              </a:ext>
            </a:extLst>
          </p:cNvPr>
          <p:cNvPicPr>
            <a:picLocks noChangeAspect="1"/>
          </p:cNvPicPr>
          <p:nvPr/>
        </p:nvPicPr>
        <p:blipFill rotWithShape="1">
          <a:blip r:embed="rId7"/>
          <a:srcRect l="7299" t="18685" r="4344" b="12447"/>
          <a:stretch/>
        </p:blipFill>
        <p:spPr>
          <a:xfrm>
            <a:off x="1390617" y="25941544"/>
            <a:ext cx="12048680" cy="2217385"/>
          </a:xfrm>
          <a:prstGeom prst="rect">
            <a:avLst/>
          </a:prstGeom>
        </p:spPr>
      </p:pic>
      <p:sp>
        <p:nvSpPr>
          <p:cNvPr id="17" name="Text Placeholder 14">
            <a:extLst>
              <a:ext uri="{FF2B5EF4-FFF2-40B4-BE49-F238E27FC236}">
                <a16:creationId xmlns:a16="http://schemas.microsoft.com/office/drawing/2014/main" id="{639BC932-7534-B2FE-DA14-9BD745FF7ACA}"/>
              </a:ext>
            </a:extLst>
          </p:cNvPr>
          <p:cNvSpPr txBox="1">
            <a:spLocks/>
          </p:cNvSpPr>
          <p:nvPr/>
        </p:nvSpPr>
        <p:spPr>
          <a:xfrm>
            <a:off x="2227856" y="28414138"/>
            <a:ext cx="10374202" cy="553990"/>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2400" b="0" i="1" u="none">
                <a:solidFill>
                  <a:schemeClr val="tx1">
                    <a:lumMod val="95000"/>
                    <a:lumOff val="5000"/>
                  </a:schemeClr>
                </a:solidFill>
                <a:latin typeface="Arial" panose="020B0604020202020204" pitchFamily="34" charset="0"/>
                <a:cs typeface="Arial" panose="020B0604020202020204" pitchFamily="34" charset="0"/>
              </a:rPr>
              <a:t>Top Level System Design</a:t>
            </a:r>
          </a:p>
        </p:txBody>
      </p:sp>
      <p:sp>
        <p:nvSpPr>
          <p:cNvPr id="20" name="Text Placeholder 14">
            <a:extLst>
              <a:ext uri="{FF2B5EF4-FFF2-40B4-BE49-F238E27FC236}">
                <a16:creationId xmlns:a16="http://schemas.microsoft.com/office/drawing/2014/main" id="{3EEE78A5-AB74-76F8-6A03-F5860B0FF54E}"/>
              </a:ext>
            </a:extLst>
          </p:cNvPr>
          <p:cNvSpPr txBox="1">
            <a:spLocks/>
          </p:cNvSpPr>
          <p:nvPr/>
        </p:nvSpPr>
        <p:spPr>
          <a:xfrm>
            <a:off x="30913441" y="25650567"/>
            <a:ext cx="10663062" cy="402570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4800" u="none">
                <a:solidFill>
                  <a:schemeClr val="tx1">
                    <a:lumMod val="95000"/>
                    <a:lumOff val="5000"/>
                  </a:schemeClr>
                </a:solidFill>
                <a:latin typeface="Arial" panose="020B0604020202020204" pitchFamily="34" charset="0"/>
                <a:cs typeface="Arial" panose="020B0604020202020204" pitchFamily="34" charset="0"/>
              </a:rPr>
              <a:t>Conclusion</a:t>
            </a:r>
          </a:p>
          <a:p>
            <a:pPr algn="ctr"/>
            <a:r>
              <a:rPr lang="en-US" sz="2800" b="0" u="none">
                <a:solidFill>
                  <a:schemeClr val="tx1">
                    <a:lumMod val="95000"/>
                    <a:lumOff val="5000"/>
                  </a:schemeClr>
                </a:solidFill>
                <a:latin typeface="Arial" panose="020B0604020202020204" pitchFamily="34" charset="0"/>
                <a:cs typeface="Arial" panose="020B0604020202020204" pitchFamily="34" charset="0"/>
              </a:rPr>
              <a:t>Chord Voicing Feedback has laid the groundwork for an innovative tool to assist piano learners. We've taken significant strides in signal processing and comparison, providing a blueprint for intelligent feedback mechanisms. While there's much to accomplish, our commitment to refining this tool promises to contribute meaningfully to the open-source community and musical education.</a:t>
            </a:r>
          </a:p>
        </p:txBody>
      </p:sp>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622A46C211CB4CBBEBF778B638533A" ma:contentTypeVersion="9" ma:contentTypeDescription="Create a new document." ma:contentTypeScope="" ma:versionID="8205aa6268f0fddf9112348bc676c6e0">
  <xsd:schema xmlns:xsd="http://www.w3.org/2001/XMLSchema" xmlns:xs="http://www.w3.org/2001/XMLSchema" xmlns:p="http://schemas.microsoft.com/office/2006/metadata/properties" xmlns:ns3="6bacbbf9-e467-473e-a380-9fa87bf43743" xmlns:ns4="98ea8232-2bc5-4b1f-a725-b376b3aa2cd4" targetNamespace="http://schemas.microsoft.com/office/2006/metadata/properties" ma:root="true" ma:fieldsID="321417c7860399c114719e59d561dbe8" ns3:_="" ns4:_="">
    <xsd:import namespace="6bacbbf9-e467-473e-a380-9fa87bf43743"/>
    <xsd:import namespace="98ea8232-2bc5-4b1f-a725-b376b3aa2cd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cbbf9-e467-473e-a380-9fa87bf437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ea8232-2bc5-4b1f-a725-b376b3aa2cd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bacbbf9-e467-473e-a380-9fa87bf43743" xsi:nil="true"/>
  </documentManagement>
</p:properties>
</file>

<file path=customXml/itemProps1.xml><?xml version="1.0" encoding="utf-8"?>
<ds:datastoreItem xmlns:ds="http://schemas.openxmlformats.org/officeDocument/2006/customXml" ds:itemID="{A14D602D-DC1E-4A9F-8682-8D4A1F8C18CA}">
  <ds:schemaRefs>
    <ds:schemaRef ds:uri="http://schemas.microsoft.com/sharepoint/v3/contenttype/forms"/>
  </ds:schemaRefs>
</ds:datastoreItem>
</file>

<file path=customXml/itemProps2.xml><?xml version="1.0" encoding="utf-8"?>
<ds:datastoreItem xmlns:ds="http://schemas.openxmlformats.org/officeDocument/2006/customXml" ds:itemID="{13101E06-631B-44C0-B733-84C66A92007C}">
  <ds:schemaRefs>
    <ds:schemaRef ds:uri="6bacbbf9-e467-473e-a380-9fa87bf43743"/>
    <ds:schemaRef ds:uri="98ea8232-2bc5-4b1f-a725-b376b3aa2c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BCA742A-0A46-4944-862E-13956D09F53A}">
  <ds:schemaRefs>
    <ds:schemaRef ds:uri="http://purl.org/dc/terms/"/>
    <ds:schemaRef ds:uri="http://schemas.microsoft.com/office/2006/metadata/properties"/>
    <ds:schemaRef ds:uri="http://purl.org/dc/elements/1.1/"/>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98ea8232-2bc5-4b1f-a725-b376b3aa2cd4"/>
    <ds:schemaRef ds:uri="6bacbbf9-e467-473e-a380-9fa87bf43743"/>
  </ds:schemaRefs>
</ds:datastoreItem>
</file>

<file path=docProps/app.xml><?xml version="1.0" encoding="utf-8"?>
<Properties xmlns="http://schemas.openxmlformats.org/officeDocument/2006/extended-properties" xmlns:vt="http://schemas.openxmlformats.org/officeDocument/2006/docPropsVTypes">
  <Template>36x48-Template-V2b</Template>
  <TotalTime>0</TotalTime>
  <Words>711</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Heath, Hunter</cp:lastModifiedBy>
  <cp:revision>2</cp:revision>
  <dcterms:created xsi:type="dcterms:W3CDTF">2012-02-03T19:11:35Z</dcterms:created>
  <dcterms:modified xsi:type="dcterms:W3CDTF">2023-11-10T23:42:50Z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0x010100E4622A46C211CB4CBBEBF778B638533A</vt:lpwstr>
  </property>
</Properties>
</file>