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2" r:id="rId1"/>
  </p:sldMasterIdLst>
  <p:sldIdLst>
    <p:sldId id="256" r:id="rId2"/>
    <p:sldId id="263" r:id="rId3"/>
    <p:sldId id="257" r:id="rId4"/>
    <p:sldId id="258" r:id="rId5"/>
    <p:sldId id="259" r:id="rId6"/>
    <p:sldId id="260" r:id="rId7"/>
    <p:sldId id="261" r:id="rId8"/>
    <p:sldId id="262" r:id="rId9"/>
    <p:sldId id="268" r:id="rId10"/>
    <p:sldId id="264" r:id="rId11"/>
    <p:sldId id="265" r:id="rId12"/>
    <p:sldId id="266" r:id="rId13"/>
    <p:sldId id="267" r:id="rId14"/>
    <p:sldId id="269" r:id="rId15"/>
    <p:sldId id="270" r:id="rId16"/>
    <p:sldId id="271" r:id="rId17"/>
    <p:sldId id="272" r:id="rId18"/>
    <p:sldId id="273" r:id="rId19"/>
    <p:sldId id="274" r:id="rId20"/>
    <p:sldId id="275" r:id="rId21"/>
    <p:sldId id="277" r:id="rId22"/>
    <p:sldId id="278"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12/23/2018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15557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AAD347D-5ACD-4C99-B74B-A9C85AD731AF}" type="datetimeFigureOut">
              <a:rPr lang="en-US" smtClean="0"/>
              <a:t>12/23/2018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959127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4AAD347D-5ACD-4C99-B74B-A9C85AD731AF}" type="datetimeFigureOut">
              <a:rPr lang="en-US" smtClean="0"/>
              <a:t>12/23/2018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17630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4AAD347D-5ACD-4C99-B74B-A9C85AD731AF}" type="datetimeFigureOut">
              <a:rPr lang="en-US" smtClean="0"/>
              <a:t>12/23/2018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429283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4AAD347D-5ACD-4C99-B74B-A9C85AD731AF}" type="datetimeFigureOut">
              <a:rPr lang="en-US" smtClean="0"/>
              <a:t>12/23/2018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460482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4AAD347D-5ACD-4C99-B74B-A9C85AD731AF}" type="datetimeFigureOut">
              <a:rPr lang="en-US" smtClean="0"/>
              <a:t>12/23/2018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424629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4AAD347D-5ACD-4C99-B74B-A9C85AD731AF}" type="datetimeFigureOut">
              <a:rPr lang="en-US" smtClean="0"/>
              <a:t>12/23/2018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423310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13320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35812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smtClean="0"/>
              <a:t>12/23/2018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4447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796027F-7875-4030-9381-8BD8C4F21935}" type="datetimeFigureOut">
              <a:rPr lang="en-US" smtClean="0"/>
              <a:t>12/23/2018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48649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7309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8577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8405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4682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509A250-FF31-4206-8172-F9D3106AACB1}" type="datetimeFigureOut">
              <a:rPr lang="en-US" smtClean="0"/>
              <a:t>12/23/2018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883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509A250-FF31-4206-8172-F9D3106AACB1}" type="datetimeFigureOut">
              <a:rPr lang="en-US" smtClean="0"/>
              <a:t>12/23/2018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2959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AD347D-5ACD-4C99-B74B-A9C85AD731AF}" type="datetimeFigureOut">
              <a:rPr lang="en-US" smtClean="0"/>
              <a:t>12/23/2018</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72452151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btc.com/"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kriptoparahaber.com/dunya-ticaret-orgutu-blockchain-konulu-carpici-bir-rapor-yayinladi.html"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2024" y="409832"/>
            <a:ext cx="9793131" cy="3329581"/>
          </a:xfrm>
        </p:spPr>
        <p:txBody>
          <a:bodyPr/>
          <a:lstStyle/>
          <a:p>
            <a:pPr algn="ctr"/>
            <a:r>
              <a:rPr lang="tr-TR" dirty="0" smtClean="0"/>
              <a:t>SİBER GÜVENLİK’TE BLOCKCHAIN</a:t>
            </a:r>
            <a:endParaRPr lang="tr-TR" dirty="0"/>
          </a:p>
        </p:txBody>
      </p:sp>
      <p:sp>
        <p:nvSpPr>
          <p:cNvPr id="4" name="Alt Başlık 3"/>
          <p:cNvSpPr>
            <a:spLocks noGrp="1"/>
          </p:cNvSpPr>
          <p:nvPr>
            <p:ph type="subTitle" idx="1"/>
          </p:nvPr>
        </p:nvSpPr>
        <p:spPr>
          <a:xfrm>
            <a:off x="1675760" y="4592029"/>
            <a:ext cx="8825658" cy="861420"/>
          </a:xfrm>
        </p:spPr>
        <p:txBody>
          <a:bodyPr>
            <a:normAutofit lnSpcReduction="10000"/>
          </a:bodyPr>
          <a:lstStyle/>
          <a:p>
            <a:pPr algn="ctr"/>
            <a:r>
              <a:rPr lang="tr-TR" dirty="0" smtClean="0">
                <a:solidFill>
                  <a:srgbClr val="0070C0"/>
                </a:solidFill>
              </a:rPr>
              <a:t>Selçuk ÇİLEK </a:t>
            </a:r>
            <a:r>
              <a:rPr lang="tr-TR" dirty="0" smtClean="0">
                <a:solidFill>
                  <a:srgbClr val="0070C0"/>
                </a:solidFill>
                <a:latin typeface="Book Antiqua" panose="02040602050305030304" pitchFamily="18" charset="0"/>
              </a:rPr>
              <a:t>1161602805</a:t>
            </a:r>
          </a:p>
          <a:p>
            <a:pPr algn="ctr"/>
            <a:r>
              <a:rPr lang="tr-TR" dirty="0" smtClean="0">
                <a:solidFill>
                  <a:srgbClr val="0070C0"/>
                </a:solidFill>
              </a:rPr>
              <a:t>Emrullah DEMİR </a:t>
            </a:r>
            <a:r>
              <a:rPr lang="tr-TR" dirty="0" smtClean="0">
                <a:solidFill>
                  <a:srgbClr val="0070C0"/>
                </a:solidFill>
                <a:latin typeface="Book Antiqua" panose="02040602050305030304" pitchFamily="18" charset="0"/>
              </a:rPr>
              <a:t>1161602089</a:t>
            </a:r>
            <a:endParaRPr lang="tr-TR" dirty="0">
              <a:solidFill>
                <a:srgbClr val="0070C0"/>
              </a:solidFill>
              <a:latin typeface="Book Antiqua" panose="02040602050305030304" pitchFamily="18" charset="0"/>
            </a:endParaRPr>
          </a:p>
        </p:txBody>
      </p:sp>
    </p:spTree>
    <p:extLst>
      <p:ext uri="{BB962C8B-B14F-4D97-AF65-F5344CB8AC3E}">
        <p14:creationId xmlns:p14="http://schemas.microsoft.com/office/powerpoint/2010/main" val="1626637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1792" y="1564627"/>
            <a:ext cx="9404723" cy="1400530"/>
          </a:xfrm>
        </p:spPr>
        <p:txBody>
          <a:bodyPr/>
          <a:lstStyle/>
          <a:p>
            <a:r>
              <a:rPr lang="tr-TR" b="1" dirty="0"/>
              <a:t>Kritik Altyapı Koruması</a:t>
            </a:r>
            <a:r>
              <a:rPr lang="tr-TR" dirty="0"/>
              <a:t/>
            </a:r>
            <a:br>
              <a:rPr lang="tr-TR" dirty="0"/>
            </a:br>
            <a:endParaRPr lang="tr-TR" dirty="0"/>
          </a:p>
        </p:txBody>
      </p:sp>
      <p:sp>
        <p:nvSpPr>
          <p:cNvPr id="3" name="İçerik Yer Tutucusu 2"/>
          <p:cNvSpPr>
            <a:spLocks noGrp="1"/>
          </p:cNvSpPr>
          <p:nvPr>
            <p:ph idx="1"/>
          </p:nvPr>
        </p:nvSpPr>
        <p:spPr>
          <a:xfrm>
            <a:off x="1640151" y="790833"/>
            <a:ext cx="10284119" cy="6166022"/>
          </a:xfrm>
        </p:spPr>
        <p:txBody>
          <a:bodyPr/>
          <a:lstStyle/>
          <a:p>
            <a:r>
              <a:rPr lang="tr-TR" dirty="0"/>
              <a:t>Hem enerji ulaştırma sistemleri hem de ağlar çeşitli güvenlik problemlerini beraberinde getiriyor. Bir süre önce Rus saldırganların uzaktan erişim sağlamak için bir elektrik şebekesine özel bir truva atı virüsü yerleştirmesi, bu konudaki tehlikeyi gözler önüne sermiş ve sektör çalışanlarının mutlaka halletmesi gereken bir sorunu doğurmuştu</a:t>
            </a:r>
            <a:r>
              <a:rPr lang="tr-TR" dirty="0" smtClean="0"/>
              <a:t>.</a:t>
            </a:r>
            <a:endParaRPr lang="tr-TR" dirty="0"/>
          </a:p>
        </p:txBody>
      </p:sp>
      <p:sp>
        <p:nvSpPr>
          <p:cNvPr id="4" name="AutoShape 2" descr="trojan virus png ile ilgili görsel sonucu"/>
          <p:cNvSpPr>
            <a:spLocks noChangeAspect="1" noChangeArrowheads="1"/>
          </p:cNvSpPr>
          <p:nvPr/>
        </p:nvSpPr>
        <p:spPr bwMode="auto">
          <a:xfrm>
            <a:off x="155575" y="-144463"/>
            <a:ext cx="4144576" cy="4144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2344" y="953430"/>
            <a:ext cx="1847504" cy="2011727"/>
          </a:xfrm>
          <a:prstGeom prst="rect">
            <a:avLst/>
          </a:prstGeom>
        </p:spPr>
      </p:pic>
    </p:spTree>
    <p:extLst>
      <p:ext uri="{BB962C8B-B14F-4D97-AF65-F5344CB8AC3E}">
        <p14:creationId xmlns:p14="http://schemas.microsoft.com/office/powerpoint/2010/main" val="3631445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268436" y="-1233981"/>
            <a:ext cx="5631121" cy="7140510"/>
          </a:xfrm>
        </p:spPr>
        <p:txBody>
          <a:bodyPr>
            <a:normAutofit/>
          </a:bodyPr>
          <a:lstStyle/>
          <a:p>
            <a:r>
              <a:rPr lang="tr-TR" dirty="0"/>
              <a:t>Blok zincirinin kritik altyapıları koruma açısından sunduğu avantajlar, değişim doğrulaması ve ödeme şeffaflığından geliyor. Her değişikliği kaydeden bu sistemin içerisinde kötü niyetli yazılımlar saklamak veya yasa dışı değişiklikler yapmak neredeyse imkansız bir hal alıyor.</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6845" y="1830496"/>
            <a:ext cx="4085608" cy="4369634"/>
          </a:xfrm>
          <a:prstGeom prst="rect">
            <a:avLst/>
          </a:prstGeom>
        </p:spPr>
      </p:pic>
    </p:spTree>
    <p:extLst>
      <p:ext uri="{BB962C8B-B14F-4D97-AF65-F5344CB8AC3E}">
        <p14:creationId xmlns:p14="http://schemas.microsoft.com/office/powerpoint/2010/main" val="3056102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95194" y="1244274"/>
            <a:ext cx="5714525" cy="2494619"/>
          </a:xfrm>
        </p:spPr>
        <p:txBody>
          <a:bodyPr>
            <a:normAutofit/>
          </a:bodyPr>
          <a:lstStyle/>
          <a:p>
            <a:r>
              <a:rPr lang="tr-TR" b="1" dirty="0"/>
              <a:t>Dağıtılmış Şifreleme</a:t>
            </a:r>
            <a:r>
              <a:rPr lang="tr-TR" dirty="0"/>
              <a:t/>
            </a:r>
            <a:br>
              <a:rPr lang="tr-TR" dirty="0"/>
            </a:br>
            <a:endParaRPr lang="tr-TR" dirty="0"/>
          </a:p>
        </p:txBody>
      </p:sp>
      <p:sp>
        <p:nvSpPr>
          <p:cNvPr id="3" name="İçerik Yer Tutucusu 2"/>
          <p:cNvSpPr>
            <a:spLocks noGrp="1"/>
          </p:cNvSpPr>
          <p:nvPr>
            <p:ph idx="1"/>
          </p:nvPr>
        </p:nvSpPr>
        <p:spPr>
          <a:xfrm>
            <a:off x="1275280" y="2635565"/>
            <a:ext cx="10916720" cy="5421040"/>
          </a:xfrm>
        </p:spPr>
        <p:txBody>
          <a:bodyPr/>
          <a:lstStyle/>
          <a:p>
            <a:r>
              <a:rPr lang="tr-TR" dirty="0"/>
              <a:t>Bir şifreleme sisteminin en hassas kısmını şifreleme anahtarlarının depolandığı yer oluşturuyor. Eğer bir siber saldırgan bu anahtar deposuna erişebilirse, sistemin içindeki bütün şifrelenmiş mesajları anlamlandırabiliyor. Ayrıca, çeşitli seviyelerde bulunan kullanıcıların hepsinin giriş bilgilerine bile ulaşabiliyor.</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1810" y="622136"/>
            <a:ext cx="3738893" cy="3738893"/>
          </a:xfrm>
          <a:prstGeom prst="rect">
            <a:avLst/>
          </a:prstGeom>
        </p:spPr>
      </p:pic>
    </p:spTree>
    <p:extLst>
      <p:ext uri="{BB962C8B-B14F-4D97-AF65-F5344CB8AC3E}">
        <p14:creationId xmlns:p14="http://schemas.microsoft.com/office/powerpoint/2010/main" val="40363939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41421" y="2823157"/>
            <a:ext cx="11008708" cy="4195481"/>
          </a:xfrm>
        </p:spPr>
        <p:txBody>
          <a:bodyPr/>
          <a:lstStyle/>
          <a:p>
            <a:r>
              <a:rPr lang="tr-TR" dirty="0" smtClean="0"/>
              <a:t>Blockchain’deki bilgilerin </a:t>
            </a:r>
            <a:r>
              <a:rPr lang="tr-TR" dirty="0"/>
              <a:t>güvenliği ise bu anahtar depolarının değişik lokasyonlarda gizlenmesini sağlamaya çalışmak yerine sahip olduğu dağınık hale ve kullanılan algoritmaların zorluğuna dayanıyor. Kullanıcıların bilgilerini güvende bu şekilde güvende tutan zincir, çoğu siber saldırganın şifre ele geçirmek için kullandığı araçları işe yaramaz hale getiriyor</a:t>
            </a:r>
            <a:r>
              <a:rPr lang="tr-TR" dirty="0" smtClean="0"/>
              <a:t>.</a:t>
            </a:r>
            <a:endParaRPr lang="tr-TR" dirty="0"/>
          </a:p>
        </p:txBody>
      </p:sp>
      <p:pic>
        <p:nvPicPr>
          <p:cNvPr id="5122" name="Picture 2" descr="blockchain system png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4852" y="233493"/>
            <a:ext cx="6724650"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186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34652" y="2701648"/>
            <a:ext cx="9404723" cy="1400530"/>
          </a:xfrm>
        </p:spPr>
        <p:txBody>
          <a:bodyPr>
            <a:normAutofit/>
          </a:bodyPr>
          <a:lstStyle/>
          <a:p>
            <a:pPr algn="ctr"/>
            <a:r>
              <a:rPr lang="tr-TR" sz="6600" dirty="0" smtClean="0"/>
              <a:t>KİMLER KULLANIYOR ?</a:t>
            </a:r>
            <a:endParaRPr lang="tr-TR" sz="6600" dirty="0"/>
          </a:p>
        </p:txBody>
      </p:sp>
    </p:spTree>
    <p:extLst>
      <p:ext uri="{BB962C8B-B14F-4D97-AF65-F5344CB8AC3E}">
        <p14:creationId xmlns:p14="http://schemas.microsoft.com/office/powerpoint/2010/main" val="422002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66242" y="187047"/>
            <a:ext cx="9404723" cy="1400530"/>
          </a:xfrm>
        </p:spPr>
        <p:txBody>
          <a:bodyPr/>
          <a:lstStyle/>
          <a:p>
            <a:r>
              <a:rPr lang="tr-TR" b="1" dirty="0"/>
              <a:t>Sağlık Hizmetleri</a:t>
            </a:r>
            <a:endParaRPr lang="tr-TR" dirty="0"/>
          </a:p>
        </p:txBody>
      </p:sp>
      <p:sp>
        <p:nvSpPr>
          <p:cNvPr id="3" name="İçerik Yer Tutucusu 2"/>
          <p:cNvSpPr>
            <a:spLocks noGrp="1"/>
          </p:cNvSpPr>
          <p:nvPr>
            <p:ph idx="1"/>
          </p:nvPr>
        </p:nvSpPr>
        <p:spPr>
          <a:xfrm>
            <a:off x="1235676" y="1587577"/>
            <a:ext cx="7364876" cy="4195481"/>
          </a:xfrm>
        </p:spPr>
        <p:txBody>
          <a:bodyPr>
            <a:normAutofit fontScale="92500"/>
          </a:bodyPr>
          <a:lstStyle/>
          <a:p>
            <a:r>
              <a:rPr lang="tr-TR" dirty="0"/>
              <a:t>Hastaların sağlık kayıtları, içerdiği verilerin niteliği ve niceliği bakımından en hassas verilerin başlarında geliyor. Blok zinciri teknolojisi, elektronik ortamda tutulan sağlık hizmetleri ve medikal bilgi kayıtlarını güvende tutmanın bir yolu olarak görülüyor</a:t>
            </a:r>
            <a:r>
              <a:rPr lang="tr-TR" dirty="0" smtClean="0"/>
              <a:t>.</a:t>
            </a:r>
          </a:p>
          <a:p>
            <a:endParaRPr lang="tr-TR" dirty="0"/>
          </a:p>
          <a:p>
            <a:r>
              <a:rPr lang="tr-TR" dirty="0"/>
              <a:t>Bazı şirketlerin bu kayıtları depolamak için blok zincirlerini kullanmaya başladığı biliniyor. Böyle bir modelde hasta kayıtları bir kez girildikten sonra hastanın tüm doktorları tarafından kolayca erişilebiliyor ve zincire bir düğüm eklenerek yeni bilgiler </a:t>
            </a:r>
            <a:r>
              <a:rPr lang="tr-TR" dirty="0" smtClean="0"/>
              <a:t>girilebiliyor.</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259" y="1674074"/>
            <a:ext cx="3731741" cy="3731741"/>
          </a:xfrm>
          <a:prstGeom prst="rect">
            <a:avLst/>
          </a:prstGeom>
        </p:spPr>
      </p:pic>
    </p:spTree>
    <p:extLst>
      <p:ext uri="{BB962C8B-B14F-4D97-AF65-F5344CB8AC3E}">
        <p14:creationId xmlns:p14="http://schemas.microsoft.com/office/powerpoint/2010/main" val="29265592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755558" y="390933"/>
            <a:ext cx="6771503" cy="1400530"/>
          </a:xfrm>
        </p:spPr>
        <p:txBody>
          <a:bodyPr>
            <a:normAutofit/>
          </a:bodyPr>
          <a:lstStyle/>
          <a:p>
            <a:pPr fontAlgn="base"/>
            <a:r>
              <a:rPr lang="tr-TR" b="1" dirty="0"/>
              <a:t>Pentagon Siber Güvenlik İçin Blockchain’i </a:t>
            </a:r>
            <a:r>
              <a:rPr lang="tr-TR" b="1" dirty="0" smtClean="0"/>
              <a:t>Düşünüyor !</a:t>
            </a:r>
            <a:endParaRPr lang="tr-TR" b="1" dirty="0"/>
          </a:p>
        </p:txBody>
      </p:sp>
      <p:pic>
        <p:nvPicPr>
          <p:cNvPr id="4" name="Resim 3"/>
          <p:cNvPicPr>
            <a:picLocks noChangeAspect="1"/>
          </p:cNvPicPr>
          <p:nvPr/>
        </p:nvPicPr>
        <p:blipFill>
          <a:blip r:embed="rId2"/>
          <a:stretch>
            <a:fillRect/>
          </a:stretch>
        </p:blipFill>
        <p:spPr>
          <a:xfrm>
            <a:off x="1300605" y="2541201"/>
            <a:ext cx="6718931" cy="3114845"/>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2530" y="2634214"/>
            <a:ext cx="4102100" cy="3021832"/>
          </a:xfrm>
          <a:prstGeom prst="rect">
            <a:avLst/>
          </a:prstGeom>
        </p:spPr>
      </p:pic>
    </p:spTree>
    <p:extLst>
      <p:ext uri="{BB962C8B-B14F-4D97-AF65-F5344CB8AC3E}">
        <p14:creationId xmlns:p14="http://schemas.microsoft.com/office/powerpoint/2010/main" val="407316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rgbClr val="1186C3"/>
                                        </p:clrVal>
                                      </p:to>
                                    </p:set>
                                    <p:set>
                                      <p:cBhvr>
                                        <p:cTn id="7" dur="500" fill="hold"/>
                                        <p:tgtEl>
                                          <p:spTgt spid="2"/>
                                        </p:tgtEl>
                                        <p:attrNameLst>
                                          <p:attrName>fillcolor</p:attrName>
                                        </p:attrNameLst>
                                      </p:cBhvr>
                                      <p:to>
                                        <p:clrVal>
                                          <a:srgbClr val="1186C3"/>
                                        </p:clrVal>
                                      </p:to>
                                    </p:set>
                                    <p:set>
                                      <p:cBhvr>
                                        <p:cTn id="8"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81665" y="185351"/>
            <a:ext cx="6787635" cy="6558349"/>
          </a:xfrm>
        </p:spPr>
        <p:txBody>
          <a:bodyPr>
            <a:normAutofit/>
          </a:bodyPr>
          <a:lstStyle/>
          <a:p>
            <a:r>
              <a:rPr lang="tr-TR" dirty="0"/>
              <a:t>Her para biriminde olduğu gibi </a:t>
            </a:r>
            <a:r>
              <a:rPr lang="tr-TR" dirty="0" smtClean="0"/>
              <a:t>Bitcoin de </a:t>
            </a:r>
            <a:r>
              <a:rPr lang="tr-TR" dirty="0"/>
              <a:t>birçok kara para aklama, uyuşturucu satışı ve terör ile </a:t>
            </a:r>
            <a:r>
              <a:rPr lang="tr-TR" dirty="0" smtClean="0"/>
              <a:t>ilgili </a:t>
            </a:r>
            <a:r>
              <a:rPr lang="tr-TR" dirty="0"/>
              <a:t>bir çok olaya karışmıştır. Buna </a:t>
            </a:r>
            <a:r>
              <a:rPr lang="tr-TR" dirty="0" smtClean="0"/>
              <a:t>rağmen Pentagon </a:t>
            </a:r>
            <a:r>
              <a:rPr lang="tr-TR" dirty="0"/>
              <a:t>,bu teknolojinin siber güvenlik </a:t>
            </a:r>
            <a:r>
              <a:rPr lang="tr-TR" dirty="0" smtClean="0"/>
              <a:t>kalkanı </a:t>
            </a:r>
            <a:r>
              <a:rPr lang="tr-TR" dirty="0"/>
              <a:t>olarak kullanılabileceğini düşünüyor.</a:t>
            </a:r>
            <a:r>
              <a:rPr lang="tr-TR" dirty="0" smtClean="0"/>
              <a:t> </a:t>
            </a:r>
          </a:p>
          <a:p>
            <a:r>
              <a:rPr lang="tr-TR" dirty="0"/>
              <a:t>Blockchain teknolojisi potansiyel olarak askeri teknoloji ve iletişimde kullanışlıdır. Bütün ABD ordusunun güvenliğini arttırmaya uygun bir yapısı vardır. Aynı zamanda Blockchain, hackerları ve askeri bağlantılardan saldıran teröristleri engellemeye yardımcı olabilir</a:t>
            </a:r>
            <a:r>
              <a:rPr lang="tr-TR" dirty="0" smtClean="0"/>
              <a:t>.</a:t>
            </a:r>
          </a:p>
          <a:p>
            <a:r>
              <a:rPr lang="tr-TR" dirty="0"/>
              <a:t>İleri Savunma Projeleri Araştırma Kurumu (DARPA) şu anda Blockchain üzerinden güvenli bir mesaj servisi </a:t>
            </a:r>
            <a:r>
              <a:rPr lang="tr-TR" dirty="0" smtClean="0"/>
              <a:t>yaratmaktadır. Eğer </a:t>
            </a:r>
            <a:r>
              <a:rPr lang="tr-TR" dirty="0"/>
              <a:t>başarılı olursa yakında savaş yerlerinde kullanıldığını görmemiz de mümkün. </a:t>
            </a:r>
            <a:endParaRPr lang="tr-TR" dirty="0"/>
          </a:p>
        </p:txBody>
      </p:sp>
      <p:sp>
        <p:nvSpPr>
          <p:cNvPr id="4"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200" b="0" i="0" u="none" strike="noStrike" cap="none" normalizeH="0" baseline="0" smtClean="0">
                <a:ln>
                  <a:noFill/>
                </a:ln>
                <a:solidFill>
                  <a:srgbClr val="222222"/>
                </a:solidFill>
                <a:effectLst/>
                <a:latin typeface="Nunito"/>
              </a:rPr>
              <a:t/>
            </a:r>
            <a:br>
              <a:rPr kumimoji="0" lang="tr-TR" altLang="tr-TR" sz="1200" b="0" i="0" u="none" strike="noStrike" cap="none" normalizeH="0" baseline="0" smtClean="0">
                <a:ln>
                  <a:noFill/>
                </a:ln>
                <a:solidFill>
                  <a:srgbClr val="222222"/>
                </a:solidFill>
                <a:effectLst/>
                <a:latin typeface="Nunito"/>
              </a:rPr>
            </a:br>
            <a:endParaRPr kumimoji="0" lang="tr-TR" altLang="tr-TR"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smtClean="0">
              <a:ln>
                <a:noFill/>
              </a:ln>
              <a:solidFill>
                <a:schemeClr val="tx1"/>
              </a:solidFill>
              <a:effectLst/>
              <a:latin typeface="Arial" panose="020B0604020202020204" pitchFamily="34" charset="0"/>
            </a:endParaRPr>
          </a:p>
        </p:txBody>
      </p:sp>
      <p:sp>
        <p:nvSpPr>
          <p:cNvPr id="7" name="AutoShape 4" descr="https://secure.gravatar.com/avatar/91aaece259761a2afab2f4b6895e17ec?s=50&amp;d=mm&amp;r=g"/>
          <p:cNvSpPr>
            <a:spLocks noChangeAspect="1" noChangeArrowheads="1"/>
          </p:cNvSpPr>
          <p:nvPr/>
        </p:nvSpPr>
        <p:spPr bwMode="auto">
          <a:xfrm>
            <a:off x="42863" y="-3559175"/>
            <a:ext cx="476250" cy="476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14" name="Resim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4562" y="1417338"/>
            <a:ext cx="3767438" cy="3767438"/>
          </a:xfrm>
          <a:prstGeom prst="rect">
            <a:avLst/>
          </a:prstGeom>
        </p:spPr>
      </p:pic>
    </p:spTree>
    <p:extLst>
      <p:ext uri="{BB962C8B-B14F-4D97-AF65-F5344CB8AC3E}">
        <p14:creationId xmlns:p14="http://schemas.microsoft.com/office/powerpoint/2010/main" val="4062875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04212" y="2590457"/>
            <a:ext cx="10420179" cy="5128417"/>
          </a:xfrm>
        </p:spPr>
        <p:txBody>
          <a:bodyPr>
            <a:normAutofit/>
          </a:bodyPr>
          <a:lstStyle/>
          <a:p>
            <a:r>
              <a:rPr lang="tr-TR" i="1" dirty="0"/>
              <a:t>“Akıllı belgeler ve kontratlar anında ve güvenli bir şekilde gönderilip alınacaktır. Bu sayede hackerları engellerken aynı zamanda Savunma Bakanlığı arka ofisinde yaşanan gereksiz gecikmecelerin önüne geçilecektir</a:t>
            </a:r>
            <a:r>
              <a:rPr lang="tr-TR" i="1" dirty="0" smtClean="0"/>
              <a:t>.”</a:t>
            </a:r>
          </a:p>
          <a:p>
            <a:endParaRPr lang="tr-TR" dirty="0"/>
          </a:p>
          <a:p>
            <a:pPr fontAlgn="base"/>
            <a:r>
              <a:rPr lang="tr-TR" dirty="0"/>
              <a:t>Blockchain teknolojisi sadece ordunun ilgisini çekmekle kalmamıştır. Bu teknolojiyi ABD donanması ve birçok devlet müessesi incelemektedir.</a:t>
            </a:r>
          </a:p>
          <a:p>
            <a:pPr marL="0" indent="0">
              <a:buNone/>
            </a:pPr>
            <a:r>
              <a:rPr lang="tr-TR" dirty="0"/>
              <a:t/>
            </a:r>
            <a:br>
              <a:rPr lang="tr-TR" dirty="0"/>
            </a:b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3145" y="177695"/>
            <a:ext cx="2869962" cy="2869962"/>
          </a:xfrm>
          <a:prstGeom prst="rect">
            <a:avLst/>
          </a:prstGeom>
        </p:spPr>
      </p:pic>
    </p:spTree>
    <p:extLst>
      <p:ext uri="{BB962C8B-B14F-4D97-AF65-F5344CB8AC3E}">
        <p14:creationId xmlns:p14="http://schemas.microsoft.com/office/powerpoint/2010/main" val="8524719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05946" y="2763431"/>
            <a:ext cx="11986054" cy="1400530"/>
          </a:xfrm>
        </p:spPr>
        <p:txBody>
          <a:bodyPr>
            <a:normAutofit/>
          </a:bodyPr>
          <a:lstStyle/>
          <a:p>
            <a:pPr algn="ctr"/>
            <a:r>
              <a:rPr lang="tr-TR" b="1" dirty="0" smtClean="0"/>
              <a:t>Tüm Bunlara </a:t>
            </a:r>
            <a:r>
              <a:rPr lang="tr-TR" b="1" dirty="0"/>
              <a:t>R</a:t>
            </a:r>
            <a:r>
              <a:rPr lang="tr-TR" b="1" dirty="0" smtClean="0"/>
              <a:t>ağmen </a:t>
            </a:r>
            <a:br>
              <a:rPr lang="tr-TR" b="1" dirty="0" smtClean="0"/>
            </a:br>
            <a:r>
              <a:rPr lang="tr-TR" b="1" dirty="0" smtClean="0"/>
              <a:t>Blok </a:t>
            </a:r>
            <a:r>
              <a:rPr lang="tr-TR" b="1" dirty="0"/>
              <a:t>Zinciri Asla Ele Geçirilemez </a:t>
            </a:r>
            <a:r>
              <a:rPr lang="tr-TR" b="1" dirty="0" smtClean="0"/>
              <a:t>Diyemeyiz</a:t>
            </a:r>
            <a:endParaRPr lang="tr-TR" dirty="0"/>
          </a:p>
        </p:txBody>
      </p:sp>
    </p:spTree>
    <p:extLst>
      <p:ext uri="{BB962C8B-B14F-4D97-AF65-F5344CB8AC3E}">
        <p14:creationId xmlns:p14="http://schemas.microsoft.com/office/powerpoint/2010/main" val="20605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30764" y="1048264"/>
            <a:ext cx="10761236" cy="4833552"/>
          </a:xfrm>
        </p:spPr>
        <p:txBody>
          <a:bodyPr>
            <a:normAutofit/>
          </a:bodyPr>
          <a:lstStyle/>
          <a:p>
            <a:r>
              <a:rPr lang="tr-TR" dirty="0"/>
              <a:t>Blockchain teknolojisinin sağladığı güvenlik, verileri korumada, depolamada ve değiştirmede efektif yollar arayan güvenlik sektörünün </a:t>
            </a:r>
            <a:r>
              <a:rPr lang="tr-TR"/>
              <a:t>dikkatini </a:t>
            </a:r>
            <a:r>
              <a:rPr lang="tr-TR" smtClean="0"/>
              <a:t>git gide </a:t>
            </a:r>
            <a:r>
              <a:rPr lang="tr-TR" dirty="0"/>
              <a:t>daha fazla çekiyor</a:t>
            </a:r>
            <a:r>
              <a:rPr lang="tr-TR" dirty="0" smtClean="0"/>
              <a:t>.</a:t>
            </a:r>
          </a:p>
          <a:p>
            <a:endParaRPr lang="tr-TR" dirty="0"/>
          </a:p>
          <a:p>
            <a:r>
              <a:rPr lang="tr-TR" b="1" dirty="0"/>
              <a:t>Blockchain’in</a:t>
            </a:r>
            <a:r>
              <a:rPr lang="tr-TR" dirty="0"/>
              <a:t> insanlara sağladığı en büyük avantaj güvendir. Herhangi bir merkezi olmayan bu teknoloji, siber saldırıya uğraması durumunda tamamen etkilenmiyor.  Ayrıca bu teknolojide herhangi bir değişiklik yapılacağı zaman sisteme dâhil olmuş tüm bilgisayarlardan onay gelmesi gerekmektedir. </a:t>
            </a:r>
            <a:endParaRPr lang="tr-TR" dirty="0"/>
          </a:p>
        </p:txBody>
      </p:sp>
    </p:spTree>
    <p:extLst>
      <p:ext uri="{BB962C8B-B14F-4D97-AF65-F5344CB8AC3E}">
        <p14:creationId xmlns:p14="http://schemas.microsoft.com/office/powerpoint/2010/main" val="23561278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74015" y="1533935"/>
            <a:ext cx="10717985" cy="5546487"/>
          </a:xfrm>
        </p:spPr>
        <p:txBody>
          <a:bodyPr>
            <a:normAutofit/>
          </a:bodyPr>
          <a:lstStyle/>
          <a:p>
            <a:r>
              <a:rPr lang="tr-TR" dirty="0"/>
              <a:t>Sistem ile ilgili en önemli iddiayı ele geçirilemez olduğu fikri oluşturuyor. Diğer uygulamalara göre daha güvenli olmasına rağmen blok zincirinin hacklenmesinin imkansız olmadığını belirtiliyor. </a:t>
            </a:r>
            <a:endParaRPr lang="tr-TR" dirty="0" smtClean="0"/>
          </a:p>
          <a:p>
            <a:endParaRPr lang="tr-TR" dirty="0"/>
          </a:p>
          <a:p>
            <a:r>
              <a:rPr lang="tr-TR" dirty="0" smtClean="0"/>
              <a:t> </a:t>
            </a:r>
            <a:r>
              <a:rPr lang="tr-TR" dirty="0"/>
              <a:t>Zira </a:t>
            </a:r>
            <a:r>
              <a:rPr lang="tr-TR" b="1" dirty="0"/>
              <a:t>%51 saldırısı </a:t>
            </a:r>
            <a:r>
              <a:rPr lang="tr-TR" dirty="0"/>
              <a:t>olarak adlandırılan ve 2018’in erken dönemlerinde yaşanan </a:t>
            </a:r>
            <a:r>
              <a:rPr lang="tr-TR" dirty="0" smtClean="0"/>
              <a:t>bir saldırı</a:t>
            </a:r>
            <a:r>
              <a:rPr lang="tr-TR" dirty="0"/>
              <a:t>, blok zincirinin yarısından çoğunun bilgi işlem gücünü ele geçirmiş ve veri defterlerinin bütünlüğü bozmuştu</a:t>
            </a:r>
            <a:r>
              <a:rPr lang="tr-TR" dirty="0" smtClean="0"/>
              <a:t>.</a:t>
            </a:r>
          </a:p>
          <a:p>
            <a:pPr marL="0" indent="0">
              <a:buNone/>
            </a:pPr>
            <a:endParaRPr lang="tr-TR" dirty="0"/>
          </a:p>
          <a:p>
            <a:r>
              <a:rPr lang="tr-TR" dirty="0"/>
              <a:t>Gerçekleştirilmesi oldukça zor olan bu tipte bir saldırı bir daha gerçekleşmese de blok zincirinin var olan bütün güvenlik sorunlarını ortadan kaldıran büyüleyici bir çözüm olarak kabul edilmemesi </a:t>
            </a:r>
            <a:r>
              <a:rPr lang="tr-TR" dirty="0" smtClean="0"/>
              <a:t>gerekmektedir.</a:t>
            </a:r>
            <a:endParaRPr lang="tr-TR" dirty="0"/>
          </a:p>
          <a:p>
            <a:endParaRPr lang="tr-TR" dirty="0"/>
          </a:p>
          <a:p>
            <a:endParaRPr lang="tr-TR" dirty="0"/>
          </a:p>
          <a:p>
            <a:endParaRPr lang="tr-TR" dirty="0"/>
          </a:p>
        </p:txBody>
      </p:sp>
    </p:spTree>
    <p:extLst>
      <p:ext uri="{BB962C8B-B14F-4D97-AF65-F5344CB8AC3E}">
        <p14:creationId xmlns:p14="http://schemas.microsoft.com/office/powerpoint/2010/main" val="13686505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47827" y="413952"/>
            <a:ext cx="10018713" cy="1752599"/>
          </a:xfrm>
        </p:spPr>
        <p:txBody>
          <a:bodyPr/>
          <a:lstStyle/>
          <a:p>
            <a:r>
              <a:rPr lang="tr-TR" sz="7200" dirty="0" smtClean="0"/>
              <a:t>%51 saldırısı nedir ?</a:t>
            </a:r>
            <a:endParaRPr lang="tr-TR" sz="7200" dirty="0"/>
          </a:p>
        </p:txBody>
      </p:sp>
      <p:sp>
        <p:nvSpPr>
          <p:cNvPr id="3" name="İçerik Yer Tutucusu 2"/>
          <p:cNvSpPr>
            <a:spLocks noGrp="1"/>
          </p:cNvSpPr>
          <p:nvPr>
            <p:ph idx="1"/>
          </p:nvPr>
        </p:nvSpPr>
        <p:spPr>
          <a:xfrm>
            <a:off x="1347827" y="2271582"/>
            <a:ext cx="10514101" cy="4104504"/>
          </a:xfrm>
        </p:spPr>
        <p:txBody>
          <a:bodyPr/>
          <a:lstStyle/>
          <a:p>
            <a:r>
              <a:rPr lang="tr-TR" dirty="0"/>
              <a:t>%51 saldırısı, ağın madencilik </a:t>
            </a:r>
            <a:r>
              <a:rPr lang="tr-TR" i="1" dirty="0"/>
              <a:t>hashrate</a:t>
            </a:r>
            <a:r>
              <a:rPr lang="tr-TR" dirty="0"/>
              <a:t>‘inin veya hesaplama gücünün %50’sinden fazlasını kontrol eden bir madenciler grubu tarafından bir blok zincirine -genellikle bitcoin ama böyle bir saldırı halen varsayımsaldır- yapılan bir saldırıyı ifade eder. Saldırganlar yeni işlemlerin onay almasını engelleyebilecek ve bazı ya da tüm kullanıcılar arasındaki ödemeleri durdurabileceklerdir. Ayrıca, ağın kontrolü ellerinde iken tamamlanmış işlemleri tersine çevirebileceklerdir, yani double-spending denilen çifte harcama işlemlerini gerçekleştirebileceklerdir</a:t>
            </a:r>
            <a:r>
              <a:rPr lang="tr-TR" dirty="0" smtClean="0"/>
              <a:t>.</a:t>
            </a:r>
          </a:p>
          <a:p>
            <a:r>
              <a:rPr lang="tr-TR" b="1" dirty="0" smtClean="0"/>
              <a:t>Örneğin : </a:t>
            </a:r>
            <a:r>
              <a:rPr lang="tr-TR" dirty="0" smtClean="0"/>
              <a:t>Mayıs </a:t>
            </a:r>
            <a:r>
              <a:rPr lang="tr-TR" dirty="0"/>
              <a:t>2018’de gizlilik merkezli kripto para birimi Verge (XVG), ikinci kez %51 saldırısına uğradı ve saldırganlar yaklaşık </a:t>
            </a:r>
            <a:r>
              <a:rPr lang="tr-TR" b="1" dirty="0"/>
              <a:t>2 milyon dolar</a:t>
            </a:r>
            <a:r>
              <a:rPr lang="tr-TR" dirty="0"/>
              <a:t> çaldı.</a:t>
            </a:r>
          </a:p>
          <a:p>
            <a:endParaRPr lang="tr-TR" dirty="0"/>
          </a:p>
        </p:txBody>
      </p:sp>
    </p:spTree>
    <p:extLst>
      <p:ext uri="{BB962C8B-B14F-4D97-AF65-F5344CB8AC3E}">
        <p14:creationId xmlns:p14="http://schemas.microsoft.com/office/powerpoint/2010/main" val="33725111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58" y="428420"/>
            <a:ext cx="8237710" cy="6025154"/>
          </a:xfrm>
          <a:prstGeom prst="rect">
            <a:avLst/>
          </a:prstGeom>
        </p:spPr>
      </p:pic>
      <p:sp>
        <p:nvSpPr>
          <p:cNvPr id="6" name="Metin kutusu 5"/>
          <p:cNvSpPr txBox="1"/>
          <p:nvPr/>
        </p:nvSpPr>
        <p:spPr>
          <a:xfrm>
            <a:off x="8773297" y="1013254"/>
            <a:ext cx="3027406" cy="4801314"/>
          </a:xfrm>
          <a:prstGeom prst="rect">
            <a:avLst/>
          </a:prstGeom>
          <a:noFill/>
        </p:spPr>
        <p:txBody>
          <a:bodyPr wrap="square" rtlCol="0">
            <a:spAutoFit/>
          </a:bodyPr>
          <a:lstStyle/>
          <a:p>
            <a:r>
              <a:rPr lang="tr-TR" dirty="0"/>
              <a:t>Günümüzde, çok fazla sayıda madencilik havuzu vardır ve bu da hesaplama gücün daha yaygın bir şekilde dağıtılmasını </a:t>
            </a:r>
            <a:r>
              <a:rPr lang="tr-TR" dirty="0" smtClean="0"/>
              <a:t>sağlar.Halihazırda</a:t>
            </a:r>
            <a:r>
              <a:rPr lang="tr-TR" dirty="0"/>
              <a:t> en büyük Bitcoin havuzu, ağın %24.6‘sını barındıran </a:t>
            </a:r>
            <a:r>
              <a:rPr lang="tr-TR" dirty="0">
                <a:hlinkClick r:id="rId3"/>
              </a:rPr>
              <a:t>btc.com</a:t>
            </a:r>
            <a:r>
              <a:rPr lang="tr-TR" dirty="0"/>
              <a:t>‘dur. AntPool ise %15.4‘lük yakın bir ikinci konumundadır. Her ikisi de Bitmain adlı aynı firma tarafından kontrol edilmelerine rağmen, ikisinin toplamı bile (%40) başarılı bir saldırıyı başlatmak için çok düşüktür.</a:t>
            </a:r>
            <a:endParaRPr lang="tr-TR" dirty="0"/>
          </a:p>
        </p:txBody>
      </p:sp>
    </p:spTree>
    <p:extLst>
      <p:ext uri="{BB962C8B-B14F-4D97-AF65-F5344CB8AC3E}">
        <p14:creationId xmlns:p14="http://schemas.microsoft.com/office/powerpoint/2010/main" val="18261144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406804" y="2967335"/>
            <a:ext cx="5378396" cy="923330"/>
          </a:xfrm>
          <a:prstGeom prst="rect">
            <a:avLst/>
          </a:prstGeom>
          <a:noFill/>
        </p:spPr>
        <p:txBody>
          <a:bodyPr wrap="none" lIns="91440" tIns="45720" rIns="91440" bIns="45720">
            <a:spAutoFit/>
          </a:bodyPr>
          <a:lstStyle/>
          <a:p>
            <a:pPr algn="ctr"/>
            <a:r>
              <a:rPr lang="tr-TR" sz="5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TEŞEKKÜRLER</a:t>
            </a:r>
            <a:endParaRPr lang="tr-TR"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3258713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97813" y="1023550"/>
            <a:ext cx="10794187" cy="5018904"/>
          </a:xfrm>
        </p:spPr>
        <p:txBody>
          <a:bodyPr/>
          <a:lstStyle/>
          <a:p>
            <a:r>
              <a:rPr lang="tr-TR" b="1" dirty="0"/>
              <a:t>Blockchain</a:t>
            </a:r>
            <a:r>
              <a:rPr lang="tr-TR" dirty="0"/>
              <a:t>,  teknoloji dünyasını ve birçok sektörü etkileyecek potansiyele sahiptir. Yıllar ilerledikçe yaratacağı köklü değişiklikler toplumun yapısını ve içinde bulunduğumuz dünyanın şartlarını değiştirecek düzeydedir</a:t>
            </a:r>
            <a:r>
              <a:rPr lang="tr-TR" dirty="0" smtClean="0"/>
              <a:t>.</a:t>
            </a:r>
          </a:p>
          <a:p>
            <a:endParaRPr lang="tr-TR" dirty="0"/>
          </a:p>
          <a:p>
            <a:r>
              <a:rPr lang="tr-TR" dirty="0"/>
              <a:t>Hiçbir bilişim sistemi %100 güvenli değildir. Bugün güvenli olarak kabul edilenler bile, suçluların yeni saldırı yöntemleri bulmadaki becerileri göz önüne alındığında yarın güvenli olmayacak.</a:t>
            </a:r>
            <a:endParaRPr lang="tr-TR" dirty="0"/>
          </a:p>
        </p:txBody>
      </p:sp>
    </p:spTree>
    <p:extLst>
      <p:ext uri="{BB962C8B-B14F-4D97-AF65-F5344CB8AC3E}">
        <p14:creationId xmlns:p14="http://schemas.microsoft.com/office/powerpoint/2010/main" val="2475387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48155" y="743102"/>
            <a:ext cx="10643845" cy="5929547"/>
          </a:xfrm>
        </p:spPr>
        <p:txBody>
          <a:bodyPr>
            <a:normAutofit/>
          </a:bodyPr>
          <a:lstStyle/>
          <a:p>
            <a:r>
              <a:rPr lang="tr-TR" dirty="0"/>
              <a:t>Blok zincirinin getirdiği özelliklerin verileri güvenli hale getirmede, ağlarda, kimlik doğrulamada, veri kayıtlarını saklamada, kritik altyapılarda ve daha fazlasında kolaylık </a:t>
            </a:r>
            <a:r>
              <a:rPr lang="tr-TR" dirty="0" smtClean="0"/>
              <a:t>sağlamaktadır.</a:t>
            </a:r>
          </a:p>
          <a:p>
            <a:endParaRPr lang="tr-TR" dirty="0"/>
          </a:p>
          <a:p>
            <a:r>
              <a:rPr lang="tr-TR" dirty="0"/>
              <a:t>Pek çok faydasına rağmen zincir sisteminin var olan her güvenlik sorununu </a:t>
            </a:r>
            <a:r>
              <a:rPr lang="tr-TR" dirty="0" smtClean="0"/>
              <a:t>çözememektedir.Bu teknolojinin siber güvenlik için getireceği bir çok kolaylık mevcuttur.</a:t>
            </a:r>
          </a:p>
          <a:p>
            <a:pPr marL="0" indent="0">
              <a:buNone/>
            </a:pPr>
            <a:endParaRPr lang="tr-TR" dirty="0" smtClean="0"/>
          </a:p>
          <a:p>
            <a:r>
              <a:rPr lang="tr-TR" b="1" dirty="0" smtClean="0"/>
              <a:t>Blockchain</a:t>
            </a:r>
            <a:r>
              <a:rPr lang="tr-TR" dirty="0" smtClean="0"/>
              <a:t> </a:t>
            </a:r>
            <a:r>
              <a:rPr lang="tr-TR" dirty="0"/>
              <a:t>geliştirici </a:t>
            </a:r>
            <a:r>
              <a:rPr lang="tr-TR" dirty="0" smtClean="0"/>
              <a:t>ağı </a:t>
            </a:r>
            <a:r>
              <a:rPr lang="tr-TR" dirty="0"/>
              <a:t>Google’dan 100 kat daha </a:t>
            </a:r>
            <a:r>
              <a:rPr lang="tr-TR" dirty="0" smtClean="0"/>
              <a:t>büyüktür ve </a:t>
            </a:r>
            <a:r>
              <a:rPr lang="tr-TR" dirty="0"/>
              <a:t>bir şeyin doğruluğunu ya da yanlışlığını kanıtlamak için yarışan binlerce </a:t>
            </a:r>
            <a:r>
              <a:rPr lang="tr-TR" dirty="0" smtClean="0"/>
              <a:t>insanı </a:t>
            </a:r>
            <a:r>
              <a:rPr lang="tr-TR" dirty="0"/>
              <a:t>teşvik </a:t>
            </a:r>
            <a:r>
              <a:rPr lang="tr-TR" dirty="0" smtClean="0"/>
              <a:t>eden </a:t>
            </a:r>
            <a:r>
              <a:rPr lang="tr-TR" dirty="0"/>
              <a:t>güvenlik </a:t>
            </a:r>
            <a:r>
              <a:rPr lang="tr-TR" dirty="0" smtClean="0"/>
              <a:t>sunmaktadır.</a:t>
            </a:r>
            <a:endParaRPr lang="tr-TR" dirty="0"/>
          </a:p>
          <a:p>
            <a:pPr marL="0" indent="0">
              <a:buNone/>
            </a:pPr>
            <a:endParaRPr lang="tr-TR" dirty="0"/>
          </a:p>
        </p:txBody>
      </p:sp>
    </p:spTree>
    <p:extLst>
      <p:ext uri="{BB962C8B-B14F-4D97-AF65-F5344CB8AC3E}">
        <p14:creationId xmlns:p14="http://schemas.microsoft.com/office/powerpoint/2010/main" val="1706861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31910" y="1130545"/>
            <a:ext cx="9404723" cy="1400530"/>
          </a:xfrm>
        </p:spPr>
        <p:txBody>
          <a:bodyPr/>
          <a:lstStyle/>
          <a:p>
            <a:r>
              <a:rPr lang="tr-TR" b="1" dirty="0" smtClean="0"/>
              <a:t>Kimlik Doğrulama</a:t>
            </a:r>
            <a:endParaRPr lang="tr-TR" dirty="0"/>
          </a:p>
        </p:txBody>
      </p:sp>
      <p:sp>
        <p:nvSpPr>
          <p:cNvPr id="3" name="İçerik Yer Tutucusu 2"/>
          <p:cNvSpPr>
            <a:spLocks noGrp="1"/>
          </p:cNvSpPr>
          <p:nvPr>
            <p:ph idx="1"/>
          </p:nvPr>
        </p:nvSpPr>
        <p:spPr>
          <a:xfrm>
            <a:off x="1134202" y="2283940"/>
            <a:ext cx="10860090" cy="4326925"/>
          </a:xfrm>
        </p:spPr>
        <p:txBody>
          <a:bodyPr/>
          <a:lstStyle/>
          <a:p>
            <a:r>
              <a:rPr lang="tr-TR" dirty="0" smtClean="0"/>
              <a:t> Ağlarda </a:t>
            </a:r>
            <a:r>
              <a:rPr lang="tr-TR" dirty="0"/>
              <a:t>biri kullanıcıya, diğeri de cihaza ait olmak üzere iki tip kimlik bulunuyor. </a:t>
            </a:r>
            <a:r>
              <a:rPr lang="tr-TR" dirty="0"/>
              <a:t>Blokchain kolaylık yarattığı için </a:t>
            </a:r>
            <a:r>
              <a:rPr lang="tr-TR" dirty="0" smtClean="0"/>
              <a:t>ağa </a:t>
            </a:r>
            <a:r>
              <a:rPr lang="tr-TR" dirty="0"/>
              <a:t>bağlanan cihazlarda kimliği </a:t>
            </a:r>
            <a:r>
              <a:rPr lang="tr-TR" dirty="0" smtClean="0"/>
              <a:t>oluşturmada ve </a:t>
            </a:r>
            <a:r>
              <a:rPr lang="tr-TR" dirty="0"/>
              <a:t>bu cihazların kimliğini </a:t>
            </a:r>
            <a:r>
              <a:rPr lang="tr-TR" dirty="0" smtClean="0"/>
              <a:t>doğrulamada kullanılmaktadır.Zincirler</a:t>
            </a:r>
            <a:r>
              <a:rPr lang="tr-TR" dirty="0"/>
              <a:t>, sunduğu altyapıyla IoT cihazların bu ihtiyaçlarını karşılarken, cihazların tamamen tanımlanmış ve güvenli kılınmış halleriyle doğrulanmış bir zincirin parçası olmasını sağlıyor</a:t>
            </a:r>
            <a:r>
              <a:rPr lang="tr-TR" dirty="0" smtClean="0"/>
              <a:t>.</a:t>
            </a:r>
          </a:p>
          <a:p>
            <a:pPr marL="0" indent="0">
              <a:buNone/>
            </a:pPr>
            <a:endParaRPr lang="tr-TR" dirty="0"/>
          </a:p>
          <a:p>
            <a:endParaRPr lang="tr-TR" dirty="0"/>
          </a:p>
        </p:txBody>
      </p:sp>
    </p:spTree>
    <p:extLst>
      <p:ext uri="{BB962C8B-B14F-4D97-AF65-F5344CB8AC3E}">
        <p14:creationId xmlns:p14="http://schemas.microsoft.com/office/powerpoint/2010/main" val="3997330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083229" y="3020865"/>
            <a:ext cx="8946541" cy="4195481"/>
          </a:xfrm>
        </p:spPr>
        <p:txBody>
          <a:bodyPr/>
          <a:lstStyle/>
          <a:p>
            <a:r>
              <a:rPr lang="tr-TR" dirty="0" smtClean="0"/>
              <a:t>Vchain adlı girişim şirketi, </a:t>
            </a:r>
            <a:r>
              <a:rPr lang="tr-TR" dirty="0"/>
              <a:t>yolcu kayıtlarının %50’sinin yanlış </a:t>
            </a:r>
            <a:r>
              <a:rPr lang="tr-TR" dirty="0" smtClean="0"/>
              <a:t>olduğunu </a:t>
            </a:r>
            <a:r>
              <a:rPr lang="tr-TR" dirty="0"/>
              <a:t>ve </a:t>
            </a:r>
            <a:r>
              <a:rPr lang="tr-TR" dirty="0" smtClean="0"/>
              <a:t>bu yanlış kanıtlardan hiçbirinin </a:t>
            </a:r>
            <a:r>
              <a:rPr lang="tr-TR" dirty="0"/>
              <a:t>müşteri havaalanına gelmeden değiştirilmediği olgusundan hareketle </a:t>
            </a:r>
            <a:r>
              <a:rPr lang="tr-TR" b="1" dirty="0"/>
              <a:t>British Airways</a:t>
            </a:r>
            <a:r>
              <a:rPr lang="tr-TR" dirty="0"/>
              <a:t> ile yolcu doğrulaması üzerine çalışıyor</a:t>
            </a:r>
            <a:r>
              <a:rPr lang="tr-TR" dirty="0" smtClean="0"/>
              <a:t>.</a:t>
            </a:r>
          </a:p>
          <a:p>
            <a:endParaRPr lang="tr-TR" dirty="0"/>
          </a:p>
          <a:p>
            <a:r>
              <a:rPr lang="tr-TR" b="1" dirty="0"/>
              <a:t>Vchain</a:t>
            </a:r>
            <a:r>
              <a:rPr lang="tr-TR" dirty="0"/>
              <a:t>’in teknolojisini kullanmak, uçuş öncesi neredeyse tüm yolcu bilgilerinin doğru olduğu anlamına geliyordu ki bu da British Airways yolcular havaalanına varmadan önce onların güvenlik değerlendirmesini yapabilmesi demek oluyor.</a:t>
            </a:r>
            <a:endParaRPr lang="tr-TR" dirty="0"/>
          </a:p>
          <a:p>
            <a:endParaRPr lang="tr-TR" dirty="0"/>
          </a:p>
        </p:txBody>
      </p:sp>
      <p:pic>
        <p:nvPicPr>
          <p:cNvPr id="1026" name="Picture 2" descr="british airways logo png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4242" y="239414"/>
            <a:ext cx="23812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echain british airways ile ilgili görsel sonuc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3229" y="111064"/>
            <a:ext cx="4342286" cy="2637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78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1527" y="1171372"/>
            <a:ext cx="9404723" cy="1400530"/>
          </a:xfrm>
        </p:spPr>
        <p:txBody>
          <a:bodyPr/>
          <a:lstStyle/>
          <a:p>
            <a:r>
              <a:rPr lang="tr-TR" b="1" dirty="0"/>
              <a:t>Dağıtılmış Depolama</a:t>
            </a:r>
            <a:r>
              <a:rPr lang="tr-TR" dirty="0"/>
              <a:t/>
            </a:r>
            <a:br>
              <a:rPr lang="tr-TR" dirty="0"/>
            </a:br>
            <a:endParaRPr lang="tr-TR" dirty="0"/>
          </a:p>
        </p:txBody>
      </p:sp>
      <p:sp>
        <p:nvSpPr>
          <p:cNvPr id="3" name="İçerik Yer Tutucusu 2"/>
          <p:cNvSpPr>
            <a:spLocks noGrp="1"/>
          </p:cNvSpPr>
          <p:nvPr>
            <p:ph idx="1"/>
          </p:nvPr>
        </p:nvSpPr>
        <p:spPr>
          <a:xfrm>
            <a:off x="1870412" y="2780272"/>
            <a:ext cx="9967361" cy="4802658"/>
          </a:xfrm>
        </p:spPr>
        <p:txBody>
          <a:bodyPr/>
          <a:lstStyle/>
          <a:p>
            <a:r>
              <a:rPr lang="tr-TR" dirty="0" smtClean="0"/>
              <a:t>Siber </a:t>
            </a:r>
            <a:r>
              <a:rPr lang="tr-TR" dirty="0"/>
              <a:t>saldırganlar büyük veri tabanlarına daima bayıldığından, terabayt boyutunda bilgi içeren tek bir veriye yönelik gerçekleştirilen bir ihlal bile milyonlarca ya da on milyonlarca kaydın açığa çıkmasına sebep olabiliyor. Blok zincirinde ise veriler geniş kapsamlı sistemlerde depolanırken hem zincirdeki her bir düğümde bulunan bilgi hem de veri tabanının tamamı hesap defterinin depolama özelliğiyle garanti altına alınmış oluyor. Ayrıca, verilerin üzerinde değişiklik yapmak zor olduğundan depolama güvenliğini yönetmek de kolaylaşmış oluyor.</a:t>
            </a:r>
          </a:p>
          <a:p>
            <a:endParaRPr lang="tr-TR" dirty="0"/>
          </a:p>
        </p:txBody>
      </p:sp>
      <p:pic>
        <p:nvPicPr>
          <p:cNvPr id="2050" name="Picture 2" descr="secure database png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7703" y="47944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635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30073" y="807824"/>
            <a:ext cx="9404723" cy="1400530"/>
          </a:xfrm>
        </p:spPr>
        <p:txBody>
          <a:bodyPr/>
          <a:lstStyle/>
          <a:p>
            <a:r>
              <a:rPr lang="tr-TR" b="1" dirty="0" smtClean="0"/>
              <a:t>Resmi Yükümlülük</a:t>
            </a:r>
            <a:endParaRPr lang="tr-TR" b="1" dirty="0"/>
          </a:p>
        </p:txBody>
      </p:sp>
      <p:sp>
        <p:nvSpPr>
          <p:cNvPr id="3" name="İçerik Yer Tutucusu 2"/>
          <p:cNvSpPr>
            <a:spLocks noGrp="1"/>
          </p:cNvSpPr>
          <p:nvPr>
            <p:ph idx="1"/>
          </p:nvPr>
        </p:nvSpPr>
        <p:spPr>
          <a:xfrm>
            <a:off x="2085405" y="2662519"/>
            <a:ext cx="8946541" cy="4195481"/>
          </a:xfrm>
        </p:spPr>
        <p:txBody>
          <a:bodyPr>
            <a:normAutofit fontScale="92500" lnSpcReduction="10000"/>
          </a:bodyPr>
          <a:lstStyle/>
          <a:p>
            <a:r>
              <a:rPr lang="tr-TR" dirty="0"/>
              <a:t> Blok zinciri, yapılan her değişikliği doğrulama ve kaydetme özellikleri sayesinde denetleme yapma veya bir sorun halinde </a:t>
            </a:r>
            <a:r>
              <a:rPr lang="tr-TR" dirty="0" smtClean="0"/>
              <a:t>hukuki </a:t>
            </a:r>
            <a:r>
              <a:rPr lang="tr-TR" dirty="0"/>
              <a:t>işlem başlatma imkanı veriyor</a:t>
            </a:r>
            <a:r>
              <a:rPr lang="tr-TR" dirty="0" smtClean="0"/>
              <a:t>.</a:t>
            </a:r>
          </a:p>
          <a:p>
            <a:pPr marL="0" indent="0">
              <a:buNone/>
            </a:pPr>
            <a:r>
              <a:rPr lang="tr-TR" dirty="0" smtClean="0"/>
              <a:t>    </a:t>
            </a:r>
            <a:r>
              <a:rPr lang="tr-TR" sz="2400" dirty="0" smtClean="0"/>
              <a:t> Örneğin : </a:t>
            </a:r>
            <a:endParaRPr lang="tr-TR" sz="2400" dirty="0"/>
          </a:p>
          <a:p>
            <a:r>
              <a:rPr lang="tr-TR" dirty="0"/>
              <a:t>Avusturya, </a:t>
            </a:r>
            <a:r>
              <a:rPr lang="tr-TR" dirty="0">
                <a:hlinkClick r:id="rId2"/>
              </a:rPr>
              <a:t>Blockchain</a:t>
            </a:r>
            <a:r>
              <a:rPr lang="tr-TR" dirty="0"/>
              <a:t>’e kaydedilen ilk evlilik sözleşmesi yapılan yer olarak tarihe geçti. Blockchain’e kaydedilen evlilik sözleşmesi ile akıllı mal paylaşımı da yapılmış oldu</a:t>
            </a:r>
            <a:r>
              <a:rPr lang="tr-TR" dirty="0" smtClean="0"/>
              <a:t>.</a:t>
            </a:r>
          </a:p>
          <a:p>
            <a:r>
              <a:rPr lang="tr-TR" dirty="0"/>
              <a:t>V</a:t>
            </a:r>
            <a:r>
              <a:rPr lang="tr-TR" dirty="0" smtClean="0"/>
              <a:t>arlıklar </a:t>
            </a:r>
            <a:r>
              <a:rPr lang="tr-TR" dirty="0"/>
              <a:t>hisse oranında eklenebilecek ya da paylaşımı </a:t>
            </a:r>
            <a:r>
              <a:rPr lang="tr-TR" dirty="0" smtClean="0"/>
              <a:t>yapılabilecek</a:t>
            </a:r>
          </a:p>
          <a:p>
            <a:r>
              <a:rPr lang="tr-TR" dirty="0" smtClean="0"/>
              <a:t>Blockchain’e </a:t>
            </a:r>
            <a:r>
              <a:rPr lang="tr-TR" dirty="0"/>
              <a:t>dayalı evlilik anlaşması, neyin mümkün olduğunu ve gündelik hukuki meseleleri ele almak için teknolojiyi nasıl kullanabileceğimizi gösteriyor.</a:t>
            </a:r>
            <a:endParaRPr lang="tr-TR" dirty="0"/>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302" y="212731"/>
            <a:ext cx="2338065" cy="2338065"/>
          </a:xfrm>
          <a:prstGeom prst="rect">
            <a:avLst/>
          </a:prstGeom>
        </p:spPr>
      </p:pic>
      <p:sp>
        <p:nvSpPr>
          <p:cNvPr id="5" name="AutoShape 4" descr="bride and groom clipart png ile ilgili görsel sonucu"/>
          <p:cNvSpPr>
            <a:spLocks noChangeAspect="1" noChangeArrowheads="1"/>
          </p:cNvSpPr>
          <p:nvPr/>
        </p:nvSpPr>
        <p:spPr bwMode="auto">
          <a:xfrm>
            <a:off x="155575" y="-1608138"/>
            <a:ext cx="56578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59735" y="128830"/>
            <a:ext cx="3068043" cy="2505868"/>
          </a:xfrm>
          <a:prstGeom prst="rect">
            <a:avLst/>
          </a:prstGeom>
        </p:spPr>
      </p:pic>
    </p:spTree>
    <p:extLst>
      <p:ext uri="{BB962C8B-B14F-4D97-AF65-F5344CB8AC3E}">
        <p14:creationId xmlns:p14="http://schemas.microsoft.com/office/powerpoint/2010/main" val="1648296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99629" y="1134608"/>
            <a:ext cx="9404723" cy="1400530"/>
          </a:xfrm>
        </p:spPr>
        <p:txBody>
          <a:bodyPr/>
          <a:lstStyle/>
          <a:p>
            <a:r>
              <a:rPr lang="tr-TR" b="1" dirty="0"/>
              <a:t>Veri Bütünlüğü</a:t>
            </a:r>
            <a:r>
              <a:rPr lang="tr-TR" dirty="0"/>
              <a:t/>
            </a:r>
            <a:br>
              <a:rPr lang="tr-TR" dirty="0"/>
            </a:br>
            <a:endParaRPr lang="tr-TR" dirty="0"/>
          </a:p>
        </p:txBody>
      </p:sp>
      <p:sp>
        <p:nvSpPr>
          <p:cNvPr id="3" name="İçerik Yer Tutucusu 2"/>
          <p:cNvSpPr>
            <a:spLocks noGrp="1"/>
          </p:cNvSpPr>
          <p:nvPr>
            <p:ph idx="1"/>
          </p:nvPr>
        </p:nvSpPr>
        <p:spPr>
          <a:xfrm>
            <a:off x="1097623" y="994613"/>
            <a:ext cx="7762172" cy="6190735"/>
          </a:xfrm>
        </p:spPr>
        <p:txBody>
          <a:bodyPr/>
          <a:lstStyle/>
          <a:p>
            <a:r>
              <a:rPr lang="tr-TR" dirty="0"/>
              <a:t>Blok zinciri, sistemlerin çalışması için gerekli olan tüm bilgileri şifrelerden kurallara kadar saklayan, merkezi olmayan bir yapıyla bozulması oldukça zor bir bütünlüğü yansıtıyor. Bu bütünlükte kimse bütün bilgilere erişip değişiklik yapamıyor. Verilerde yapılması istenen değişiklikleri doğrulama gerektiren ve her şeyi kayıt altında tutan bir yolla yapması sayesinde, bir veri setinin bütünlüğünün korunması için çok doğal bir çözüm oluşturuyor.</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5739" y="2423105"/>
            <a:ext cx="3810000" cy="3333750"/>
          </a:xfrm>
          <a:prstGeom prst="rect">
            <a:avLst/>
          </a:prstGeom>
        </p:spPr>
      </p:pic>
    </p:spTree>
    <p:extLst>
      <p:ext uri="{BB962C8B-B14F-4D97-AF65-F5344CB8AC3E}">
        <p14:creationId xmlns:p14="http://schemas.microsoft.com/office/powerpoint/2010/main" val="25763967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ks">
  <a:themeElements>
    <a:clrScheme name="Paralaks">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aks">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ks">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TM03457496[[fn=Paralaks]]</Template>
  <TotalTime>87</TotalTime>
  <Words>856</Words>
  <Application>Microsoft Office PowerPoint</Application>
  <PresentationFormat>Geniş ekran</PresentationFormat>
  <Paragraphs>61</Paragraphs>
  <Slides>23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23</vt:i4>
      </vt:variant>
    </vt:vector>
  </HeadingPairs>
  <TitlesOfParts>
    <vt:vector size="28" baseType="lpstr">
      <vt:lpstr>Arial</vt:lpstr>
      <vt:lpstr>Book Antiqua</vt:lpstr>
      <vt:lpstr>Corbel</vt:lpstr>
      <vt:lpstr>Nunito</vt:lpstr>
      <vt:lpstr>Paralaks</vt:lpstr>
      <vt:lpstr>SİBER GÜVENLİK’TE BLOCKCHAIN</vt:lpstr>
      <vt:lpstr>PowerPoint Sunusu</vt:lpstr>
      <vt:lpstr>PowerPoint Sunusu</vt:lpstr>
      <vt:lpstr>PowerPoint Sunusu</vt:lpstr>
      <vt:lpstr>Kimlik Doğrulama</vt:lpstr>
      <vt:lpstr>PowerPoint Sunusu</vt:lpstr>
      <vt:lpstr>Dağıtılmış Depolama </vt:lpstr>
      <vt:lpstr>Resmi Yükümlülük</vt:lpstr>
      <vt:lpstr>Veri Bütünlüğü </vt:lpstr>
      <vt:lpstr>Kritik Altyapı Koruması </vt:lpstr>
      <vt:lpstr>PowerPoint Sunusu</vt:lpstr>
      <vt:lpstr>Dağıtılmış Şifreleme </vt:lpstr>
      <vt:lpstr>PowerPoint Sunusu</vt:lpstr>
      <vt:lpstr>KİMLER KULLANIYOR ?</vt:lpstr>
      <vt:lpstr>Sağlık Hizmetleri</vt:lpstr>
      <vt:lpstr>Pentagon Siber Güvenlik İçin Blockchain’i Düşünüyor !</vt:lpstr>
      <vt:lpstr>PowerPoint Sunusu</vt:lpstr>
      <vt:lpstr>PowerPoint Sunusu</vt:lpstr>
      <vt:lpstr>Tüm Bunlara Rağmen  Blok Zinciri Asla Ele Geçirilemez Diyemeyiz</vt:lpstr>
      <vt:lpstr>PowerPoint Sunusu</vt:lpstr>
      <vt:lpstr>%51 saldırısı nedir ?</vt:lpstr>
      <vt:lpstr>PowerPoint Sunusu</vt:lpstr>
      <vt:lpstr>PowerPoint Sunusu</vt:lpstr>
    </vt:vector>
  </TitlesOfParts>
  <Company>SolidShare.Net TEAM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SİBER GÜVENLİK’TE BLOCKCHAIN</dc:title>
  <dc:creator>Progressive</dc:creator>
  <cp:lastModifiedBy>Progressive</cp:lastModifiedBy>
  <cp:revision>12</cp:revision>
  <dcterms:created xsi:type="dcterms:W3CDTF">2018-12-23T19:32:18Z</dcterms:created>
  <dcterms:modified xsi:type="dcterms:W3CDTF">2018-12-23T20:59:20Z</dcterms:modified>
</cp:coreProperties>
</file>