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406" r:id="rId2"/>
    <p:sldId id="405" r:id="rId3"/>
    <p:sldId id="426" r:id="rId4"/>
    <p:sldId id="428" r:id="rId5"/>
    <p:sldId id="429" r:id="rId6"/>
    <p:sldId id="430" r:id="rId7"/>
    <p:sldId id="425" r:id="rId8"/>
    <p:sldId id="424" r:id="rId9"/>
    <p:sldId id="422" r:id="rId10"/>
    <p:sldId id="403" r:id="rId11"/>
    <p:sldId id="419" r:id="rId12"/>
    <p:sldId id="420" r:id="rId13"/>
    <p:sldId id="398" r:id="rId14"/>
    <p:sldId id="409" r:id="rId15"/>
    <p:sldId id="408" r:id="rId16"/>
    <p:sldId id="407" r:id="rId17"/>
    <p:sldId id="410" r:id="rId18"/>
    <p:sldId id="412" r:id="rId19"/>
    <p:sldId id="415" r:id="rId20"/>
    <p:sldId id="411" r:id="rId21"/>
    <p:sldId id="414" r:id="rId22"/>
    <p:sldId id="413" r:id="rId23"/>
    <p:sldId id="395" r:id="rId24"/>
    <p:sldId id="401" r:id="rId25"/>
    <p:sldId id="400" r:id="rId26"/>
    <p:sldId id="36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0"/>
    <p:restoredTop sz="96928"/>
  </p:normalViewPr>
  <p:slideViewPr>
    <p:cSldViewPr snapToGrid="0" snapToObjects="1">
      <p:cViewPr>
        <p:scale>
          <a:sx n="125" d="100"/>
          <a:sy n="125" d="100"/>
        </p:scale>
        <p:origin x="14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F6AC8-1D88-164E-8A6C-BE4512652DB7}" type="datetimeFigureOut">
              <a:rPr lang="en-US" smtClean="0"/>
              <a:t>9/25/22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36649-A6AB-4944-B850-656383FA9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more work in explaining eviction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44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B496-3CEC-8E47-8483-A1D3FA404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E3ED4-371C-6E40-BA84-CA2B4A9C5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5D4A-41EA-7049-A4D1-79E4A547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AAC1-1B32-D148-85EC-93FF3B3B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8B5D2-1750-E940-83A0-8A703123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1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1862-93F1-8A48-A38D-AC09829B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8F6F4-BDA7-F145-9B57-464528591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DC19-0C05-6443-8B37-0BF95FE6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2EF5E-DE9A-DB40-B2A3-68A572D0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594BF-9868-914B-9102-C99BE4D9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E3285-BAE8-254D-944E-1EA9B8751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626AA-D73B-674A-93DF-158742D62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53905-5329-3449-AEB0-BD5317F4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27F8-C5FC-F049-9230-744337C8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F2E09-52F7-DB4F-BE27-17BD0A64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1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8CF0-8CC4-0748-B048-EF5CDE48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F2A5-F83F-6B47-901B-17A2AED89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869A5-2513-9241-AEA4-3FA78FC1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CCD4-C989-1441-B03E-1C1068F8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33E35-0FE4-9A49-A2E5-8E9BB6F4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7BE1-EC10-8847-98E6-7AB92879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4D326-3CE8-AF47-B8DD-707839434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15C87-7624-7844-AD81-F196E494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C7F27-6C56-9A4E-A78F-4C16A1EF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40EC-2459-6349-84FF-43BC4EF6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D9C7-B978-784D-8040-F0BCB443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2150-5B44-EC48-92FD-7406484D6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0065-5009-F54F-8941-A80E15EC2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FA3F4-E3C3-A64C-AB4C-D3BA8BB5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A91A-F64B-BF40-B20A-044F5F01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A2529-FBA9-3246-9A9F-AFF58C29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5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E8DF-37C6-6E44-8839-0CF52F26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8F72-429E-134B-9B71-082B77BC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8D832-B766-D541-A557-44E0DB2AB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76981-D25F-364B-BD02-18106C756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89B8F-D9D3-914A-98D2-8D8A99087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870E4-7F1C-7142-8C27-6A7109F6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1E786-B35F-A14A-B35C-1E9F2EF9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3E51D-7278-F147-A94E-D3A603A0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6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D2C9-214D-A04A-A9ED-22F75C81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B5BB4-39E4-4841-A058-150F5811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73B95-453E-CE4C-808B-4C6D7999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3E694-04FD-B94B-88DC-84A1AA8D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99600-5C83-8544-B08D-1031C802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3BEBE-8C8D-1A4C-BBE3-CD25D33D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53B90-A0EA-DB4A-95F8-FA1218AA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F6DE-22DB-9042-B9F8-730510DC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AE38-06D6-F248-BF57-5533C872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A5F66-2252-5040-B545-044FE161E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EA7F6-A53F-2A4F-9457-24105FF3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1818A-227D-FE44-8132-ADEE3C3E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14B55-DE8F-6046-A203-873C295C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6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445F-44C2-6C44-804C-833357F4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392BF-8F22-5345-AF83-EDB981780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636BF-565A-4F47-BD96-832A94F7F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3BFF7-D003-514E-9554-5C083AD2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9/25/22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F1FC3-F746-7644-B6C8-7B3EFB9A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2F803-66FE-3E43-A04F-8254A668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98FBC-AE59-F24B-A64A-4DC71ED6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4B40B-ACD6-A344-8376-17B0B4CC5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AFB9-5734-7C49-B362-648F0338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D2B8-C4F7-E646-A2CD-0FCE78547B80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7DE9-68DD-124F-994C-5951E5004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B1F32-C252-2B4F-ABEB-D0C4947E8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aavin.dev/tpcds-benchmark-on-clickhouse-part1/" TargetMode="External"/><Relationship Id="rId3" Type="http://schemas.openxmlformats.org/officeDocument/2006/relationships/hyperlink" Target="https://dbdb.io/db/hyrise" TargetMode="External"/><Relationship Id="rId7" Type="http://schemas.openxmlformats.org/officeDocument/2006/relationships/hyperlink" Target="https://dbdb.io/db/clickhouse" TargetMode="External"/><Relationship Id="rId12" Type="http://schemas.openxmlformats.org/officeDocument/2006/relationships/hyperlink" Target="https://dbdb.io/db/voltdb" TargetMode="External"/><Relationship Id="rId2" Type="http://schemas.openxmlformats.org/officeDocument/2006/relationships/hyperlink" Target="https://dbdb.io/browse?programming=c&amp;programming=cplusplus&amp;type=open-source&amp;storage-architecture=in-memory&amp;q=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bdb.io/db/silo" TargetMode="External"/><Relationship Id="rId11" Type="http://schemas.openxmlformats.org/officeDocument/2006/relationships/hyperlink" Target="https://dbdb.io/db/memcached" TargetMode="External"/><Relationship Id="rId5" Type="http://schemas.openxmlformats.org/officeDocument/2006/relationships/hyperlink" Target="https://dbdb.io/db/impala" TargetMode="External"/><Relationship Id="rId10" Type="http://schemas.openxmlformats.org/officeDocument/2006/relationships/hyperlink" Target="https://dbdb.io/db/mariadb" TargetMode="External"/><Relationship Id="rId4" Type="http://schemas.openxmlformats.org/officeDocument/2006/relationships/hyperlink" Target="https://dbdb.io/db/rocksdb" TargetMode="External"/><Relationship Id="rId9" Type="http://schemas.openxmlformats.org/officeDocument/2006/relationships/hyperlink" Target="http://dragonfly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057D-8CBE-C040-9AE8-52EC637F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8B2BB-C09A-B741-AAE0-D33568B14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design change &amp; refactoring</a:t>
            </a:r>
          </a:p>
          <a:p>
            <a:r>
              <a:rPr lang="en-US" dirty="0"/>
              <a:t>Resubmission plan</a:t>
            </a:r>
          </a:p>
          <a:p>
            <a:r>
              <a:rPr lang="en-US" dirty="0"/>
              <a:t>Dataframe</a:t>
            </a:r>
          </a:p>
          <a:p>
            <a:r>
              <a:rPr lang="en-US" dirty="0"/>
              <a:t>Synthetic </a:t>
            </a:r>
            <a:r>
              <a:rPr lang="en-US" dirty="0" err="1"/>
              <a:t>Pthread</a:t>
            </a:r>
            <a:r>
              <a:rPr lang="en-US" dirty="0"/>
              <a:t> numbers</a:t>
            </a:r>
          </a:p>
        </p:txBody>
      </p:sp>
    </p:spTree>
    <p:extLst>
      <p:ext uri="{BB962C8B-B14F-4D97-AF65-F5344CB8AC3E}">
        <p14:creationId xmlns:p14="http://schemas.microsoft.com/office/powerpoint/2010/main" val="547637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64ED7-039F-D946-A3E5-C3243C075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DF136C-4356-A945-8C0B-A87AE8819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239070"/>
              </p:ext>
            </p:extLst>
          </p:nvPr>
        </p:nvGraphicFramePr>
        <p:xfrm>
          <a:off x="330200" y="1694816"/>
          <a:ext cx="11694160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1307607676"/>
                    </a:ext>
                  </a:extLst>
                </a:gridCol>
                <a:gridCol w="4614232">
                  <a:extLst>
                    <a:ext uri="{9D8B030D-6E8A-4147-A177-3AD203B41FA5}">
                      <a16:colId xmlns:a16="http://schemas.microsoft.com/office/drawing/2014/main" val="430319129"/>
                    </a:ext>
                  </a:extLst>
                </a:gridCol>
                <a:gridCol w="4235128">
                  <a:extLst>
                    <a:ext uri="{9D8B030D-6E8A-4147-A177-3AD203B41FA5}">
                      <a16:colId xmlns:a16="http://schemas.microsoft.com/office/drawing/2014/main" val="474536115"/>
                    </a:ext>
                  </a:extLst>
                </a:gridCol>
              </a:tblGrid>
              <a:tr h="351647">
                <a:tc>
                  <a:txBody>
                    <a:bodyPr/>
                    <a:lstStyle/>
                    <a:p>
                      <a:r>
                        <a:rPr lang="en-US" b="1" dirty="0"/>
                        <a:t>High-level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648512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r>
                        <a:rPr lang="en-US" sz="1800" dirty="0"/>
                        <a:t>Supporting Hint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Show that hint locations are few 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(in progress)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PARSEC on Kona, Dataframe agree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7663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Hotness tracking with Hints 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(in progress)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Benchmarked </a:t>
                      </a:r>
                      <a:r>
                        <a:rPr lang="en-US" sz="1400" dirty="0" err="1"/>
                        <a:t>kona</a:t>
                      </a:r>
                      <a:r>
                        <a:rPr lang="en-US" sz="1400" dirty="0"/>
                        <a:t>-based page checks. A simple hotness-based eviction policy was promising.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4576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Read-ahead with Hints (and automatic detection of read-ahead and other smart hints like sequential faults from page fault traces) – </a:t>
                      </a:r>
                      <a:r>
                        <a:rPr lang="en-US" sz="1400" i="1" dirty="0"/>
                        <a:t>we argue that our hints does not require broader application context </a:t>
                      </a:r>
                      <a:r>
                        <a:rPr lang="en-US" sz="1400" dirty="0"/>
                        <a:t>(</a:t>
                      </a:r>
                      <a:r>
                        <a:rPr lang="en-US" sz="1400" b="1" dirty="0"/>
                        <a:t>not started</a:t>
                      </a:r>
                      <a:r>
                        <a:rPr lang="en-US" sz="1400" dirty="0"/>
                        <a:t>)</a:t>
                      </a:r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Requires Kona refactoring to </a:t>
                      </a:r>
                      <a:r>
                        <a:rPr lang="en-US" sz="1400" dirty="0" err="1"/>
                        <a:t>asynchronize</a:t>
                      </a:r>
                      <a:r>
                        <a:rPr lang="en-US" sz="1400" dirty="0"/>
                        <a:t> read-ahead pages and amortize </a:t>
                      </a:r>
                      <a:r>
                        <a:rPr lang="en-US" sz="1400" dirty="0" err="1"/>
                        <a:t>uffd</a:t>
                      </a:r>
                      <a:r>
                        <a:rPr lang="en-US" sz="1400" dirty="0"/>
                        <a:t> and other costs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89998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/>
                        <a:t>Automatic injection of hints (</a:t>
                      </a:r>
                      <a:r>
                        <a:rPr lang="en-US" sz="1400" b="1" dirty="0"/>
                        <a:t>not started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Stew wrote a toy tool to that automates Sort!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035365"/>
                  </a:ext>
                </a:extLst>
              </a:tr>
              <a:tr h="320040">
                <a:tc rowSpan="2">
                  <a:txBody>
                    <a:bodyPr/>
                    <a:lstStyle/>
                    <a:p>
                      <a:r>
                        <a:rPr lang="en-US" dirty="0"/>
                        <a:t>Comparison with AIFM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Run Dataframes on AIFM &amp; Kona 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(in progress)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Dataframes is running. AIFM 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695447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Quantifying developer effort 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(in progress)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Noting AIFM changes for Dataframes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92746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Comparison with Fastswap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Start with Synthetic &amp; Dataframe 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(in progress)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Fastswap up and running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859946"/>
                  </a:ext>
                </a:extLst>
              </a:tr>
              <a:tr h="351647">
                <a:tc>
                  <a:txBody>
                    <a:bodyPr/>
                    <a:lstStyle/>
                    <a:p>
                      <a:r>
                        <a:rPr lang="en-US" dirty="0"/>
                        <a:t>More complex benchmarks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Run SiloDB (</a:t>
                      </a:r>
                      <a:r>
                        <a:rPr lang="en-US" sz="1400" b="1" dirty="0"/>
                        <a:t>not started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58450"/>
                  </a:ext>
                </a:extLst>
              </a:tr>
              <a:tr h="351647">
                <a:tc>
                  <a:txBody>
                    <a:bodyPr/>
                    <a:lstStyle/>
                    <a:p>
                      <a:r>
                        <a:rPr lang="en-US" sz="1800" dirty="0"/>
                        <a:t>Uthreads (Performance)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Clearly showing Pthreads overheads 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(in progress)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Got Synthetic data with Pthreads – analyzing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84689"/>
                  </a:ext>
                </a:extLst>
              </a:tr>
              <a:tr h="351647">
                <a:tc>
                  <a:txBody>
                    <a:bodyPr/>
                    <a:lstStyle/>
                    <a:p>
                      <a:r>
                        <a:rPr lang="en-US" sz="1800" dirty="0"/>
                        <a:t>Uthreads (Flexibility)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RSS-aware scheduling for Sort (</a:t>
                      </a:r>
                      <a:r>
                        <a:rPr lang="en-US" sz="1400" b="1" dirty="0"/>
                        <a:t>not started</a:t>
                      </a:r>
                      <a:r>
                        <a:rPr lang="en-US" sz="1400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77292"/>
                  </a:ext>
                </a:extLst>
              </a:tr>
              <a:tr h="351647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8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201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87F8-4CD3-7C41-9E8B-0D6FC565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EB3AB-E6CD-C545-8C72-66B50B3B8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on Kona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FC99C-26FD-DA49-BA06-4F7E7A022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874" y="1825625"/>
            <a:ext cx="7398941" cy="45226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5FF1AC-1B15-7340-8AB7-7A3A59530D94}"/>
              </a:ext>
            </a:extLst>
          </p:cNvPr>
          <p:cNvSpPr txBox="1"/>
          <p:nvPr/>
        </p:nvSpPr>
        <p:spPr>
          <a:xfrm>
            <a:off x="8295624" y="4961216"/>
            <a:ext cx="2616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cloc</a:t>
            </a:r>
            <a:r>
              <a:rPr lang="en-US" dirty="0"/>
              <a:t> shows 9000 total LOC</a:t>
            </a:r>
          </a:p>
        </p:txBody>
      </p:sp>
    </p:spTree>
    <p:extLst>
      <p:ext uri="{BB962C8B-B14F-4D97-AF65-F5344CB8AC3E}">
        <p14:creationId xmlns:p14="http://schemas.microsoft.com/office/powerpoint/2010/main" val="55392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87F8-4CD3-7C41-9E8B-0D6FC565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EB3AB-E6CD-C545-8C72-66B50B3B8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on Kona</a:t>
            </a:r>
          </a:p>
          <a:p>
            <a:r>
              <a:rPr lang="en-US" dirty="0"/>
              <a:t>Still working on AIFM setup</a:t>
            </a:r>
          </a:p>
          <a:p>
            <a:r>
              <a:rPr lang="en-US" dirty="0"/>
              <a:t>No multi-threaded version!</a:t>
            </a:r>
          </a:p>
          <a:p>
            <a:pPr lvl="1"/>
            <a:r>
              <a:rPr lang="en-US" dirty="0"/>
              <a:t>Making it multi-threaded doesn’t seem wise</a:t>
            </a:r>
          </a:p>
          <a:p>
            <a:pPr lvl="1"/>
            <a:r>
              <a:rPr lang="en-US" dirty="0"/>
              <a:t>Dataframes library is not thread-safe</a:t>
            </a:r>
          </a:p>
          <a:p>
            <a:r>
              <a:rPr lang="en-US" dirty="0"/>
              <a:t>Could still show relative overhead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B26CA9-7EF1-8F41-8BDD-49A27E175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185" y="4167691"/>
            <a:ext cx="5217686" cy="25351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5819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9C3E-360D-C94A-A73A-B6A1A3F0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numbers </a:t>
            </a:r>
            <a:r>
              <a:rPr lang="en-US" sz="1600" dirty="0"/>
              <a:t>(With </a:t>
            </a:r>
            <a:r>
              <a:rPr lang="en-US" sz="1600" dirty="0" err="1"/>
              <a:t>pthreads</a:t>
            </a:r>
            <a:r>
              <a:rPr lang="en-US" sz="1600" dirty="0"/>
              <a:t>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DBC5A9-843C-C244-B066-9AD36934B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723" y="1497594"/>
            <a:ext cx="7539671" cy="53604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0B9FAD-45A5-9A44-8062-D9264CA1B724}"/>
              </a:ext>
            </a:extLst>
          </p:cNvPr>
          <p:cNvSpPr txBox="1"/>
          <p:nvPr/>
        </p:nvSpPr>
        <p:spPr>
          <a:xfrm>
            <a:off x="653469" y="3546695"/>
            <a:ext cx="30563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Missing some Eden faults before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obvious bug in Eden fault numbers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distribution changes with threads – but should affect </a:t>
            </a:r>
            <a:r>
              <a:rPr lang="en-US" dirty="0" err="1"/>
              <a:t>pthreads</a:t>
            </a:r>
            <a:r>
              <a:rPr lang="en-US" dirty="0"/>
              <a:t> too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549D27F-731F-6242-AE58-0BBF1729BF5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2351049" cy="11182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4 cores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40 threads/core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Skewed (s=1)</a:t>
            </a:r>
          </a:p>
        </p:txBody>
      </p:sp>
    </p:spTree>
    <p:extLst>
      <p:ext uri="{BB962C8B-B14F-4D97-AF65-F5344CB8AC3E}">
        <p14:creationId xmlns:p14="http://schemas.microsoft.com/office/powerpoint/2010/main" val="903918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3694-496E-2B49-AEBF-0114A593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numbers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6D0DB-DF6C-1A43-AD13-B340CF61C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7315200" cy="52008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B3AA27-7A4F-2148-99B0-AEBFD42625F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2351049" cy="11182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1 core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5 threads/core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Uniform (s=0.1)</a:t>
            </a:r>
          </a:p>
        </p:txBody>
      </p:sp>
    </p:spTree>
    <p:extLst>
      <p:ext uri="{BB962C8B-B14F-4D97-AF65-F5344CB8AC3E}">
        <p14:creationId xmlns:p14="http://schemas.microsoft.com/office/powerpoint/2010/main" val="3572763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3694-496E-2B49-AEBF-0114A593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D3FEB2-62B2-A14B-9002-DCC034DF1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7315200" cy="52008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7EAAA0-33D0-004D-8F15-1CD14D6CBEF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2351049" cy="11182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1 core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20 threads/core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Uniform (s=0.1)</a:t>
            </a:r>
          </a:p>
        </p:txBody>
      </p:sp>
    </p:spTree>
    <p:extLst>
      <p:ext uri="{BB962C8B-B14F-4D97-AF65-F5344CB8AC3E}">
        <p14:creationId xmlns:p14="http://schemas.microsoft.com/office/powerpoint/2010/main" val="1359677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057D-8CBE-C040-9AE8-52EC637F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numbers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581FFE-BD9E-754B-85BC-3FD3E6CCC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7315200" cy="52008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D012090-582A-4A4E-B3CB-440A942BCC4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2351049" cy="11182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1 core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5 threads/core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Skewed (s=1)</a:t>
            </a:r>
          </a:p>
        </p:txBody>
      </p:sp>
    </p:spTree>
    <p:extLst>
      <p:ext uri="{BB962C8B-B14F-4D97-AF65-F5344CB8AC3E}">
        <p14:creationId xmlns:p14="http://schemas.microsoft.com/office/powerpoint/2010/main" val="339427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452A-F55C-6543-8D3F-69FF0531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8CC104-03A9-1742-A1FB-DAF154FD8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7315200" cy="52008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F822EB-5D13-F04B-B7FD-BD534ECA000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2351049" cy="11182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1 core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20 threads/core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Skewed (s=1)</a:t>
            </a:r>
          </a:p>
        </p:txBody>
      </p:sp>
    </p:spTree>
    <p:extLst>
      <p:ext uri="{BB962C8B-B14F-4D97-AF65-F5344CB8AC3E}">
        <p14:creationId xmlns:p14="http://schemas.microsoft.com/office/powerpoint/2010/main" val="1740942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1F31-BD7C-E14F-9C37-21B3CA12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93512-C3C2-C045-85C8-7C9D09D59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7315200" cy="52008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B3B231-25DA-C044-B57B-23264936E1D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2351049" cy="11182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4 cores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5 threads/core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Uniform (s=0.1)</a:t>
            </a:r>
          </a:p>
        </p:txBody>
      </p:sp>
    </p:spTree>
    <p:extLst>
      <p:ext uri="{BB962C8B-B14F-4D97-AF65-F5344CB8AC3E}">
        <p14:creationId xmlns:p14="http://schemas.microsoft.com/office/powerpoint/2010/main" val="1603194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C02BD-8E3C-754E-85AA-C4EE5ED02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706E5A-C24F-B540-B67C-A6D7DE570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7315200" cy="52008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8E654C-1DAF-3242-B353-B82E52AE70C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2351049" cy="11182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4 cores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20 threads/core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Uniform (s=0.1)</a:t>
            </a:r>
          </a:p>
        </p:txBody>
      </p:sp>
    </p:spTree>
    <p:extLst>
      <p:ext uri="{BB962C8B-B14F-4D97-AF65-F5344CB8AC3E}">
        <p14:creationId xmlns:p14="http://schemas.microsoft.com/office/powerpoint/2010/main" val="359597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7A41-DCB3-9245-A816-2533666C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Needed Kona 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6448D-F5C4-7540-B7E7-397B090C1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fontAlgn="base">
              <a:spcBef>
                <a:spcPts val="0"/>
              </a:spcBef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Proper readahead for page faults (for hints)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Facility for no-wake with pure user faults </a:t>
            </a:r>
          </a:p>
          <a:p>
            <a:pPr marL="914400" lvl="1" fontAlgn="base"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 still acquire a single lock in kernel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Better eviction policy with hot bits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Adding flexibility of changing cores </a:t>
            </a:r>
          </a:p>
          <a:p>
            <a:pPr marL="914400" lvl="1" fontAlgn="base"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For scaling based on demand</a:t>
            </a:r>
          </a:p>
          <a:p>
            <a:pPr marL="914400" lvl="1" fontAlgn="base">
              <a:spcBef>
                <a:spcPts val="0"/>
              </a:spcBef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Comparison over other UFFD systems</a:t>
            </a:r>
          </a:p>
          <a:p>
            <a:pPr lvl="1" indent="0" fontAlgn="base"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indent="0" fontAlgn="base">
              <a:spcBef>
                <a:spcPts val="0"/>
              </a:spcBef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But this proved a lot of headache.</a:t>
            </a:r>
          </a:p>
          <a:p>
            <a:pPr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67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5B52D-465E-BC4D-A262-BF11F56B6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numbers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F5D7EF-2C86-8D47-BE89-42AC20C07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7315200" cy="52008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2FAE53-2725-0E41-81C0-16AE9530176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2351049" cy="11182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4 cores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5 threads/core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Skewed (s=1)</a:t>
            </a:r>
          </a:p>
        </p:txBody>
      </p:sp>
    </p:spTree>
    <p:extLst>
      <p:ext uri="{BB962C8B-B14F-4D97-AF65-F5344CB8AC3E}">
        <p14:creationId xmlns:p14="http://schemas.microsoft.com/office/powerpoint/2010/main" val="1138526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5B52D-465E-BC4D-A262-BF11F56B6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23D37-7F84-024F-A070-5EB9AE3C6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7315200" cy="52008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739A0C-9F07-2948-A4F1-71C88EDA47A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2351049" cy="11182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4 cores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20 threads/core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Skewed (s=1)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84C4B8-2313-1544-8836-A83E1B1F9F35}"/>
              </a:ext>
            </a:extLst>
          </p:cNvPr>
          <p:cNvSpPr txBox="1"/>
          <p:nvPr/>
        </p:nvSpPr>
        <p:spPr>
          <a:xfrm>
            <a:off x="936702" y="3958683"/>
            <a:ext cx="3066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Still not clear why Eden faults drop below Pthreads but </a:t>
            </a:r>
            <a:r>
              <a:rPr lang="en-US" dirty="0" err="1"/>
              <a:t>Xput</a:t>
            </a:r>
            <a:r>
              <a:rPr lang="en-US" dirty="0"/>
              <a:t> still remains high</a:t>
            </a:r>
          </a:p>
        </p:txBody>
      </p:sp>
    </p:spTree>
    <p:extLst>
      <p:ext uri="{BB962C8B-B14F-4D97-AF65-F5344CB8AC3E}">
        <p14:creationId xmlns:p14="http://schemas.microsoft.com/office/powerpoint/2010/main" val="1108200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1EDC-EEBF-634F-9C53-977A1C3C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A6308-9FA8-4542-84E9-B35B4735E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0727" cy="4351338"/>
          </a:xfrm>
        </p:spPr>
        <p:txBody>
          <a:bodyPr/>
          <a:lstStyle/>
          <a:p>
            <a:r>
              <a:rPr lang="en-US" dirty="0"/>
              <a:t>More threads allow more non-faulting requests to pass through</a:t>
            </a:r>
          </a:p>
          <a:p>
            <a:r>
              <a:rPr lang="en-US" dirty="0"/>
              <a:t>However, Pthreads suffer more at high concurrency</a:t>
            </a:r>
          </a:p>
        </p:txBody>
      </p:sp>
    </p:spTree>
    <p:extLst>
      <p:ext uri="{BB962C8B-B14F-4D97-AF65-F5344CB8AC3E}">
        <p14:creationId xmlns:p14="http://schemas.microsoft.com/office/powerpoint/2010/main" val="3259230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9C3E-360D-C94A-A73A-B6A1A3F0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numbers </a:t>
            </a:r>
            <a:r>
              <a:rPr lang="en-US" sz="1600" dirty="0"/>
              <a:t>(With </a:t>
            </a:r>
            <a:r>
              <a:rPr lang="en-US" sz="1600" dirty="0" err="1"/>
              <a:t>kona</a:t>
            </a:r>
            <a:r>
              <a:rPr lang="en-US" sz="1600" dirty="0"/>
              <a:t>-based page checks and second-chance eviction)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B8C8EC-00A6-F548-98D8-1093D4AC4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723" y="1497594"/>
            <a:ext cx="7539671" cy="53604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5105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0255-9929-484E-8E0C-D0EFB54F3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Pthreads vs Uthreads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5A45B-4D8A-654C-9C5B-B522FFD71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775" y="5787269"/>
            <a:ext cx="9908458" cy="1030229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u="sng" dirty="0"/>
              <a:t>Suspect</a:t>
            </a:r>
            <a:r>
              <a:rPr lang="en-US" sz="7200" dirty="0"/>
              <a:t>: locking primitives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b="1" dirty="0"/>
              <a:t>Sort</a:t>
            </a:r>
            <a:r>
              <a:rPr lang="en-US" sz="5600" dirty="0"/>
              <a:t> doesn’t do much locking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b="1" dirty="0"/>
              <a:t>Memcached, SiloDB, etc.</a:t>
            </a:r>
            <a:r>
              <a:rPr lang="en-US" sz="5600" dirty="0"/>
              <a:t> wouldn’t allow comparison but can show degradation with </a:t>
            </a:r>
            <a:r>
              <a:rPr lang="en-US" sz="5600" dirty="0" err="1"/>
              <a:t>pthreads</a:t>
            </a:r>
            <a:endParaRPr lang="en-US" sz="5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dirty="0"/>
              <a:t>My guess is it’d be much worse for writes</a:t>
            </a:r>
          </a:p>
          <a:p>
            <a:pPr>
              <a:spcBef>
                <a:spcPts val="0"/>
              </a:spcBef>
            </a:pPr>
            <a:endParaRPr lang="en-US" sz="2000" b="1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819D83-0A40-744C-9568-4E98729CF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731" y="2185113"/>
            <a:ext cx="4635502" cy="30613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3647D9-65D4-0840-AD13-0C86DDD5D7CE}"/>
              </a:ext>
            </a:extLst>
          </p:cNvPr>
          <p:cNvSpPr txBox="1"/>
          <p:nvPr/>
        </p:nvSpPr>
        <p:spPr>
          <a:xfrm>
            <a:off x="8390882" y="530536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5x Zip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E1D605-699F-E445-B573-D69183115CD5}"/>
              </a:ext>
            </a:extLst>
          </p:cNvPr>
          <p:cNvSpPr txBox="1"/>
          <p:nvPr/>
        </p:nvSpPr>
        <p:spPr>
          <a:xfrm>
            <a:off x="3117921" y="530536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Zip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520DC6-B9C4-F447-9170-8E0C6E5A6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771" y="2185113"/>
            <a:ext cx="4635500" cy="30613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3394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9C3E-360D-C94A-A73A-B6A1A3F0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Pthreads vs Uthreads </a:t>
            </a:r>
            <a:r>
              <a:rPr lang="en-US" sz="1800" dirty="0"/>
              <a:t>(at </a:t>
            </a:r>
            <a:r>
              <a:rPr lang="en-US" sz="1800" b="1" dirty="0"/>
              <a:t>50%</a:t>
            </a:r>
            <a:r>
              <a:rPr lang="en-US" sz="1800" dirty="0"/>
              <a:t> local memory, </a:t>
            </a:r>
            <a:r>
              <a:rPr lang="en-US" sz="1800" dirty="0" err="1"/>
              <a:t>zipfs</a:t>
            </a:r>
            <a:r>
              <a:rPr lang="en-US" sz="1800" dirty="0"/>
              <a:t>=1)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35878-CF05-A74F-A3CD-558586EE7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484" y="1808674"/>
            <a:ext cx="9518047" cy="4834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8721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7D13-9542-004B-9DF9-1688F597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databases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5B6625-4075-A14F-910E-4512818191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114459"/>
              </p:ext>
            </p:extLst>
          </p:nvPr>
        </p:nvGraphicFramePr>
        <p:xfrm>
          <a:off x="2111325" y="2090098"/>
          <a:ext cx="7969349" cy="3533974"/>
        </p:xfrm>
        <a:graphic>
          <a:graphicData uri="http://schemas.openxmlformats.org/drawingml/2006/table">
            <a:tbl>
              <a:tblPr/>
              <a:tblGrid>
                <a:gridCol w="990665">
                  <a:extLst>
                    <a:ext uri="{9D8B030D-6E8A-4147-A177-3AD203B41FA5}">
                      <a16:colId xmlns:a16="http://schemas.microsoft.com/office/drawing/2014/main" val="2076826944"/>
                    </a:ext>
                  </a:extLst>
                </a:gridCol>
                <a:gridCol w="1009963">
                  <a:extLst>
                    <a:ext uri="{9D8B030D-6E8A-4147-A177-3AD203B41FA5}">
                      <a16:colId xmlns:a16="http://schemas.microsoft.com/office/drawing/2014/main" val="1161400474"/>
                    </a:ext>
                  </a:extLst>
                </a:gridCol>
                <a:gridCol w="964642">
                  <a:extLst>
                    <a:ext uri="{9D8B030D-6E8A-4147-A177-3AD203B41FA5}">
                      <a16:colId xmlns:a16="http://schemas.microsoft.com/office/drawing/2014/main" val="3319459512"/>
                    </a:ext>
                  </a:extLst>
                </a:gridCol>
                <a:gridCol w="957840">
                  <a:extLst>
                    <a:ext uri="{9D8B030D-6E8A-4147-A177-3AD203B41FA5}">
                      <a16:colId xmlns:a16="http://schemas.microsoft.com/office/drawing/2014/main" val="4014283793"/>
                    </a:ext>
                  </a:extLst>
                </a:gridCol>
                <a:gridCol w="1412363">
                  <a:extLst>
                    <a:ext uri="{9D8B030D-6E8A-4147-A177-3AD203B41FA5}">
                      <a16:colId xmlns:a16="http://schemas.microsoft.com/office/drawing/2014/main" val="603312058"/>
                    </a:ext>
                  </a:extLst>
                </a:gridCol>
                <a:gridCol w="2633876">
                  <a:extLst>
                    <a:ext uri="{9D8B030D-6E8A-4147-A177-3AD203B41FA5}">
                      <a16:colId xmlns:a16="http://schemas.microsoft.com/office/drawing/2014/main" val="2431093628"/>
                    </a:ext>
                  </a:extLst>
                </a:gridCol>
              </a:tblGrid>
              <a:tr h="26371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Databases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400" b="0" i="0" u="sng" strike="noStrike" dirty="0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2"/>
                        </a:rPr>
                        <a:t>link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model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Interface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TXN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support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Known Available Benchmarks</a:t>
                      </a: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Comments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388389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3"/>
                        </a:rPr>
                        <a:t>Altibase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Relational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SQL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380394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 dirty="0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3"/>
                        </a:rPr>
                        <a:t>Hyrise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Relational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SQL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Research, Academic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618918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 dirty="0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4"/>
                        </a:rPr>
                        <a:t>RocksDB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KV Store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Get/Set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Popular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500594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 dirty="0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5"/>
                        </a:rPr>
                        <a:t>Impala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Hadoop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SQL, Other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40891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6"/>
                        </a:rPr>
                        <a:t>Silo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Relational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Custom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TPCC, YCSB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Ported on Shenango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399478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7"/>
                        </a:rPr>
                        <a:t>ClickHouse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Relational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SQL, Other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8"/>
                        </a:rPr>
                        <a:t>TPC-DS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OLAP database, Well-known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03767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9"/>
                        </a:rPr>
                        <a:t>Dragonfly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KV Store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Get/Set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655335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10"/>
                        </a:rPr>
                        <a:t>MariaDB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Relational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SQL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TPCC, TPC-DS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Commercial, Well-known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52930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11"/>
                        </a:rPr>
                        <a:t>Memcached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KV Store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Get/Set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327482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>
                          <a:solidFill>
                            <a:srgbClr val="1155CC"/>
                          </a:solidFill>
                          <a:effectLst/>
                          <a:latin typeface="+mn-lt"/>
                          <a:hlinkClick r:id="rId12"/>
                        </a:rPr>
                        <a:t>VoltDB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Relational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SQL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Only OLTP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44257" marR="44257" marT="44257" marB="4425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00901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D8CA32D-7810-E142-9E47-51AE98CE3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73044" y="1645082"/>
            <a:ext cx="2278296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497C6-0BA9-A04C-9414-52DFA2B44D7D}"/>
              </a:ext>
            </a:extLst>
          </p:cNvPr>
          <p:cNvSpPr txBox="1"/>
          <p:nvPr/>
        </p:nvSpPr>
        <p:spPr>
          <a:xfrm>
            <a:off x="4956852" y="5801558"/>
            <a:ext cx="162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dbdb.io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20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0DC28-885A-D341-8AC8-745E3275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sharded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C8020-7824-4E4C-9AF9-98CD9D916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Pure user fault handling per core</a:t>
            </a:r>
          </a:p>
          <a:p>
            <a:r>
              <a:rPr lang="en-US" dirty="0"/>
              <a:t>Also handle eviction on each core</a:t>
            </a:r>
          </a:p>
          <a:p>
            <a:r>
              <a:rPr lang="en-US" dirty="0"/>
              <a:t>One dedicated core</a:t>
            </a:r>
          </a:p>
          <a:p>
            <a:pPr lvl="1"/>
            <a:r>
              <a:rPr lang="en-US" dirty="0"/>
              <a:t>Kernel faults are still supported on this core</a:t>
            </a:r>
          </a:p>
          <a:p>
            <a:pPr lvl="1"/>
            <a:r>
              <a:rPr lang="en-US" dirty="0"/>
              <a:t>Remaining of the core is used for offloaded eviction</a:t>
            </a:r>
          </a:p>
          <a:p>
            <a:r>
              <a:rPr lang="en-US" dirty="0"/>
              <a:t>One QP per core. Maintain separate QPs?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Effort involved:</a:t>
            </a:r>
          </a:p>
          <a:p>
            <a:r>
              <a:rPr lang="en-US" sz="2600" dirty="0"/>
              <a:t>Break up Kona and merge it into Shenango</a:t>
            </a:r>
          </a:p>
          <a:p>
            <a:r>
              <a:rPr lang="en-US" sz="2600" dirty="0"/>
              <a:t>Extend RDMA to handle QPs per core</a:t>
            </a:r>
          </a:p>
        </p:txBody>
      </p:sp>
    </p:spTree>
    <p:extLst>
      <p:ext uri="{BB962C8B-B14F-4D97-AF65-F5344CB8AC3E}">
        <p14:creationId xmlns:p14="http://schemas.microsoft.com/office/powerpoint/2010/main" val="352821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B6CF-54A4-CE4B-AA95-6411BA2E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UFFD quirks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2C3F638E-849B-514D-A3FA-BD35926EC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0" y="2433320"/>
            <a:ext cx="4945380" cy="329692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06270851-6E6D-F74F-826C-42955A0B8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" y="2433320"/>
            <a:ext cx="4945380" cy="329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6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B6CF-54A4-CE4B-AA95-6411BA2E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UFFD quirks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3142F2B-5D14-AD42-92F4-BA11D401F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19" y="2233454"/>
            <a:ext cx="5092779" cy="3395186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27568046-3790-D946-9A61-4AE7AEE49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698" y="2258854"/>
            <a:ext cx="5054679" cy="336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0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B6CF-54A4-CE4B-AA95-6411BA2E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UFFD quirks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5928423-8B9E-894C-8EB6-B79825DEC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320" y="2180670"/>
            <a:ext cx="5623560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4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B3A1-DC24-B04E-B686-ECD94901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design: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DAC-7AAD-7242-B48D-47B3A160D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55000" cy="4351338"/>
          </a:xfrm>
        </p:spPr>
        <p:txBody>
          <a:bodyPr/>
          <a:lstStyle/>
          <a:p>
            <a:r>
              <a:rPr lang="en-US" sz="2400" dirty="0"/>
              <a:t>Scalability - allows more realistic setups &amp; comparisons</a:t>
            </a:r>
          </a:p>
          <a:p>
            <a:r>
              <a:rPr lang="en-US" sz="2400" dirty="0"/>
              <a:t>Much superior to </a:t>
            </a:r>
            <a:r>
              <a:rPr lang="en-US" sz="2400" i="1" dirty="0"/>
              <a:t>library</a:t>
            </a:r>
            <a:r>
              <a:rPr lang="en-US" sz="2400" dirty="0"/>
              <a:t> UFFD systems (aka Kona, </a:t>
            </a:r>
            <a:r>
              <a:rPr lang="en-US" sz="2400" dirty="0" err="1"/>
              <a:t>Umap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With scheduler </a:t>
            </a:r>
            <a:r>
              <a:rPr lang="en-US" sz="2000" b="1" dirty="0"/>
              <a:t>runtime</a:t>
            </a:r>
            <a:r>
              <a:rPr lang="en-US" sz="2000" dirty="0"/>
              <a:t>, we overcome isolated design</a:t>
            </a:r>
          </a:p>
          <a:p>
            <a:pPr lvl="1"/>
            <a:r>
              <a:rPr lang="en-US" sz="2000" dirty="0"/>
              <a:t>With hints, we allow high scalability of UFFD</a:t>
            </a:r>
          </a:p>
          <a:p>
            <a:pPr lvl="1"/>
            <a:r>
              <a:rPr lang="en-US" sz="2000" dirty="0"/>
              <a:t>With same core handling, UFFD copy is faster!</a:t>
            </a:r>
          </a:p>
          <a:p>
            <a:r>
              <a:rPr lang="en-US" sz="2400" dirty="0"/>
              <a:t>Flexibility – allows adjusting to demand &amp; avoids CPU waste</a:t>
            </a:r>
          </a:p>
          <a:p>
            <a:r>
              <a:rPr lang="en-US" sz="2400" dirty="0"/>
              <a:t>Adds more weight to the system/paper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769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D87D9-F2BE-724F-982D-A2D35D48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additions (other than </a:t>
            </a:r>
            <a:r>
              <a:rPr lang="en-US" dirty="0" err="1"/>
              <a:t>Sharding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BE033-9FD2-4740-9BAE-2D8BE6CC9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indent="-457200" fontAlgn="base"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o-wake for pure user faults</a:t>
            </a:r>
          </a:p>
          <a:p>
            <a:pPr marL="685800" indent="-457200" fontAlgn="base"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Facility for bringing multiple pages in a batch (for readahead)</a:t>
            </a:r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685800" indent="-457200" fontAlgn="base">
              <a:spcBef>
                <a:spcPts val="0"/>
              </a:spcBef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Eviction on each core</a:t>
            </a:r>
          </a:p>
          <a:p>
            <a:pPr marL="685800" indent="-457200" fontAlgn="base">
              <a:spcBef>
                <a:spcPts val="0"/>
              </a:spcBef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Better eviction policy with hot bits</a:t>
            </a:r>
          </a:p>
          <a:p>
            <a:pPr indent="0" fontAlgn="base">
              <a:spcBef>
                <a:spcPts val="0"/>
              </a:spcBef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indent="0" fontAlgn="base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Keeping the code open to:</a:t>
            </a:r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685800" indent="-457200" fontAlgn="base">
              <a:spcBef>
                <a:spcPts val="0"/>
              </a:spcBef>
            </a:pPr>
            <a:r>
              <a:rPr lang="en-US" sz="24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Facility for local memory backend</a:t>
            </a:r>
          </a:p>
          <a:p>
            <a:pPr marL="685800" indent="-457200" fontAlgn="base">
              <a:spcBef>
                <a:spcPts val="0"/>
              </a:spcBef>
            </a:pPr>
            <a:r>
              <a:rPr lang="en-US" sz="2400" i="1" dirty="0">
                <a:solidFill>
                  <a:srgbClr val="000000"/>
                </a:solidFill>
                <a:latin typeface="Calibri" panose="020F0502020204030204" pitchFamily="34" charset="0"/>
              </a:rPr>
              <a:t>Facility for injecting additional latency</a:t>
            </a:r>
          </a:p>
          <a:p>
            <a:pPr marL="685800" indent="-457200" fontAlgn="base"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Facility for b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atched eviction</a:t>
            </a:r>
          </a:p>
          <a:p>
            <a:pPr marL="685800" indent="-457200" fontAlgn="base"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Extending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rmem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support for dynamic core addition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685800" indent="-457200" fontAlgn="base">
              <a:spcBef>
                <a:spcPts val="0"/>
              </a:spcBef>
            </a:pPr>
            <a:endParaRPr lang="en-US" sz="2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47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50A6-7896-1A42-8306-DAFB4FF7F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A8E54-260E-AD45-8637-FBD74BCBE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Initializing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Uffd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, memory regions, page handling, etc.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Setting up RDMA (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rcntrl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&amp;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memserver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Fault data path (kernel &amp; user)</a:t>
            </a:r>
          </a:p>
          <a:p>
            <a:r>
              <a:rPr lang="en-US" sz="2400" dirty="0"/>
              <a:t>Eviction handling</a:t>
            </a:r>
          </a:p>
          <a:p>
            <a:r>
              <a:rPr lang="en-US" sz="2400" dirty="0"/>
              <a:t>Per-core fault &amp; eviction handling</a:t>
            </a:r>
          </a:p>
          <a:p>
            <a:r>
              <a:rPr lang="en-US" sz="2400" dirty="0"/>
              <a:t>Malloc interception &amp; </a:t>
            </a:r>
            <a:r>
              <a:rPr lang="en-US" sz="2400" dirty="0" err="1"/>
              <a:t>Jemalloc</a:t>
            </a:r>
            <a:r>
              <a:rPr lang="en-US" sz="2400" dirty="0"/>
              <a:t> integration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Notes so far</a:t>
            </a:r>
          </a:p>
          <a:p>
            <a:r>
              <a:rPr lang="en-US" sz="2000" dirty="0"/>
              <a:t>Of Kona’s 9k lines, ~3k done and 3k left (3k are utils, benchmarks and tests)</a:t>
            </a:r>
          </a:p>
          <a:p>
            <a:r>
              <a:rPr lang="en-US" sz="2000" dirty="0"/>
              <a:t>Init was very neat &amp; streamlined because of runtime vs library</a:t>
            </a:r>
          </a:p>
        </p:txBody>
      </p:sp>
    </p:spTree>
    <p:extLst>
      <p:ext uri="{BB962C8B-B14F-4D97-AF65-F5344CB8AC3E}">
        <p14:creationId xmlns:p14="http://schemas.microsoft.com/office/powerpoint/2010/main" val="1945589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119436</TotalTime>
  <Words>934</Words>
  <Application>Microsoft Macintosh PowerPoint</Application>
  <PresentationFormat>Widescreen</PresentationFormat>
  <Paragraphs>219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Agenda</vt:lpstr>
      <vt:lpstr>Needed Kona refactoring</vt:lpstr>
      <vt:lpstr>New sharded design</vt:lpstr>
      <vt:lpstr>UFFD quirks</vt:lpstr>
      <vt:lpstr>UFFD quirks</vt:lpstr>
      <vt:lpstr>UFFD quirks</vt:lpstr>
      <vt:lpstr>New design: Motivation</vt:lpstr>
      <vt:lpstr>New additions (other than Sharding)</vt:lpstr>
      <vt:lpstr>Refactoring status</vt:lpstr>
      <vt:lpstr>Plan</vt:lpstr>
      <vt:lpstr>Dataframe</vt:lpstr>
      <vt:lpstr>Dataframe</vt:lpstr>
      <vt:lpstr>Synthetic numbers (With pthreads)</vt:lpstr>
      <vt:lpstr>Synthetic numbers</vt:lpstr>
      <vt:lpstr>Synthetic numbers</vt:lpstr>
      <vt:lpstr>Synthetic numbers</vt:lpstr>
      <vt:lpstr>Synthetic numbers</vt:lpstr>
      <vt:lpstr>Synthetic numbers</vt:lpstr>
      <vt:lpstr>Synthetic numbers</vt:lpstr>
      <vt:lpstr>Synthetic numbers</vt:lpstr>
      <vt:lpstr>Synthetic numbers</vt:lpstr>
      <vt:lpstr>Takeaways</vt:lpstr>
      <vt:lpstr>Synthetic numbers (With kona-based page checks and second-chance eviction)</vt:lpstr>
      <vt:lpstr>Pthreads vs Uthreads</vt:lpstr>
      <vt:lpstr>Pthreads vs Uthreads (at 50% local memory, zipfs=1)</vt:lpstr>
      <vt:lpstr>In-memory databases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</dc:title>
  <dc:creator>Anil Yelam (c)</dc:creator>
  <cp:lastModifiedBy>Anil Yelam (c)</cp:lastModifiedBy>
  <cp:revision>259</cp:revision>
  <dcterms:created xsi:type="dcterms:W3CDTF">2022-04-07T16:58:44Z</dcterms:created>
  <dcterms:modified xsi:type="dcterms:W3CDTF">2022-09-26T20:02:06Z</dcterms:modified>
</cp:coreProperties>
</file>