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9" r:id="rId2"/>
    <p:sldId id="267" r:id="rId3"/>
    <p:sldId id="273" r:id="rId4"/>
    <p:sldId id="274" r:id="rId5"/>
    <p:sldId id="270" r:id="rId6"/>
    <p:sldId id="271" r:id="rId7"/>
    <p:sldId id="272" r:id="rId8"/>
    <p:sldId id="275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8"/>
    <p:restoredTop sz="85893"/>
  </p:normalViewPr>
  <p:slideViewPr>
    <p:cSldViewPr snapToGrid="0" snapToObjects="1">
      <p:cViewPr varScale="1">
        <p:scale>
          <a:sx n="114" d="100"/>
          <a:sy n="114" d="100"/>
        </p:scale>
        <p:origin x="176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1FEB0-6422-7A4B-8C34-3E5620B335DD}" type="datetimeFigureOut">
              <a:rPr lang="en-US" smtClean="0"/>
              <a:t>12/4/22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A65054-C392-A446-9C42-E23A597DD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7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with Emmanuel: Does </a:t>
            </a:r>
            <a:r>
              <a:rPr lang="en-US" dirty="0" err="1"/>
              <a:t>linux</a:t>
            </a:r>
            <a:r>
              <a:rPr lang="en-US" dirty="0"/>
              <a:t> do TLB flush batching?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65054-C392-A446-9C42-E23A597DD6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27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What’s happening with blue on the right?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65054-C392-A446-9C42-E23A597DD6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23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Bugs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65054-C392-A446-9C42-E23A597DD6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15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95107-C635-9248-A88F-E55DFD308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6FA71-A0B0-524A-8B73-C42FCF3F9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93B97-D71A-0A40-9456-FDE16885C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A12DB-DEF1-7741-A67D-71CEEE5CB81A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0DA9A-0CD0-8143-9A1B-7F2E9F684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10BE1-EA8E-AF42-988C-D2411121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E38F-C357-2647-8289-84860D083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1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728E2-D42B-4640-A22F-CFD175238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743D04-DB55-AC4C-8F9E-0879B99E0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EF0B7-5C1C-6847-887F-05CD116BE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A12DB-DEF1-7741-A67D-71CEEE5CB81A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C26FB-B0A4-9349-8FB5-C2A66F698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231C7-036C-3C41-9F68-40E1FDB68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E38F-C357-2647-8289-84860D083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00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4771C1-5265-664B-9638-B47230D56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34395-D735-1A40-9F65-581E66E34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CB17A-B7DC-5643-BB01-0FCFEE533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A12DB-DEF1-7741-A67D-71CEEE5CB81A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50D6D-9DBD-7C40-A219-ED632E93B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97717-A2D4-5B42-A78F-0F67BF949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E38F-C357-2647-8289-84860D083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2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B95DB-0A59-A34A-806B-EB71ACAF9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06FD6-8C78-184E-B1A1-FE384F9CF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E16FC-2D3F-DC46-B3A7-698B232E5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A12DB-DEF1-7741-A67D-71CEEE5CB81A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1AE94-EC0F-364C-9A28-E4001054C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F804B-6FBE-1C46-B93D-DCAF405A9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E38F-C357-2647-8289-84860D083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2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EB264-5B37-4743-8475-2069DEF0E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B00DA-349B-3346-8203-D413F99E0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E9D6C-2D98-274F-A211-E50D7CEBE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A12DB-DEF1-7741-A67D-71CEEE5CB81A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CB92B-55FE-0046-AA5A-B500107F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6EDAD-1ABD-DC4E-BE37-CB470E791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E38F-C357-2647-8289-84860D083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62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91CF9-02D2-704F-B54D-95EEB7988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F98A6-98D0-B245-A1DE-5A4841222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380161-60D0-7F4C-82E4-D119B7DFE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B8C7F-E065-814C-8B0B-55E0282C2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A12DB-DEF1-7741-A67D-71CEEE5CB81A}" type="datetimeFigureOut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81989-A25B-7545-BB16-96A14B6B7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79451-D7E9-3C40-A322-3FD02D9E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E38F-C357-2647-8289-84860D083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161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4D7BF-83FB-7545-AA35-2A56A99CE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8DF48-E08D-EC4C-8041-8BE91BAE7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7EB7C-0735-8544-97C5-2477E6E01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34732F-A94A-1B43-8210-28395D1A8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7DCAE6-2213-F340-BDB0-B18D40B731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D2631C-932E-F343-A44B-EBCBBC2F4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A12DB-DEF1-7741-A67D-71CEEE5CB81A}" type="datetimeFigureOut">
              <a:rPr lang="en-US" smtClean="0"/>
              <a:t>12/4/22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232E77-2F2A-4C42-9441-890A14548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4ABE07-F72F-B94A-9690-78E7842F1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E38F-C357-2647-8289-84860D083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1062-F83F-ED45-A0D3-5DB8B417E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5FCDCC-D12D-F54C-9169-72DC2F68C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A12DB-DEF1-7741-A67D-71CEEE5CB81A}" type="datetimeFigureOut">
              <a:rPr lang="en-US" smtClean="0"/>
              <a:t>12/4/22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C20496-8904-7248-943B-435FEB6A8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12646-37FD-034F-8914-E0D32B2A1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E38F-C357-2647-8289-84860D083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381DBE-8508-7440-BDDB-592EF1604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A12DB-DEF1-7741-A67D-71CEEE5CB81A}" type="datetimeFigureOut">
              <a:rPr lang="en-US" smtClean="0"/>
              <a:t>12/4/22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476A4D-C68D-9342-AC71-2A977D3A3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607A4-B7ED-CC47-8919-AD2B6F319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E38F-C357-2647-8289-84860D083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3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7B842-3C42-814F-9CC4-FBBF54687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0F744-7ED2-4C41-9B8F-33FA9A863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30EDA-EFF1-5E4B-ADB2-20323DBEB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08C2B-39F5-EB40-ABA4-608557BD3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A12DB-DEF1-7741-A67D-71CEEE5CB81A}" type="datetimeFigureOut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DDD53-BBB2-2348-AC9E-8E9D16ED8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A5136-C844-D84D-85D6-1B68A0F7A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E38F-C357-2647-8289-84860D083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70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5C45A-52BD-BF4B-8301-821E58551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2D9F99-201B-BB4B-B55A-E00EF061B3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37AF2-4EA1-4F41-B9DB-75F81D942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B8B80-5081-C248-BD95-F9E4E3950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A12DB-DEF1-7741-A67D-71CEEE5CB81A}" type="datetimeFigureOut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D31B0-E73F-6743-8146-B18AE87DE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2F40A-49CD-5843-9D2E-F96653657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E38F-C357-2647-8289-84860D083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5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E60CB8-2442-6040-994E-355D9A38B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A9A80-DEF9-EE44-B68A-581FCA3B5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3DF69-500D-DD41-A34D-CEF406F73A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A12DB-DEF1-7741-A67D-71CEEE5CB81A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43CBB-0EBF-F144-A492-9DD14A5E0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78C01-648C-9843-9D17-89303E93B6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E38F-C357-2647-8289-84860D083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8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D9C00-6979-DD4A-8ABB-EA6FC0E89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Eval so far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19ECE99-01CA-8D41-80F0-4BF9A97C9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111191"/>
              </p:ext>
            </p:extLst>
          </p:nvPr>
        </p:nvGraphicFramePr>
        <p:xfrm>
          <a:off x="838200" y="2530193"/>
          <a:ext cx="10694290" cy="2424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8448">
                  <a:extLst>
                    <a:ext uri="{9D8B030D-6E8A-4147-A177-3AD203B41FA5}">
                      <a16:colId xmlns:a16="http://schemas.microsoft.com/office/drawing/2014/main" val="2361383253"/>
                    </a:ext>
                  </a:extLst>
                </a:gridCol>
                <a:gridCol w="1934678">
                  <a:extLst>
                    <a:ext uri="{9D8B030D-6E8A-4147-A177-3AD203B41FA5}">
                      <a16:colId xmlns:a16="http://schemas.microsoft.com/office/drawing/2014/main" val="4001983248"/>
                    </a:ext>
                  </a:extLst>
                </a:gridCol>
                <a:gridCol w="1867301">
                  <a:extLst>
                    <a:ext uri="{9D8B030D-6E8A-4147-A177-3AD203B41FA5}">
                      <a16:colId xmlns:a16="http://schemas.microsoft.com/office/drawing/2014/main" val="2696621005"/>
                    </a:ext>
                  </a:extLst>
                </a:gridCol>
                <a:gridCol w="1624797">
                  <a:extLst>
                    <a:ext uri="{9D8B030D-6E8A-4147-A177-3AD203B41FA5}">
                      <a16:colId xmlns:a16="http://schemas.microsoft.com/office/drawing/2014/main" val="4170755961"/>
                    </a:ext>
                  </a:extLst>
                </a:gridCol>
                <a:gridCol w="1829066">
                  <a:extLst>
                    <a:ext uri="{9D8B030D-6E8A-4147-A177-3AD203B41FA5}">
                      <a16:colId xmlns:a16="http://schemas.microsoft.com/office/drawing/2014/main" val="1197842491"/>
                    </a:ext>
                  </a:extLst>
                </a:gridCol>
              </a:tblGrid>
              <a:tr h="482515">
                <a:tc>
                  <a:txBody>
                    <a:bodyPr/>
                    <a:lstStyle/>
                    <a:p>
                      <a:r>
                        <a:rPr lang="en-US" b="1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Synthetic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Memcached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Parallel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Dataframe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185366"/>
                  </a:ext>
                </a:extLst>
              </a:tr>
              <a:tr h="388428">
                <a:tc>
                  <a:txBody>
                    <a:bodyPr/>
                    <a:lstStyle/>
                    <a:p>
                      <a:r>
                        <a:rPr lang="en-US" dirty="0"/>
                        <a:t>1. Eviction batching (</a:t>
                      </a:r>
                      <a:r>
                        <a:rPr lang="en-US" dirty="0" err="1"/>
                        <a:t>EvB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TBA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637752"/>
                  </a:ext>
                </a:extLst>
              </a:tr>
              <a:tr h="388428">
                <a:tc>
                  <a:txBody>
                    <a:bodyPr/>
                    <a:lstStyle/>
                    <a:p>
                      <a:r>
                        <a:rPr lang="en-US" dirty="0"/>
                        <a:t>2. Hiding Network latency (HL)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TBA (low?)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TBA 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721105"/>
                  </a:ext>
                </a:extLst>
              </a:tr>
              <a:tr h="388428">
                <a:tc>
                  <a:txBody>
                    <a:bodyPr/>
                    <a:lstStyle/>
                    <a:p>
                      <a:r>
                        <a:rPr lang="en-US" dirty="0"/>
                        <a:t>3. (Hint-specific) Read-ahead (Rd)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TBA</a:t>
                      </a:r>
                      <a:r>
                        <a:rPr lang="en-US" dirty="0"/>
                        <a:t> 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286820"/>
                  </a:ext>
                </a:extLst>
              </a:tr>
              <a:tr h="388428">
                <a:tc>
                  <a:txBody>
                    <a:bodyPr/>
                    <a:lstStyle/>
                    <a:p>
                      <a:r>
                        <a:rPr lang="en-US" dirty="0"/>
                        <a:t>4. Eviction Policy (SC)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Hurts</a:t>
                      </a:r>
                    </a:p>
                  </a:txBody>
                  <a:tcP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TBA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136169"/>
                  </a:ext>
                </a:extLst>
              </a:tr>
              <a:tr h="388428">
                <a:tc>
                  <a:txBody>
                    <a:bodyPr/>
                    <a:lstStyle/>
                    <a:p>
                      <a:r>
                        <a:rPr lang="en-US" dirty="0"/>
                        <a:t>5. Eviction Priority (</a:t>
                      </a:r>
                      <a:r>
                        <a:rPr lang="en-US" dirty="0" err="1"/>
                        <a:t>EvP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TBA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07772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577D84B-BD5F-8048-9274-473798994ED9}"/>
              </a:ext>
            </a:extLst>
          </p:cNvPr>
          <p:cNvSpPr txBox="1"/>
          <p:nvPr/>
        </p:nvSpPr>
        <p:spPr>
          <a:xfrm>
            <a:off x="6833937" y="674117"/>
            <a:ext cx="431211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High 	– 50-100% over baseline</a:t>
            </a:r>
          </a:p>
          <a:p>
            <a:r>
              <a:rPr lang="en-US" dirty="0"/>
              <a:t>Medium 	– 10% over baseline</a:t>
            </a:r>
          </a:p>
          <a:p>
            <a:r>
              <a:rPr lang="en-US" dirty="0"/>
              <a:t>Low 	– 2-3% over baseline</a:t>
            </a:r>
          </a:p>
          <a:p>
            <a:r>
              <a:rPr lang="en-US" dirty="0"/>
              <a:t>Baseline runs without any of these features.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7B7B0-8620-E942-B2E4-ADD38567E51D}"/>
              </a:ext>
            </a:extLst>
          </p:cNvPr>
          <p:cNvSpPr txBox="1"/>
          <p:nvPr/>
        </p:nvSpPr>
        <p:spPr>
          <a:xfrm>
            <a:off x="838200" y="2055852"/>
            <a:ext cx="333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helps Eden perform better?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AC6BB9-2DB8-DB40-9881-76E53A98ED3B}"/>
              </a:ext>
            </a:extLst>
          </p:cNvPr>
          <p:cNvSpPr txBox="1"/>
          <p:nvPr/>
        </p:nvSpPr>
        <p:spPr>
          <a:xfrm>
            <a:off x="1126958" y="5610595"/>
            <a:ext cx="957633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2, 3, 5 – motivate Eden i.e., Hints. </a:t>
            </a:r>
          </a:p>
          <a:p>
            <a:r>
              <a:rPr lang="en-US" dirty="0"/>
              <a:t>1, 4 – do not motivate Eden; instead, they make a “our design is no worse than Fastswap despite being in Userspace” argument</a:t>
            </a:r>
          </a:p>
        </p:txBody>
      </p:sp>
    </p:spTree>
    <p:extLst>
      <p:ext uri="{BB962C8B-B14F-4D97-AF65-F5344CB8AC3E}">
        <p14:creationId xmlns:p14="http://schemas.microsoft.com/office/powerpoint/2010/main" val="500314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626FE-2E03-F543-B3A0-47C608776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B4F27-F530-3A4E-9DB8-3DB0195A9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application-exposed calls for page faults</a:t>
            </a:r>
          </a:p>
          <a:p>
            <a:pPr lvl="1"/>
            <a:r>
              <a:rPr lang="en-US" dirty="0"/>
              <a:t>Efficient latency hiding without too many kernel transitions</a:t>
            </a:r>
          </a:p>
          <a:p>
            <a:pPr lvl="1"/>
            <a:r>
              <a:rPr lang="en-US" dirty="0"/>
              <a:t>Information like read-ahead – helps with page fault batching</a:t>
            </a:r>
          </a:p>
          <a:p>
            <a:pPr lvl="1"/>
            <a:r>
              <a:rPr lang="en-US" dirty="0"/>
              <a:t>Eviction priority</a:t>
            </a:r>
          </a:p>
          <a:p>
            <a:r>
              <a:rPr lang="en-US" dirty="0"/>
              <a:t>Two possible designs for this:</a:t>
            </a:r>
          </a:p>
          <a:p>
            <a:pPr lvl="1"/>
            <a:r>
              <a:rPr lang="en-US" dirty="0"/>
              <a:t>Kernel-provided </a:t>
            </a:r>
            <a:r>
              <a:rPr lang="en-US" dirty="0" err="1"/>
              <a:t>syscalls</a:t>
            </a:r>
            <a:r>
              <a:rPr lang="en-US" dirty="0"/>
              <a:t> + modifying page management kernel</a:t>
            </a:r>
          </a:p>
          <a:p>
            <a:pPr lvl="1"/>
            <a:r>
              <a:rPr lang="en-US" dirty="0"/>
              <a:t>User-level hints + page management in userspace + Userfaultfd interface</a:t>
            </a:r>
          </a:p>
          <a:p>
            <a:pPr lvl="2"/>
            <a:r>
              <a:rPr lang="en-US" dirty="0"/>
              <a:t>Efficient latency hiding with User-level threads, convenient and easy?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048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CF187-91E1-0941-8E5E-DFC55ED68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Eval: Synthetic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2D9D5-390F-AB4C-A34C-8588D004E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eviction priority help?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9F2E8B-C6CB-164E-B00B-DB4F84597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88749"/>
            <a:ext cx="10831552" cy="24250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25770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DA68A-410E-0A48-BD5F-1C4FFCF04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Unpolished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26C31-A5F6-3E4E-AE13-C2B4A99DE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26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9991C-BF71-8343-A5B9-BA82AB67F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Eval: Synthetic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A732D3EC-94B2-6040-9F82-F452DB005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032" y="2124771"/>
            <a:ext cx="10779281" cy="35623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4094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3812D-479D-574A-B471-788FEF47B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Eval: Memcached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DC42C2-3E7B-DC46-83F1-CE6006224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693" y="1860088"/>
            <a:ext cx="10430107" cy="23211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389B6C-57F9-E54F-BD0D-5339D1E29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693" y="4350596"/>
            <a:ext cx="10430108" cy="23352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5D0344-D526-9D44-B9A7-9A3C712F57B0}"/>
              </a:ext>
            </a:extLst>
          </p:cNvPr>
          <p:cNvSpPr txBox="1"/>
          <p:nvPr/>
        </p:nvSpPr>
        <p:spPr>
          <a:xfrm rot="16200000">
            <a:off x="39424" y="2835975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dirtying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2B6522-1335-8344-B690-4BFF9CB5AB8C}"/>
              </a:ext>
            </a:extLst>
          </p:cNvPr>
          <p:cNvSpPr txBox="1"/>
          <p:nvPr/>
        </p:nvSpPr>
        <p:spPr>
          <a:xfrm rot="16200000">
            <a:off x="-226353" y="5333535"/>
            <a:ext cx="1759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local changes</a:t>
            </a:r>
          </a:p>
        </p:txBody>
      </p:sp>
    </p:spTree>
    <p:extLst>
      <p:ext uri="{BB962C8B-B14F-4D97-AF65-F5344CB8AC3E}">
        <p14:creationId xmlns:p14="http://schemas.microsoft.com/office/powerpoint/2010/main" val="2500948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4037B-DCB7-4E46-B5D2-50A32D84F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Eval: Parallel Sort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657E1FB-ECB1-5242-B74E-0E8962789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582046"/>
              </p:ext>
            </p:extLst>
          </p:nvPr>
        </p:nvGraphicFramePr>
        <p:xfrm>
          <a:off x="838200" y="1825625"/>
          <a:ext cx="6110241" cy="33590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39946">
                  <a:extLst>
                    <a:ext uri="{9D8B030D-6E8A-4147-A177-3AD203B41FA5}">
                      <a16:colId xmlns:a16="http://schemas.microsoft.com/office/drawing/2014/main" val="796719569"/>
                    </a:ext>
                  </a:extLst>
                </a:gridCol>
                <a:gridCol w="2370295">
                  <a:extLst>
                    <a:ext uri="{9D8B030D-6E8A-4147-A177-3AD203B41FA5}">
                      <a16:colId xmlns:a16="http://schemas.microsoft.com/office/drawing/2014/main" val="1274991328"/>
                    </a:ext>
                  </a:extLst>
                </a:gridCol>
              </a:tblGrid>
              <a:tr h="482515">
                <a:tc>
                  <a:txBody>
                    <a:bodyPr/>
                    <a:lstStyle/>
                    <a:p>
                      <a:r>
                        <a:rPr lang="en-US" b="1" dirty="0"/>
                        <a:t>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Overhead (compared to 100%)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982430"/>
                  </a:ext>
                </a:extLst>
              </a:tr>
              <a:tr h="388428">
                <a:tc>
                  <a:txBody>
                    <a:bodyPr/>
                    <a:lstStyle/>
                    <a:p>
                      <a:r>
                        <a:rPr lang="en-US" dirty="0"/>
                        <a:t>Fastswap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669174"/>
                  </a:ext>
                </a:extLst>
              </a:tr>
              <a:tr h="388428">
                <a:tc>
                  <a:txBody>
                    <a:bodyPr/>
                    <a:lstStyle/>
                    <a:p>
                      <a:r>
                        <a:rPr lang="en-US" dirty="0"/>
                        <a:t>Eden blocking hints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125%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932460"/>
                  </a:ext>
                </a:extLst>
              </a:tr>
              <a:tr h="388428">
                <a:tc>
                  <a:txBody>
                    <a:bodyPr/>
                    <a:lstStyle/>
                    <a:p>
                      <a:r>
                        <a:rPr lang="en-US" dirty="0"/>
                        <a:t>Eviction batching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749306"/>
                  </a:ext>
                </a:extLst>
              </a:tr>
              <a:tr h="388428">
                <a:tc>
                  <a:txBody>
                    <a:bodyPr/>
                    <a:lstStyle/>
                    <a:p>
                      <a:r>
                        <a:rPr lang="en-US" dirty="0"/>
                        <a:t>Non-blocking hints, 2 threads per core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446147"/>
                  </a:ext>
                </a:extLst>
              </a:tr>
              <a:tr h="388428">
                <a:tc>
                  <a:txBody>
                    <a:bodyPr/>
                    <a:lstStyle/>
                    <a:p>
                      <a:r>
                        <a:rPr lang="en-US" dirty="0"/>
                        <a:t>Blocking quicksort hints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TBD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209816"/>
                  </a:ext>
                </a:extLst>
              </a:tr>
              <a:tr h="388428">
                <a:tc>
                  <a:txBody>
                    <a:bodyPr/>
                    <a:lstStyle/>
                    <a:p>
                      <a:r>
                        <a:rPr lang="en-US" dirty="0"/>
                        <a:t>Read-ahead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TBD (~5%)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696070"/>
                  </a:ext>
                </a:extLst>
              </a:tr>
              <a:tr h="388428">
                <a:tc>
                  <a:txBody>
                    <a:bodyPr/>
                    <a:lstStyle/>
                    <a:p>
                      <a:r>
                        <a:rPr lang="en-US" dirty="0"/>
                        <a:t>Inverted Read-ahead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TBD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006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5514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4D5FD-15CB-8E46-9B02-FA3B02B57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73C9A-2386-7344-AA92-DE0FCD83E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2A4F4F-BE9B-C54E-B5C6-66464519B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582" y="1341922"/>
            <a:ext cx="77343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367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32D20-BD40-8E42-8756-BAF1DAAFB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C525F-AB6D-BC43-8E46-B69F1CC5A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C269C9-3429-DB4A-906A-468D8546F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1422400"/>
            <a:ext cx="77343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023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10388</TotalTime>
  <Words>302</Words>
  <Application>Microsoft Macintosh PowerPoint</Application>
  <PresentationFormat>Widescreen</PresentationFormat>
  <Paragraphs>77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Summary of Eval so far</vt:lpstr>
      <vt:lpstr>One Story</vt:lpstr>
      <vt:lpstr>Eval: Synthetic</vt:lpstr>
      <vt:lpstr>Unpolished</vt:lpstr>
      <vt:lpstr>Eval: Synthetic</vt:lpstr>
      <vt:lpstr>Eval: Memcached</vt:lpstr>
      <vt:lpstr>Eval: Parallel Sort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</dc:title>
  <dc:creator>Anil Yelam (c)</dc:creator>
  <cp:lastModifiedBy>Anil Yelam (c)</cp:lastModifiedBy>
  <cp:revision>9</cp:revision>
  <dcterms:created xsi:type="dcterms:W3CDTF">2022-11-26T01:56:19Z</dcterms:created>
  <dcterms:modified xsi:type="dcterms:W3CDTF">2022-12-08T08:16:24Z</dcterms:modified>
</cp:coreProperties>
</file>