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60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75"/>
    <p:restoredTop sz="83333"/>
  </p:normalViewPr>
  <p:slideViewPr>
    <p:cSldViewPr snapToGrid="0">
      <p:cViewPr varScale="1">
        <p:scale>
          <a:sx n="128" d="100"/>
          <a:sy n="128" d="100"/>
        </p:scale>
        <p:origin x="8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1:33:42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 24575,'-31'31'0,"8"6"0,4-1 0,5-4 0,13-14 0,-5-4 0,1 10 0,3-4 0,-3-1 0,5-1 0,0-5 0,0 5 0,0-4 0,0 4 0,5-5 0,2 0 0,6-6 0,5 9 0,2-13 0,-1 8 0,0-11 0,-7 6 0,6-4 0,-4 3 0,5-5 0,-7 0 0,6 0 0,-3-5 0,-3-3 0,-6-4 0,-6-6 0,0 4 0,0-5 0,0 7 0,0-6 0,0 4 0,0-5 0,0 7 0,0-6 0,0 4 0,0-5 0,0 7 0,0-6 0,-6 4 0,-1-5 0,-6 7 0,1-1 0,-1 6 0,1-4 0,-1 4 0,6 0 0,1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1:33:49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1:33:52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1:33:52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1:33:55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1 24575,'0'18'0,"0"-4"0,-6 10 0,-3 9 0,-4-10 0,-3 14 0,9-23 0,-4 10 0,10-10 0,-11 10 0,0-5 0,-2 1 0,-7 17 0,8-19 0,-2 13 0,2-18 0,6 0 0,-4-1 0,4 1 0,0-6 0,1-2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1:33:57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24575,'13'-7'0,"0"2"0,-1 5 0,6 5 0,-3-3 0,8 15 0,-9-9 0,10 10 0,-10-11 0,4 5 0,1 0 0,-5 2 0,4 4 0,-6-5 0,7 5 0,-5-9 0,4 7 0,-6-9 0,1 6 0,5 5 0,-4-4 0,10 4 0,-10-5 0,-1 0 0,-2-1 0,-4 1 0,5-1 0,1 1 0,0 0 0,5 5 0,-4-4 0,4 10 0,-5-5 0,-6-5 0,-2-3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1:34:52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1:34:59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1:33:43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1:33:45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 24575,'13'7'0,"5"-7"0,-4-1 0,4-11 0,-5 11 0,5-10 0,15-7 0,9 0 0,-5-1 0,-5 11 0,-14 8 0,-4 0 0,4-5 0,-5 3 0,5-3 0,-10 5 0,3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1:33:46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24575,'-7'12'0,"1"7"0,12-5 0,-5 4 0,5-5 0,0-1 0,-5 1 0,5-1 0,-1 1 0,-3 0 0,3 5 0,-5-4 0,0 4 0,6-5 0,1-6 0,5-2 0,1-10 0,0-2 0,-1-6 0,6 0 0,-4 1 0,10-6 0,-10 9 0,4-8 0,-5 16 0,0-5 0,-1 6 0,1 0 0,-1 0 0,1 0 0,0 0 0,5 0 0,-4 6 0,4-5 0,0 11 0,2-5 0,0 5 0,3 1 0,-9 5 0,10-4 0,-10 4 0,-1-5 0,-2-1 0,-10 1 0,5 0 0,-6 5 0,0-4 0,0 4 0,0-5 0,0 5 0,0-4 0,-6 4 0,-1-5 0,-5-6 0,-1-2 0,1-5 0,-7 6 0,5-5 0,-4 5 0,6-6 0,-20 8 0,14 0 0,-32 1 0,32-3 0,-13-6 0,18 0 0,-5 0 0,4 0 0,-4 0 0,5-6 0,6 5 0,1-5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1:33:47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1:33:48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1:33:49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1:33:49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1:33:49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56CAB-031E-864C-A8C6-C231CDD5D59A}" type="datetimeFigureOut">
              <a:rPr lang="en-US" smtClean="0"/>
              <a:t>2/16/23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4959B-8446-8B43-AEF5-54A3DBF11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8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4959B-8446-8B43-AEF5-54A3DBF118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82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4959B-8446-8B43-AEF5-54A3DBF118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17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4959B-8446-8B43-AEF5-54A3DBF118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5B4B-EB75-698E-D006-B1DC84991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A2958-4C5C-7721-7AEF-99FDBE6B5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5B7D4-CF5D-5D5A-DC5E-18197E10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65F31-3E46-C448-6A11-9643FC20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86303-9D3A-D54F-B927-56FBDEC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4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0539-9D62-531F-5981-29815A6E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1D4BD-057E-03C7-02DD-D533CBDBF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BED66-C16F-BDF0-7592-75B3CC82A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A7D8-0B61-5046-894A-B4EAD53C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B1175-8714-2E82-6A81-3BCB5381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BBEADB-6ABA-E434-1ADE-759C9318A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C65DD-CA87-F906-46C2-0A08ABA05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9C063-2651-E3A9-DD27-9BDAF4F3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89E43-5FF9-CD02-5AC4-BA0BFA1E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96611-5798-E08A-88AD-B50B4989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6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17B6-1F71-E721-23F0-988037E4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1186D-B08C-487D-59DE-B9DDACE4F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C5FE-8D84-E6E8-AFF2-039C905B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12773-C063-891B-84DE-DC773B29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F8612-342E-2DCF-DB4F-B35F5100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5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61703-7874-F310-FAE9-F1DF11B2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82543-BF4B-03ED-1AF2-4C12A0AC1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D9D76-9E1E-5FBB-4771-6962D980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2F355-CA01-34B4-F29F-B7952BDB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299EC-BB75-3EA3-B0EE-6B0D604B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2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75CE4-1C1B-72B1-68DF-AE85ADEE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DDA8E-B8C4-73BA-C98E-C846C1A3D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45AE3-980F-C73A-E8B0-252A7B73F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0F1C3-4AC2-3A48-4F44-63401C07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DE332-DFA9-4ACD-5BDA-276D975E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687E8-DF7D-9301-0C50-AA59A459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29CD-00E9-CDDD-4AA8-55EE7B8FA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6E5B7-2E86-A55A-BE8D-19D826452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E778A-E1F2-C478-3CB6-489B4A48D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B5D7B-2ABE-9743-3070-5E1CEBCFF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0A44A-212A-E0B0-90AD-EC5A1567C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D6721B-82A8-6764-E2BE-02C6DC61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2/16/23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49FC9-E21D-17AB-1B74-03B35158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02105-D2C8-BFDF-DA52-BE7E6867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9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9891-9BAB-34E1-D622-45D71A00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246DD-D105-9EFB-A73D-C2D09A8D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2/16/23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64B75-C0DD-4B9C-D37C-7159A123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FE608-FAB1-F5DE-882D-65CB67B8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7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D7F76-12FF-B3D4-E825-479AD22B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2/16/23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2A139-7C04-5567-5E28-57C6459BA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5A704-5FC1-91E5-6327-91CF7431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0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91B8-E210-0028-A30F-FFA8F2A0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1F130-3422-3DB6-82CF-352DC9320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6EA0E-3340-5BEC-575D-8852122BA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6D76C-D704-F97F-B325-122E145A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AF37B-5EFC-FB71-49D5-C5698AAF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B7CAD-BB1D-F9CB-0519-67F03A70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7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76CC-EEA2-3DD5-C996-828F93AD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7FF77-8263-F699-45B7-4F9D606A0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67963-EFDF-A566-8D01-C4F3FAC05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7D445-B8B3-0653-6CFD-6D1F21B6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C4120-9417-3882-2C35-4505FC33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8E206-184C-3373-6886-7F654F63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8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92A18-F023-17E7-133A-E5B5EFFFA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AF58A-AA1D-6D51-AC06-C51F5B582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F6652-F151-BEDF-700A-5E3B8EB67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4D28B-57ED-E64C-80D4-31E7F5E64FE2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8D343-02AF-8E3B-A986-199998110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4F37-9567-A58A-272F-541A8E5AB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9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6.xml"/><Relationship Id="rId18" Type="http://schemas.openxmlformats.org/officeDocument/2006/relationships/customXml" Target="../ink/ink11.xml"/><Relationship Id="rId3" Type="http://schemas.openxmlformats.org/officeDocument/2006/relationships/image" Target="../media/image1.png"/><Relationship Id="rId21" Type="http://schemas.openxmlformats.org/officeDocument/2006/relationships/image" Target="../media/image6.png"/><Relationship Id="rId7" Type="http://schemas.openxmlformats.org/officeDocument/2006/relationships/image" Target="../media/image3.png"/><Relationship Id="rId12" Type="http://schemas.openxmlformats.org/officeDocument/2006/relationships/customXml" Target="../ink/ink5.xml"/><Relationship Id="rId17" Type="http://schemas.openxmlformats.org/officeDocument/2006/relationships/customXml" Target="../ink/ink10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9.xml"/><Relationship Id="rId20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customXml" Target="../ink/ink8.xml"/><Relationship Id="rId23" Type="http://schemas.openxmlformats.org/officeDocument/2006/relationships/image" Target="../media/image7.png"/><Relationship Id="rId10" Type="http://schemas.openxmlformats.org/officeDocument/2006/relationships/customXml" Target="../ink/ink4.xml"/><Relationship Id="rId19" Type="http://schemas.openxmlformats.org/officeDocument/2006/relationships/customXml" Target="../ink/ink12.xml"/><Relationship Id="rId4" Type="http://schemas.openxmlformats.org/officeDocument/2006/relationships/customXml" Target="../ink/ink1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04FA9-0490-5155-0CB8-18EF358FF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20844" cy="1325563"/>
          </a:xfrm>
        </p:spPr>
        <p:txBody>
          <a:bodyPr/>
          <a:lstStyle/>
          <a:p>
            <a:r>
              <a:rPr lang="en-US" dirty="0"/>
              <a:t>CXL-based Far Memory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7BDD2D-1246-B641-0D5D-22B745794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383" y="233061"/>
            <a:ext cx="5963806" cy="63918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653F0B-8FD3-6969-B4E2-6CD0AA285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9285"/>
            <a:ext cx="4366846" cy="3987678"/>
          </a:xfrm>
        </p:spPr>
        <p:txBody>
          <a:bodyPr/>
          <a:lstStyle/>
          <a:p>
            <a:r>
              <a:rPr lang="en-US" dirty="0"/>
              <a:t>No page faults, but still </a:t>
            </a:r>
            <a:r>
              <a:rPr lang="en-US" strike="sngStrike" dirty="0"/>
              <a:t>page-based</a:t>
            </a:r>
            <a:r>
              <a:rPr lang="en-US" dirty="0"/>
              <a:t> cache-line based</a:t>
            </a:r>
            <a:endParaRPr lang="en-US" strike="sngStrike" dirty="0"/>
          </a:p>
          <a:p>
            <a:r>
              <a:rPr lang="en-US" dirty="0"/>
              <a:t>Proactive or asynchronous page migration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7A8E79D-A4A5-FD03-FBC6-BE07E6341F56}"/>
              </a:ext>
            </a:extLst>
          </p:cNvPr>
          <p:cNvGrpSpPr/>
          <p:nvPr/>
        </p:nvGrpSpPr>
        <p:grpSpPr>
          <a:xfrm>
            <a:off x="9549966" y="1274918"/>
            <a:ext cx="329040" cy="192960"/>
            <a:chOff x="9549966" y="1274918"/>
            <a:chExt cx="329040" cy="19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A4F938C-FAE7-620F-BFDD-0F7D9E2EDBAC}"/>
                    </a:ext>
                  </a:extLst>
                </p14:cNvPr>
                <p14:cNvContentPartPr/>
                <p14:nvPr/>
              </p14:nvContentPartPr>
              <p14:xfrm>
                <a:off x="9549966" y="1287518"/>
                <a:ext cx="82080" cy="140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A4F938C-FAE7-620F-BFDD-0F7D9E2EDB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541326" y="1278878"/>
                  <a:ext cx="997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79BFB09-88A5-78E8-5EE3-91BDACAE8FBB}"/>
                    </a:ext>
                  </a:extLst>
                </p14:cNvPr>
                <p14:cNvContentPartPr/>
                <p14:nvPr/>
              </p14:nvContentPartPr>
              <p14:xfrm>
                <a:off x="9688566" y="1412798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79BFB09-88A5-78E8-5EE3-91BDACAE8FB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79926" y="14041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4120166-C651-9258-17C6-28DDDA5BB51F}"/>
                    </a:ext>
                  </a:extLst>
                </p14:cNvPr>
                <p14:cNvContentPartPr/>
                <p14:nvPr/>
              </p14:nvContentPartPr>
              <p14:xfrm>
                <a:off x="9693246" y="1274918"/>
                <a:ext cx="122040" cy="36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4120166-C651-9258-17C6-28DDDA5BB5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84246" y="1266278"/>
                  <a:ext cx="1396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52B575F-4A7F-663D-B926-AAAA71F6A120}"/>
                    </a:ext>
                  </a:extLst>
                </p14:cNvPr>
                <p14:cNvContentPartPr/>
                <p14:nvPr/>
              </p14:nvContentPartPr>
              <p14:xfrm>
                <a:off x="9701526" y="1306598"/>
                <a:ext cx="177480" cy="161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52B575F-4A7F-663D-B926-AAAA71F6A12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92526" y="1297958"/>
                  <a:ext cx="1951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CDE1C51-E039-07F9-84B6-E93DFA3B589F}"/>
                    </a:ext>
                  </a:extLst>
                </p14:cNvPr>
                <p14:cNvContentPartPr/>
                <p14:nvPr/>
              </p14:nvContentPartPr>
              <p14:xfrm>
                <a:off x="9702246" y="1431518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CDE1C51-E039-07F9-84B6-E93DFA3B589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93606" y="142251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9A2EA3F-BF66-E9C8-F9DD-64BC8343909D}"/>
                    </a:ext>
                  </a:extLst>
                </p14:cNvPr>
                <p14:cNvContentPartPr/>
                <p14:nvPr/>
              </p14:nvContentPartPr>
              <p14:xfrm>
                <a:off x="9697926" y="1431518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9A2EA3F-BF66-E9C8-F9DD-64BC8343909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88926" y="142251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12FC670-682A-EDCD-6D99-E9572D03B5B2}"/>
                    </a:ext>
                  </a:extLst>
                </p14:cNvPr>
                <p14:cNvContentPartPr/>
                <p14:nvPr/>
              </p14:nvContentPartPr>
              <p14:xfrm>
                <a:off x="9690726" y="1448078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12FC670-682A-EDCD-6D99-E9572D03B5B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81726" y="14390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737C52D-B860-84AC-A06E-445DBDE8F9C8}"/>
                    </a:ext>
                  </a:extLst>
                </p14:cNvPr>
                <p14:cNvContentPartPr/>
                <p14:nvPr/>
              </p14:nvContentPartPr>
              <p14:xfrm>
                <a:off x="9690726" y="1448078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737C52D-B860-84AC-A06E-445DBDE8F9C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81726" y="14390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F546C89-C95F-557F-FCB2-536700659420}"/>
                    </a:ext>
                  </a:extLst>
                </p14:cNvPr>
                <p14:cNvContentPartPr/>
                <p14:nvPr/>
              </p14:nvContentPartPr>
              <p14:xfrm>
                <a:off x="9690726" y="1448078"/>
                <a:ext cx="36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F546C89-C95F-557F-FCB2-53670065942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81726" y="14390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A477879-191F-C11A-2D20-AACF08DE00B1}"/>
                    </a:ext>
                  </a:extLst>
                </p14:cNvPr>
                <p14:cNvContentPartPr/>
                <p14:nvPr/>
              </p14:nvContentPartPr>
              <p14:xfrm>
                <a:off x="9690726" y="1448078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A477879-191F-C11A-2D20-AACF08DE00B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81726" y="14390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7BCEF39-5977-D31D-71D8-EDA520E2AFE5}"/>
                    </a:ext>
                  </a:extLst>
                </p14:cNvPr>
                <p14:cNvContentPartPr/>
                <p14:nvPr/>
              </p14:nvContentPartPr>
              <p14:xfrm>
                <a:off x="9687846" y="1433678"/>
                <a:ext cx="3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7BCEF39-5977-D31D-71D8-EDA520E2AFE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78846" y="14246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5161881-E005-38BA-6502-F1EE0A24C3D1}"/>
                    </a:ext>
                  </a:extLst>
                </p14:cNvPr>
                <p14:cNvContentPartPr/>
                <p14:nvPr/>
              </p14:nvContentPartPr>
              <p14:xfrm>
                <a:off x="9687846" y="1433678"/>
                <a:ext cx="36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5161881-E005-38BA-6502-F1EE0A24C3D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78846" y="14246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7084EA0-1323-0EA9-B59E-8406E7954691}"/>
              </a:ext>
            </a:extLst>
          </p:cNvPr>
          <p:cNvGrpSpPr/>
          <p:nvPr/>
        </p:nvGrpSpPr>
        <p:grpSpPr>
          <a:xfrm>
            <a:off x="9605766" y="1543118"/>
            <a:ext cx="186480" cy="172080"/>
            <a:chOff x="9605766" y="1543118"/>
            <a:chExt cx="186480" cy="17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87200E9-F677-EA19-E4AB-2654A58FE3A3}"/>
                    </a:ext>
                  </a:extLst>
                </p14:cNvPr>
                <p14:cNvContentPartPr/>
                <p14:nvPr/>
              </p14:nvContentPartPr>
              <p14:xfrm>
                <a:off x="9633126" y="1543118"/>
                <a:ext cx="72720" cy="149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87200E9-F677-EA19-E4AB-2654A58FE3A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24126" y="1534478"/>
                  <a:ext cx="903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B4A7AA4-4E80-D42B-DAEB-211CCDB59D4F}"/>
                    </a:ext>
                  </a:extLst>
                </p14:cNvPr>
                <p14:cNvContentPartPr/>
                <p14:nvPr/>
              </p14:nvContentPartPr>
              <p14:xfrm>
                <a:off x="9605766" y="1560398"/>
                <a:ext cx="186480" cy="154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B4A7AA4-4E80-D42B-DAEB-211CCDB59D4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596766" y="1551758"/>
                  <a:ext cx="204120" cy="17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212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DE26-90FF-6B51-4381-9CD9D24AA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E6559-A223-755E-4147-01DA927C4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“Hybrid” or “tiered” memory</a:t>
            </a:r>
          </a:p>
          <a:p>
            <a:r>
              <a:rPr lang="en-US" dirty="0"/>
              <a:t>Mostly with NVRAM</a:t>
            </a:r>
          </a:p>
          <a:p>
            <a:r>
              <a:rPr lang="en-US" dirty="0"/>
              <a:t>Various ways to estimate hotness</a:t>
            </a:r>
          </a:p>
          <a:p>
            <a:pPr lvl="1"/>
            <a:r>
              <a:rPr lang="en-US" dirty="0"/>
              <a:t>Page access bits</a:t>
            </a:r>
          </a:p>
          <a:p>
            <a:pPr lvl="1"/>
            <a:r>
              <a:rPr lang="en-US" dirty="0"/>
              <a:t>TLB misses with minor page faults</a:t>
            </a:r>
          </a:p>
          <a:p>
            <a:pPr lvl="1"/>
            <a:r>
              <a:rPr lang="en-US" dirty="0"/>
              <a:t>L3 and TLB misses with PEBS</a:t>
            </a:r>
          </a:p>
          <a:p>
            <a:r>
              <a:rPr lang="en-US" dirty="0"/>
              <a:t>In-kernel vs userspace</a:t>
            </a:r>
          </a:p>
          <a:p>
            <a:r>
              <a:rPr lang="en-US" dirty="0"/>
              <a:t>Page migration mechanisms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D3608-6FA5-841E-110E-BC5E78B10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927" y="1825625"/>
            <a:ext cx="5657396" cy="392554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574FDC1-D00F-6FD1-518A-0D3D7297806D}"/>
                  </a:ext>
                </a:extLst>
              </p14:cNvPr>
              <p14:cNvContentPartPr/>
              <p14:nvPr/>
            </p14:nvContentPartPr>
            <p14:xfrm>
              <a:off x="1938846" y="1077278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574FDC1-D00F-6FD1-518A-0D3D729780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0206" y="106863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2DAAD18-76D9-0CD3-3654-A0267ED9525E}"/>
                  </a:ext>
                </a:extLst>
              </p14:cNvPr>
              <p14:cNvContentPartPr/>
              <p14:nvPr/>
            </p14:nvContentPartPr>
            <p14:xfrm>
              <a:off x="1581006" y="1310918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2DAAD18-76D9-0CD3-3654-A0267ED952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2366" y="130191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9377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B96A-DE51-53AB-640E-70D94E3D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relevant is Eden?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E00C1-8153-12B8-13E5-623CFFAD3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page fault overheads</a:t>
            </a:r>
          </a:p>
          <a:p>
            <a:r>
              <a:rPr lang="en-US" dirty="0"/>
              <a:t>Hiding far memory latencies does not apply</a:t>
            </a:r>
          </a:p>
          <a:p>
            <a:pPr lvl="1"/>
            <a:r>
              <a:rPr lang="en-US" dirty="0"/>
              <a:t>However, this may still apply during page migrations</a:t>
            </a:r>
          </a:p>
          <a:p>
            <a:r>
              <a:rPr lang="en-US" dirty="0"/>
              <a:t>How useful are Eden hints, or faulting locations in general?</a:t>
            </a:r>
          </a:p>
          <a:p>
            <a:pPr lvl="1"/>
            <a:r>
              <a:rPr lang="en-US" dirty="0"/>
              <a:t>Access statistics without NUMA soft faults </a:t>
            </a:r>
          </a:p>
          <a:p>
            <a:pPr lvl="2"/>
            <a:r>
              <a:rPr lang="en-US" dirty="0"/>
              <a:t>How does it compare to PEBS?</a:t>
            </a:r>
          </a:p>
          <a:p>
            <a:pPr lvl="2"/>
            <a:r>
              <a:rPr lang="en-US" dirty="0"/>
              <a:t>Still page granular and does not capture access “intensity”</a:t>
            </a:r>
          </a:p>
          <a:p>
            <a:pPr lvl="2"/>
            <a:r>
              <a:rPr lang="en-US" dirty="0"/>
              <a:t>Can it aid existing page “temperature” metrics?</a:t>
            </a:r>
          </a:p>
          <a:p>
            <a:pPr lvl="1"/>
            <a:r>
              <a:rPr lang="en-US" dirty="0"/>
              <a:t>Does hint priorities help with better migration?</a:t>
            </a:r>
          </a:p>
          <a:p>
            <a:pPr lvl="1"/>
            <a:r>
              <a:rPr lang="en-US" dirty="0"/>
              <a:t>Does the asynchrony help? E.g., switching to other work during page migrations</a:t>
            </a:r>
          </a:p>
        </p:txBody>
      </p:sp>
    </p:spTree>
    <p:extLst>
      <p:ext uri="{BB962C8B-B14F-4D97-AF65-F5344CB8AC3E}">
        <p14:creationId xmlns:p14="http://schemas.microsoft.com/office/powerpoint/2010/main" val="96904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DC11-9BCD-5904-6E22-D876D9A3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2BB07-47DB-E03A-32ED-89BEFFCBC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3897"/>
          </a:xfrm>
        </p:spPr>
        <p:txBody>
          <a:bodyPr>
            <a:normAutofit/>
          </a:bodyPr>
          <a:lstStyle/>
          <a:p>
            <a:r>
              <a:rPr lang="en-US" dirty="0"/>
              <a:t>More interest into faulting code analysis</a:t>
            </a:r>
          </a:p>
          <a:p>
            <a:pPr lvl="1"/>
            <a:r>
              <a:rPr lang="en-US" dirty="0"/>
              <a:t>[Radhika]  Fundamentally explaining the page fault locations will still be very interesting and can help us find new use-cases (even for CXL)</a:t>
            </a:r>
          </a:p>
          <a:p>
            <a:pPr lvl="1"/>
            <a:r>
              <a:rPr lang="en-US" dirty="0"/>
              <a:t>[Marcos] There could be interesting correlations between the locations</a:t>
            </a:r>
          </a:p>
          <a:p>
            <a:r>
              <a:rPr lang="en-US" dirty="0"/>
              <a:t>[Marcos] Think about “Eden” for CXL – small code changes, big wins in case of CXL too</a:t>
            </a:r>
          </a:p>
          <a:p>
            <a:pPr lvl="1"/>
            <a:r>
              <a:rPr lang="en-US" dirty="0"/>
              <a:t>The idea of PEBS is not very comforting</a:t>
            </a:r>
          </a:p>
          <a:p>
            <a:pPr lvl="1"/>
            <a:r>
              <a:rPr lang="en-US" dirty="0"/>
              <a:t>Cache-line prefetching for cache lines in the same page with help of hints</a:t>
            </a:r>
          </a:p>
          <a:p>
            <a:r>
              <a:rPr lang="en-US" dirty="0"/>
              <a:t>Targeting CXL in general</a:t>
            </a:r>
          </a:p>
          <a:p>
            <a:pPr lvl="1"/>
            <a:r>
              <a:rPr lang="en-US" dirty="0"/>
              <a:t>[Amy] Should be careful because as (far) latencies reduce, so do the gains</a:t>
            </a:r>
          </a:p>
          <a:p>
            <a:pPr lvl="1"/>
            <a:r>
              <a:rPr lang="en-US" dirty="0"/>
              <a:t>No CXL 2.0 prototype this year, NUMA-node emulations are ok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44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0F9-97B8-E3B0-5089-75093673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Emulator Candidates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5CC10-F7C6-730A-8B69-27AD8DB8E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Persistent Memory</a:t>
            </a:r>
          </a:p>
          <a:p>
            <a:r>
              <a:rPr lang="en-US" dirty="0"/>
              <a:t>NUMA node based (</a:t>
            </a:r>
            <a:r>
              <a:rPr lang="en-US" i="1" dirty="0"/>
              <a:t>most promising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Using another NUMA socket as remote node</a:t>
            </a:r>
          </a:p>
          <a:p>
            <a:pPr lvl="1"/>
            <a:r>
              <a:rPr lang="en-US" dirty="0"/>
              <a:t>Bandwidth control with “DRAM thermal control feature”</a:t>
            </a:r>
          </a:p>
          <a:p>
            <a:pPr lvl="1"/>
            <a:r>
              <a:rPr lang="en-US" dirty="0"/>
              <a:t>Latency emulation with software-added delay</a:t>
            </a:r>
          </a:p>
          <a:p>
            <a:pPr lvl="1"/>
            <a:r>
              <a:rPr lang="en-US" dirty="0"/>
              <a:t>Intel PMEM, HP Quartz, etc.</a:t>
            </a:r>
          </a:p>
          <a:p>
            <a:r>
              <a:rPr lang="en-US" dirty="0"/>
              <a:t>FPGA-based emulators</a:t>
            </a:r>
          </a:p>
          <a:p>
            <a:r>
              <a:rPr lang="en-US" dirty="0"/>
              <a:t>Memory System “Simulators”</a:t>
            </a:r>
          </a:p>
          <a:p>
            <a:pPr lvl="1"/>
            <a:r>
              <a:rPr lang="en-US" dirty="0" err="1"/>
              <a:t>DRAMSim</a:t>
            </a:r>
            <a:r>
              <a:rPr lang="en-US" dirty="0"/>
              <a:t>, </a:t>
            </a:r>
            <a:r>
              <a:rPr lang="en-US" dirty="0" err="1"/>
              <a:t>NVMain</a:t>
            </a:r>
            <a:r>
              <a:rPr lang="en-US" dirty="0"/>
              <a:t>, Gem5,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2AFD4C-CBEB-1EBB-5216-32936388B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784" y="1092819"/>
            <a:ext cx="2359488" cy="51678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467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96C7-E3ED-2004-8FDC-6A7D651A9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8788C-B819-06CD-7317-2C2C7681F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Faulting Locations</a:t>
            </a:r>
          </a:p>
          <a:p>
            <a:pPr lvl="1"/>
            <a:r>
              <a:rPr lang="en-US" dirty="0"/>
              <a:t>Pick a few applications and investigate their faulting code</a:t>
            </a:r>
          </a:p>
          <a:p>
            <a:pPr lvl="1"/>
            <a:r>
              <a:rPr lang="en-US" dirty="0"/>
              <a:t>How to figure out cache-lines accessed for each faulted page?</a:t>
            </a:r>
          </a:p>
          <a:p>
            <a:r>
              <a:rPr lang="en-US" dirty="0"/>
              <a:t>Thesis Proposal slides</a:t>
            </a:r>
          </a:p>
        </p:txBody>
      </p:sp>
    </p:spTree>
    <p:extLst>
      <p:ext uri="{BB962C8B-B14F-4D97-AF65-F5344CB8AC3E}">
        <p14:creationId xmlns:p14="http://schemas.microsoft.com/office/powerpoint/2010/main" val="1937655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11850</TotalTime>
  <Words>356</Words>
  <Application>Microsoft Macintosh PowerPoint</Application>
  <PresentationFormat>Widescreen</PresentationFormat>
  <Paragraphs>51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CXL-based Far Memory</vt:lpstr>
      <vt:lpstr>Literature</vt:lpstr>
      <vt:lpstr>How relevant is Eden?</vt:lpstr>
      <vt:lpstr>Feedback</vt:lpstr>
      <vt:lpstr>Emulator Candidates</vt:lpstr>
      <vt:lpstr>Coming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Anil Yelam (c)</dc:creator>
  <cp:lastModifiedBy>Anil Yelam (c)</cp:lastModifiedBy>
  <cp:revision>6</cp:revision>
  <dcterms:created xsi:type="dcterms:W3CDTF">2023-02-08T01:30:20Z</dcterms:created>
  <dcterms:modified xsi:type="dcterms:W3CDTF">2023-02-20T05:46:28Z</dcterms:modified>
</cp:coreProperties>
</file>