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5" r:id="rId4"/>
    <p:sldId id="280" r:id="rId5"/>
    <p:sldId id="278" r:id="rId6"/>
    <p:sldId id="279" r:id="rId7"/>
    <p:sldId id="272" r:id="rId8"/>
    <p:sldId id="270" r:id="rId9"/>
    <p:sldId id="271" r:id="rId10"/>
    <p:sldId id="273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/>
    <p:restoredTop sz="86803"/>
  </p:normalViewPr>
  <p:slideViewPr>
    <p:cSldViewPr snapToGrid="0">
      <p:cViewPr varScale="1">
        <p:scale>
          <a:sx n="121" d="100"/>
          <a:sy n="121" d="100"/>
        </p:scale>
        <p:origin x="1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HotOS</a:t>
            </a:r>
            <a:r>
              <a:rPr lang="en-US" dirty="0"/>
              <a:t> results may go in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Kv0BK8Vvh6M3_s5bJBo-_JhnlkPjFNxkgn49UJtl7g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F2B2-F988-2CE5-5E9F-86A602A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2F2-F7EE-0F3B-AB96-3246DECF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SOSP Plan</a:t>
            </a:r>
          </a:p>
          <a:p>
            <a:r>
              <a:rPr lang="en-US" dirty="0"/>
              <a:t>New Memcached results</a:t>
            </a:r>
          </a:p>
          <a:p>
            <a:r>
              <a:rPr lang="en-US" dirty="0"/>
              <a:t>Synthetic app comparison with AIFM</a:t>
            </a:r>
          </a:p>
          <a:p>
            <a:r>
              <a:rPr lang="en-US" dirty="0"/>
              <a:t>Dataframe setup</a:t>
            </a:r>
          </a:p>
        </p:txBody>
      </p:sp>
    </p:spTree>
    <p:extLst>
      <p:ext uri="{BB962C8B-B14F-4D97-AF65-F5344CB8AC3E}">
        <p14:creationId xmlns:p14="http://schemas.microsoft.com/office/powerpoint/2010/main" val="12435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044-6574-0B2D-35D7-48DE2FED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major faulting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CFF6-6956-9E4F-4706-4FC5A254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82954" cy="4351338"/>
          </a:xfrm>
        </p:spPr>
        <p:txBody>
          <a:bodyPr/>
          <a:lstStyle/>
          <a:p>
            <a:r>
              <a:rPr lang="en-US" dirty="0"/>
              <a:t>Lines 680 &amp; 685</a:t>
            </a:r>
          </a:p>
          <a:p>
            <a:r>
              <a:rPr lang="en-US" dirty="0"/>
              <a:t>Basic lookup-and-fill block</a:t>
            </a:r>
          </a:p>
          <a:p>
            <a:r>
              <a:rPr lang="en-US" dirty="0"/>
              <a:t>All columns dealt with vectors</a:t>
            </a:r>
          </a:p>
          <a:p>
            <a:r>
              <a:rPr lang="en-US" dirty="0"/>
              <a:t>Hints can be beneficial if these are (semi-)contiguous, allowing read-ahead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0A4D1-E514-F812-DB35-4CEB5062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213" y="1934678"/>
            <a:ext cx="5963975" cy="3902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55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E4E-DDF5-4C87-242B-000A67C5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for hinting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A937-5E9B-4F7E-7B4F-C4F6EAAF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5BA0FA-613D-310B-2624-5678F0FF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02162"/>
              </p:ext>
            </p:extLst>
          </p:nvPr>
        </p:nvGraphicFramePr>
        <p:xfrm>
          <a:off x="838200" y="1999774"/>
          <a:ext cx="7860098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818">
                  <a:extLst>
                    <a:ext uri="{9D8B030D-6E8A-4147-A177-3AD203B41FA5}">
                      <a16:colId xmlns:a16="http://schemas.microsoft.com/office/drawing/2014/main" val="2855358175"/>
                    </a:ext>
                  </a:extLst>
                </a:gridCol>
                <a:gridCol w="3337280">
                  <a:extLst>
                    <a:ext uri="{9D8B030D-6E8A-4147-A177-3AD203B41FA5}">
                      <a16:colId xmlns:a16="http://schemas.microsoft.com/office/drawing/2014/main" val="6128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Expected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Figure out any read-</a:t>
                      </a:r>
                      <a:r>
                        <a:rPr lang="en-US" dirty="0" err="1"/>
                        <a:t>aheads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 hours – 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Linking with Eden libs + C++ bindings for hints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 hours – 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Eden’s malloc shimming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days/more?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3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65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62B3-F0E8-65E8-F581-7F7B9B90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AIFM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FF76-EB14-18A0-DE07-4008EF70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2642" cy="4351338"/>
          </a:xfrm>
        </p:spPr>
        <p:txBody>
          <a:bodyPr/>
          <a:lstStyle/>
          <a:p>
            <a:r>
              <a:rPr lang="en-US" dirty="0"/>
              <a:t>Going with the cloud lab setup </a:t>
            </a:r>
          </a:p>
          <a:p>
            <a:pPr lvl="1"/>
            <a:r>
              <a:rPr lang="en-US" dirty="0"/>
              <a:t>We’ll have to work with normalized performance</a:t>
            </a:r>
          </a:p>
          <a:p>
            <a:r>
              <a:rPr lang="en-US" dirty="0"/>
              <a:t>Setup done, launching initial runs</a:t>
            </a:r>
          </a:p>
        </p:txBody>
      </p:sp>
    </p:spTree>
    <p:extLst>
      <p:ext uri="{BB962C8B-B14F-4D97-AF65-F5344CB8AC3E}">
        <p14:creationId xmlns:p14="http://schemas.microsoft.com/office/powerpoint/2010/main" val="133131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30BA-8CDA-8492-116C-C4D8AFC9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2452-B625-4005-88B9-1EC4A4A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Memcached reclaim improvements</a:t>
            </a:r>
          </a:p>
          <a:p>
            <a:r>
              <a:rPr lang="en-US" dirty="0"/>
              <a:t>Synthetic vs Dataframe efforts</a:t>
            </a:r>
          </a:p>
          <a:p>
            <a:pPr lvl="1"/>
            <a:r>
              <a:rPr lang="en-US" dirty="0"/>
              <a:t>Focusing on common tasks first</a:t>
            </a:r>
          </a:p>
          <a:p>
            <a:pPr lvl="2"/>
            <a:r>
              <a:rPr lang="en-US" dirty="0"/>
              <a:t>AIFM baseline</a:t>
            </a:r>
          </a:p>
          <a:p>
            <a:pPr lvl="2"/>
            <a:r>
              <a:rPr lang="en-US" dirty="0"/>
              <a:t>C++ bindings</a:t>
            </a:r>
          </a:p>
          <a:p>
            <a:pPr lvl="2"/>
            <a:r>
              <a:rPr lang="en-US" dirty="0"/>
              <a:t>Malloc shimming for Eden</a:t>
            </a:r>
          </a:p>
          <a:p>
            <a:pPr lvl="1"/>
            <a:r>
              <a:rPr lang="en-US" dirty="0"/>
              <a:t>Plan to get there by next Wed</a:t>
            </a:r>
          </a:p>
        </p:txBody>
      </p:sp>
    </p:spTree>
    <p:extLst>
      <p:ext uri="{BB962C8B-B14F-4D97-AF65-F5344CB8AC3E}">
        <p14:creationId xmlns:p14="http://schemas.microsoft.com/office/powerpoint/2010/main" val="10939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5CEB-3E56-2963-DB2D-BB6866D7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SOSP Paper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63AC-3F7E-B88F-5404-4ACA644E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 Revision</a:t>
            </a:r>
          </a:p>
          <a:p>
            <a:pPr lvl="1"/>
            <a:r>
              <a:rPr lang="en-US" dirty="0"/>
              <a:t>“Programmer Effort” section</a:t>
            </a:r>
          </a:p>
          <a:p>
            <a:pPr lvl="2"/>
            <a:r>
              <a:rPr lang="en-US" dirty="0"/>
              <a:t>More details from the </a:t>
            </a:r>
            <a:r>
              <a:rPr lang="en-US" dirty="0" err="1"/>
              <a:t>HotOS</a:t>
            </a:r>
            <a:r>
              <a:rPr lang="en-US" dirty="0"/>
              <a:t> paper</a:t>
            </a:r>
          </a:p>
          <a:p>
            <a:pPr lvl="2"/>
            <a:r>
              <a:rPr lang="en-US" dirty="0"/>
              <a:t>Address OSDI comments on hinting limitations</a:t>
            </a:r>
          </a:p>
          <a:p>
            <a:pPr lvl="2"/>
            <a:r>
              <a:rPr lang="en-US" dirty="0"/>
              <a:t>Potentially new </a:t>
            </a:r>
            <a:r>
              <a:rPr lang="en-US" dirty="0" err="1"/>
              <a:t>DataFrame</a:t>
            </a:r>
            <a:r>
              <a:rPr lang="en-US" dirty="0"/>
              <a:t> case study</a:t>
            </a:r>
          </a:p>
          <a:p>
            <a:pPr lvl="1"/>
            <a:r>
              <a:rPr lang="en-US" dirty="0"/>
              <a:t>Benchmarks section</a:t>
            </a:r>
          </a:p>
          <a:p>
            <a:pPr lvl="2"/>
            <a:r>
              <a:rPr lang="en-US" dirty="0"/>
              <a:t>New AIFM lines for Synthetic</a:t>
            </a:r>
          </a:p>
          <a:p>
            <a:pPr lvl="2"/>
            <a:r>
              <a:rPr lang="en-US" dirty="0"/>
              <a:t>New app: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Other sections </a:t>
            </a:r>
          </a:p>
          <a:p>
            <a:pPr lvl="1"/>
            <a:r>
              <a:rPr lang="en-US" sz="2000" dirty="0"/>
              <a:t>New discussion section?</a:t>
            </a:r>
          </a:p>
          <a:p>
            <a:pPr lvl="1"/>
            <a:r>
              <a:rPr lang="en-US" sz="2000" dirty="0"/>
              <a:t>Text changes wherever necessary to address OSDI comments</a:t>
            </a:r>
          </a:p>
          <a:p>
            <a:pPr lvl="1"/>
            <a:r>
              <a:rPr lang="en-US" sz="2000" dirty="0"/>
              <a:t>Please have a look at </a:t>
            </a:r>
            <a:r>
              <a:rPr lang="en-US" sz="2000" dirty="0">
                <a:hlinkClick r:id="rId3"/>
              </a:rPr>
              <a:t>SOSP plan for OSDI comments</a:t>
            </a:r>
            <a:r>
              <a:rPr lang="en-US" sz="2000" dirty="0"/>
              <a:t> doc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17-FD82-6887-BF26-88DC790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results (no-priority)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FCCD-7B14-7661-1727-3D048409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6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9ADC-72B1-92DA-9F8F-32E79A24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2" y="1672295"/>
            <a:ext cx="11858095" cy="2541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5A9-60FA-2639-E459-27065580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D35E-C979-4631-B891-53EBCD9E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runs with blocking hints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EBA11-37CD-0011-464D-6A91273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" y="2593001"/>
            <a:ext cx="11966908" cy="2564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72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4E3C-5B03-8891-E5F6-9E4A624F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A41-19C5-A8BE-06F3-B2F6040F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006" cy="4351338"/>
          </a:xfrm>
        </p:spPr>
        <p:txBody>
          <a:bodyPr/>
          <a:lstStyle/>
          <a:p>
            <a:r>
              <a:rPr lang="en-US" dirty="0"/>
              <a:t>Why is Fastswap seeing significantly lower (major) page faults?</a:t>
            </a:r>
          </a:p>
          <a:p>
            <a:r>
              <a:rPr lang="en-US" dirty="0"/>
              <a:t>What is the best Eden’s Reclaim could do (if the distribution is known ahead of time)?</a:t>
            </a:r>
          </a:p>
        </p:txBody>
      </p:sp>
    </p:spTree>
    <p:extLst>
      <p:ext uri="{BB962C8B-B14F-4D97-AF65-F5344CB8AC3E}">
        <p14:creationId xmlns:p14="http://schemas.microsoft.com/office/powerpoint/2010/main" val="67004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30-B042-C7B4-F008-B79A8E72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 upper-bound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92DB-0058-F96D-346B-B4D7BE1D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29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Two data structure accesses: pointer array and item lists</a:t>
            </a:r>
          </a:p>
          <a:p>
            <a:r>
              <a:rPr lang="en-US" sz="2400" dirty="0"/>
              <a:t>Does key locality transfer to page locality? – Yes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C566E-AF04-D620-C62B-57BCBC43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16" y="2163438"/>
            <a:ext cx="4988482" cy="116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05A0D-44F3-623B-894B-8BBFEC94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20" y="3458890"/>
            <a:ext cx="4988487" cy="1160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AAC5C-2FA8-2230-D51B-9CAD2B39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20" y="4735786"/>
            <a:ext cx="4988491" cy="116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B4D95-77D7-7738-8E02-12BF22C9BAD4}"/>
              </a:ext>
            </a:extLst>
          </p:cNvPr>
          <p:cNvSpPr txBox="1"/>
          <p:nvPr/>
        </p:nvSpPr>
        <p:spPr>
          <a:xfrm>
            <a:off x="5430729" y="3377532"/>
            <a:ext cx="900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Item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Pages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(7GB)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A0F56-EA28-17A8-A2B6-74CF96AF1C87}"/>
              </a:ext>
            </a:extLst>
          </p:cNvPr>
          <p:cNvSpPr txBox="1"/>
          <p:nvPr/>
        </p:nvSpPr>
        <p:spPr>
          <a:xfrm>
            <a:off x="5506680" y="2695766"/>
            <a:ext cx="74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Keys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62E62-ACFE-19B2-FA86-A733F0F05580}"/>
              </a:ext>
            </a:extLst>
          </p:cNvPr>
          <p:cNvSpPr txBox="1"/>
          <p:nvPr/>
        </p:nvSpPr>
        <p:spPr>
          <a:xfrm>
            <a:off x="5444233" y="4744383"/>
            <a:ext cx="968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Array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Pages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(2GB)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BCA3-1C92-070D-5A71-D4059516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App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B0EE69-7383-4B6E-C27D-E28013A99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40292"/>
              </p:ext>
            </p:extLst>
          </p:nvPr>
        </p:nvGraphicFramePr>
        <p:xfrm>
          <a:off x="838200" y="2201009"/>
          <a:ext cx="5110214" cy="3405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762">
                  <a:extLst>
                    <a:ext uri="{9D8B030D-6E8A-4147-A177-3AD203B41FA5}">
                      <a16:colId xmlns:a16="http://schemas.microsoft.com/office/drawing/2014/main" val="2498178092"/>
                    </a:ext>
                  </a:extLst>
                </a:gridCol>
                <a:gridCol w="2762452">
                  <a:extLst>
                    <a:ext uri="{9D8B030D-6E8A-4147-A177-3AD203B41FA5}">
                      <a16:colId xmlns:a16="http://schemas.microsoft.com/office/drawing/2014/main" val="2690360368"/>
                    </a:ext>
                  </a:extLst>
                </a:gridCol>
              </a:tblGrid>
              <a:tr h="4266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AIFM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Eden’s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93087"/>
                  </a:ext>
                </a:extLst>
              </a:tr>
              <a:tr h="845411">
                <a:tc>
                  <a:txBody>
                    <a:bodyPr/>
                    <a:lstStyle/>
                    <a:p>
                      <a:r>
                        <a:rPr lang="en-US" dirty="0"/>
                        <a:t>AIFM-provided far memory (hopscotch) Hash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generic hopscotch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47839"/>
                  </a:ext>
                </a:extLst>
              </a:tr>
              <a:tr h="845411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Wrote in C </a:t>
                      </a:r>
                    </a:p>
                    <a:p>
                      <a:r>
                        <a:rPr lang="en-US" sz="1400" dirty="0"/>
                        <a:t>(no C++ bindings and malloc interposition in Eden back then)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7843"/>
                  </a:ext>
                </a:extLst>
              </a:tr>
              <a:tr h="845411">
                <a:tc>
                  <a:txBody>
                    <a:bodyPr/>
                    <a:lstStyle/>
                    <a:p>
                      <a:r>
                        <a:rPr lang="en-US" dirty="0"/>
                        <a:t>Snappy compression &amp; AES from Crypto C++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snappy compression</a:t>
                      </a:r>
                    </a:p>
                    <a:p>
                      <a:r>
                        <a:rPr lang="en-US" sz="1400" dirty="0"/>
                        <a:t>(Couldn’t get C-port of AES running at the same speed 5x’ed compression to get to similar MOPS)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49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BFD646-5442-F53A-2AA5-FB808C321349}"/>
              </a:ext>
            </a:extLst>
          </p:cNvPr>
          <p:cNvSpPr txBox="1"/>
          <p:nvPr/>
        </p:nvSpPr>
        <p:spPr>
          <a:xfrm>
            <a:off x="6323797" y="2201009"/>
            <a:ext cx="570457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Using AIFM’s port with 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Author pointed out a local version of 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Eden C++ bindings (needed for Dataframe anyway)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Eden’s malloc shimming (needed for Dataframe anyway)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+   Easy to get AIFM’s baseline</a:t>
            </a:r>
          </a:p>
          <a:p>
            <a:r>
              <a:rPr lang="en-US" dirty="0"/>
              <a:t>-    Redo all of Eden’s numbers</a:t>
            </a:r>
          </a:p>
        </p:txBody>
      </p:sp>
    </p:spTree>
    <p:extLst>
      <p:ext uri="{BB962C8B-B14F-4D97-AF65-F5344CB8AC3E}">
        <p14:creationId xmlns:p14="http://schemas.microsoft.com/office/powerpoint/2010/main" val="26494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4968-2414-E269-E778-C9A63E70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1207-0E2D-76B4-EAF6-1FA6C1F2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load-from-file + 7 analytics queries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51B5B-FA8D-33FE-16C0-12C83E95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" y="3429000"/>
            <a:ext cx="12033781" cy="3100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9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34A-1E47-8223-2090-E831607C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(allocation faults)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940AF-4030-0A14-B1ED-800F5B30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61" y="1971187"/>
            <a:ext cx="9057373" cy="4631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1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27874</TotalTime>
  <Words>409</Words>
  <Application>Microsoft Macintosh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Outline</vt:lpstr>
      <vt:lpstr>SOSP Paper Revision</vt:lpstr>
      <vt:lpstr>Memcached results (no-priority)</vt:lpstr>
      <vt:lpstr>Memcached Priority</vt:lpstr>
      <vt:lpstr>Questions</vt:lpstr>
      <vt:lpstr>Estimating an upper-bound</vt:lpstr>
      <vt:lpstr>Synthetic App</vt:lpstr>
      <vt:lpstr>DataFrame</vt:lpstr>
      <vt:lpstr>Dataframe (allocation faults)</vt:lpstr>
      <vt:lpstr>DataFrame major faulting locations</vt:lpstr>
      <vt:lpstr>What it takes for hinting DataFrame</vt:lpstr>
      <vt:lpstr>AIFM baseline</vt:lpstr>
      <vt:lpstr>Prioritization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13</cp:revision>
  <dcterms:created xsi:type="dcterms:W3CDTF">2023-02-08T01:30:20Z</dcterms:created>
  <dcterms:modified xsi:type="dcterms:W3CDTF">2023-03-29T23:00:10Z</dcterms:modified>
</cp:coreProperties>
</file>