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8" r:id="rId2"/>
    <p:sldId id="275" r:id="rId3"/>
    <p:sldId id="276" r:id="rId4"/>
    <p:sldId id="274" r:id="rId5"/>
    <p:sldId id="277" r:id="rId6"/>
    <p:sldId id="273" r:id="rId7"/>
    <p:sldId id="278" r:id="rId8"/>
    <p:sldId id="281" r:id="rId9"/>
    <p:sldId id="282" r:id="rId10"/>
    <p:sldId id="280" r:id="rId11"/>
    <p:sldId id="283" r:id="rId12"/>
    <p:sldId id="284" r:id="rId13"/>
    <p:sldId id="285" r:id="rId14"/>
    <p:sldId id="286" r:id="rId15"/>
    <p:sldId id="279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9"/>
    <p:restoredTop sz="84231"/>
  </p:normalViewPr>
  <p:slideViewPr>
    <p:cSldViewPr snapToGrid="0">
      <p:cViewPr varScale="1">
        <p:scale>
          <a:sx n="114" d="100"/>
          <a:sy n="114" d="100"/>
        </p:scale>
        <p:origin x="1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6CAB-031E-864C-A8C6-C231CDD5D59A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4959B-8446-8B43-AEF5-54A3DBF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4959B-8446-8B43-AEF5-54A3DBF118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4959B-8446-8B43-AEF5-54A3DBF118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B4B-EB75-698E-D006-B1DC8499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2958-4C5C-7721-7AEF-99FDBE6B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B7D4-CF5D-5D5A-DC5E-18197E1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5F31-3E46-C448-6A11-9643FC20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6303-9D3A-D54F-B927-56FBDEC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0539-9D62-531F-5981-29815A6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D4BD-057E-03C7-02DD-D533CBDB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ED66-C16F-BDF0-7592-75B3CC82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A7D8-0B61-5046-894A-B4EAD53C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1175-8714-2E82-6A81-3BCB5381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BEADB-6ABA-E434-1ADE-759C9318A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65DD-CA87-F906-46C2-0A08ABA05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C063-2651-E3A9-DD27-9BDAF4F3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9E43-5FF9-CD02-5AC4-BA0BFA1E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6611-5798-E08A-88AD-B50B4989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17B6-1F71-E721-23F0-988037E4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86D-B08C-487D-59DE-B9DDACE4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C5FE-8D84-E6E8-AFF2-039C905B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2773-C063-891B-84DE-DC773B29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8612-342E-2DCF-DB4F-B35F5100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1703-7874-F310-FAE9-F1DF11B2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2543-BF4B-03ED-1AF2-4C12A0AC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9D76-9E1E-5FBB-4771-6962D980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F355-CA01-34B4-F29F-B7952BD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99EC-BB75-3EA3-B0EE-6B0D604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5CE4-1C1B-72B1-68DF-AE85ADEE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DA8E-B8C4-73BA-C98E-C846C1A3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5AE3-980F-C73A-E8B0-252A7B73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F1C3-4AC2-3A48-4F44-63401C07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E332-DFA9-4ACD-5BDA-276D975E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87E8-DF7D-9301-0C50-AA59A459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29CD-00E9-CDDD-4AA8-55EE7B8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6E5B7-2E86-A55A-BE8D-19D82645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E778A-E1F2-C478-3CB6-489B4A48D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B5D7B-2ABE-9743-3070-5E1CEBCF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A44A-212A-E0B0-90AD-EC5A1567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6721B-82A8-6764-E2BE-02C6DC61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49FC9-E21D-17AB-1B74-03B35158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02105-D2C8-BFDF-DA52-BE7E686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891-9BAB-34E1-D622-45D71A00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246DD-D105-9EFB-A73D-C2D09A8D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64B75-C0DD-4B9C-D37C-7159A123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FE608-FAB1-F5DE-882D-65CB67B8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D7F76-12FF-B3D4-E825-479AD22B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2A139-7C04-5567-5E28-57C6459B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A704-5FC1-91E5-6327-91CF7431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1B8-E210-0028-A30F-FFA8F2A0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F130-3422-3DB6-82CF-352DC932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EA0E-3340-5BEC-575D-8852122B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D76C-D704-F97F-B325-122E145A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F37B-5EFC-FB71-49D5-C5698AAF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7CAD-BB1D-F9CB-0519-67F03A70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76CC-EEA2-3DD5-C996-828F93AD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7FF77-8263-F699-45B7-4F9D606A0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67963-EFDF-A566-8D01-C4F3FAC0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D445-B8B3-0653-6CFD-6D1F21B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120-9417-3882-2C35-4505FC33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E206-184C-3373-6886-7F654F6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92A18-F023-17E7-133A-E5B5EFFF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F58A-AA1D-6D51-AC06-C51F5B58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6652-F151-BEDF-700A-5E3B8EB6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D28B-57ED-E64C-80D4-31E7F5E64FE2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D343-02AF-8E3B-A986-199998110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4F37-9567-A58A-272F-541A8E5AB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en-ucsd-vmware/dataframe/commit/329f030be210444b7a4f784ead559aba299bbf3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F2B2-F988-2CE5-5E9F-86A602AF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72F2-F7EE-0F3B-AB96-3246DECF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study, mostly</a:t>
            </a:r>
          </a:p>
          <a:p>
            <a:r>
              <a:rPr lang="en-US" dirty="0"/>
              <a:t>Throwback to the CXL idea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124359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96AA-45E2-B249-CB3F-3EBCEB19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AIFM’s offloads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8305-19D9-BC96-4572-5DFFBAF7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84" y="2067363"/>
            <a:ext cx="43434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Note</a:t>
            </a:r>
            <a:r>
              <a:rPr lang="en-US" sz="2400" dirty="0"/>
              <a:t>: We don’t compare to the offloaded version</a:t>
            </a:r>
          </a:p>
          <a:p>
            <a:r>
              <a:rPr lang="en-US" sz="2400" dirty="0"/>
              <a:t>Impact of offloads agree with their fault intensity</a:t>
            </a:r>
          </a:p>
          <a:p>
            <a:pPr lvl="1"/>
            <a:r>
              <a:rPr lang="en-US" sz="2000" dirty="0"/>
              <a:t>Maybe even CPU intensity?</a:t>
            </a:r>
          </a:p>
          <a:p>
            <a:r>
              <a:rPr lang="en-US" sz="2400" dirty="0"/>
              <a:t>These offload CPU cycles too – wonder why the norm perf doesn’t go above 1 though…</a:t>
            </a:r>
          </a:p>
          <a:p>
            <a:r>
              <a:rPr lang="en-US" sz="2400" dirty="0"/>
              <a:t>@Amy: Good candidates for copy acceleration?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2B411-6994-94D4-11DE-E0CDBDFE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2167772"/>
            <a:ext cx="6019800" cy="3232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23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14EB-6C9E-9842-DB3F-523FC273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Hinting first-time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1D2E-8CC4-31A8-703A-33947BCC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constructor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(I think) AIFM overloads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operator=(other)</a:t>
            </a:r>
          </a:p>
          <a:p>
            <a:r>
              <a:rPr lang="en-US" dirty="0">
                <a:cs typeface="Consolas" panose="020B0609020204030204" pitchFamily="49" charset="0"/>
              </a:rPr>
              <a:t>We can do that too, but this requires data structure changes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Maybe many of them e.g., Vector, Dataframe, etc.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What about the </a:t>
            </a:r>
            <a:r>
              <a:rPr lang="en-US" b="1" dirty="0" err="1">
                <a:cs typeface="Consolas" panose="020B0609020204030204" pitchFamily="49" charset="0"/>
              </a:rPr>
              <a:t>stl</a:t>
            </a:r>
            <a:r>
              <a:rPr lang="en-US" dirty="0">
                <a:cs typeface="Consolas" panose="020B0609020204030204" pitchFamily="49" charset="0"/>
              </a:rPr>
              <a:t> ones?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16C1A-E0BD-098F-10C7-04CB9B69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53" y="2349500"/>
            <a:ext cx="6324600" cy="1079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238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9F29-7DA3-7E93-7F1A-B419CB87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Pre-faulting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5DE9-1818-C139-A3DE-6634DB77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all allocations up to certain size</a:t>
            </a:r>
          </a:p>
          <a:p>
            <a:pPr lvl="1"/>
            <a:r>
              <a:rPr lang="en-US" sz="1600" dirty="0"/>
              <a:t>Allocates all the new pages before application touches them</a:t>
            </a:r>
          </a:p>
          <a:p>
            <a:pPr lvl="1"/>
            <a:r>
              <a:rPr lang="en-US" sz="1600" dirty="0" err="1"/>
              <a:t>mmap</a:t>
            </a:r>
            <a:r>
              <a:rPr lang="en-US" sz="1600" dirty="0"/>
              <a:t>() POPULATE and </a:t>
            </a:r>
            <a:r>
              <a:rPr lang="en-US" sz="1600" dirty="0" err="1"/>
              <a:t>madvise</a:t>
            </a:r>
            <a:r>
              <a:rPr lang="en-US" sz="1600" dirty="0"/>
              <a:t>() POPULATE to explicitly </a:t>
            </a:r>
            <a:r>
              <a:rPr lang="en-US" sz="1600" dirty="0" err="1"/>
              <a:t>prefault</a:t>
            </a:r>
            <a:endParaRPr lang="en-US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Issues:</a:t>
            </a:r>
          </a:p>
          <a:p>
            <a:r>
              <a:rPr lang="en-US" sz="2000" dirty="0"/>
              <a:t>Redundant page allocations that may bloat memory usage and pollute local memory</a:t>
            </a:r>
          </a:p>
          <a:p>
            <a:r>
              <a:rPr lang="en-US" sz="2000" dirty="0"/>
              <a:t>We won’t be able to use extended hints 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But on the good side:</a:t>
            </a:r>
          </a:p>
          <a:p>
            <a:r>
              <a:rPr lang="en-US" sz="2000" dirty="0"/>
              <a:t>The tail of first-time locations could vanish! </a:t>
            </a:r>
            <a:r>
              <a:rPr lang="en-US" sz="2000" i="1" dirty="0"/>
              <a:t>(I commented out </a:t>
            </a:r>
            <a:r>
              <a:rPr lang="en-US" sz="2000" i="1" u="sng" dirty="0"/>
              <a:t>all but one </a:t>
            </a:r>
            <a:r>
              <a:rPr lang="en-US" sz="2000" i="1" dirty="0"/>
              <a:t>write hints!)</a:t>
            </a:r>
          </a:p>
          <a:p>
            <a:r>
              <a:rPr lang="en-US" sz="2200" dirty="0"/>
              <a:t>Batching first-time page faults: entire allocation (e.g., 100MB) in one go</a:t>
            </a:r>
          </a:p>
          <a:p>
            <a:endParaRPr lang="en-US" sz="2000" dirty="0"/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3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00FE-D6D8-3BAA-B21F-CE53F83A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0B2D-FD79-83EA-9379-C05F0745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3828" cy="4351338"/>
          </a:xfrm>
        </p:spPr>
        <p:txBody>
          <a:bodyPr>
            <a:normAutofit/>
          </a:bodyPr>
          <a:lstStyle/>
          <a:p>
            <a:r>
              <a:rPr lang="en-US" dirty="0"/>
              <a:t>Collected stats on allocation sizes</a:t>
            </a:r>
          </a:p>
          <a:p>
            <a:r>
              <a:rPr lang="en-US" dirty="0"/>
              <a:t>Use 128 MB as a cut-off</a:t>
            </a:r>
          </a:p>
          <a:p>
            <a:r>
              <a:rPr lang="en-US" dirty="0"/>
              <a:t>Our smallest local memory setting was 1.5 GB</a:t>
            </a:r>
          </a:p>
          <a:p>
            <a:r>
              <a:rPr lang="en-US" dirty="0"/>
              <a:t>One write fault (of the top 3) was enough to remove all first-time faults and didn’t see memory explosion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 worked well for Dataframe</a:t>
            </a:r>
          </a:p>
          <a:p>
            <a:r>
              <a:rPr lang="en-US" dirty="0">
                <a:solidFill>
                  <a:srgbClr val="C00000"/>
                </a:solidFill>
              </a:rPr>
              <a:t>So, it is a hack or a nice feature?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18463-7BDA-E9D4-E69D-0528570B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51" y="1690688"/>
            <a:ext cx="4173702" cy="2983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811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261A-C6B5-5A61-8229-840CF722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or range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0672-2F9F-A0E4-FC3E-E48A0A5E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9351"/>
            <a:ext cx="10515600" cy="124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Bring entire vector in one go (range hint out of the loop)</a:t>
            </a:r>
          </a:p>
          <a:p>
            <a:r>
              <a:rPr lang="en-US" dirty="0"/>
              <a:t>Or, set sequential flag to reduce hinting overhead</a:t>
            </a:r>
          </a:p>
          <a:p>
            <a:r>
              <a:rPr lang="en-US" dirty="0"/>
              <a:t>Both can take read-ahead – </a:t>
            </a:r>
            <a:r>
              <a:rPr lang="en-US" dirty="0">
                <a:solidFill>
                  <a:srgbClr val="0070C0"/>
                </a:solidFill>
              </a:rPr>
              <a:t>huge impact from batching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C1619-12DA-B7ED-45DC-D5A6777A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2" y="1690688"/>
            <a:ext cx="11805745" cy="2798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725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F7CA-8E15-3F83-7063-5221486F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EADC-91F9-1DAA-A9F2-85B41502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88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Hints for CXL-based memory tiering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Intuition</a:t>
            </a:r>
            <a:r>
              <a:rPr lang="en-US" dirty="0"/>
              <a:t>: hints can still encapsulate static profiling information</a:t>
            </a:r>
          </a:p>
          <a:p>
            <a:pPr marL="457200" lvl="1" indent="0">
              <a:buNone/>
            </a:pPr>
            <a:r>
              <a:rPr lang="en-US" dirty="0"/>
              <a:t>    e.g., cache-lines accessed, page access intensity, relative priority, etc.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We first need a CXL emulator + runtime.</a:t>
            </a:r>
          </a:p>
        </p:txBody>
      </p:sp>
    </p:spTree>
    <p:extLst>
      <p:ext uri="{BB962C8B-B14F-4D97-AF65-F5344CB8AC3E}">
        <p14:creationId xmlns:p14="http://schemas.microsoft.com/office/powerpoint/2010/main" val="74180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FD59-A868-7085-53EF-CB778EB7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C437-A0F4-ABF7-31C3-F6B2CBBD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Internship</a:t>
            </a:r>
          </a:p>
          <a:p>
            <a:r>
              <a:rPr lang="en-US" dirty="0"/>
              <a:t>Eden directions</a:t>
            </a:r>
          </a:p>
          <a:p>
            <a:pPr lvl="1"/>
            <a:r>
              <a:rPr lang="en-US" dirty="0"/>
              <a:t>Exploring hinting in more complicated apps</a:t>
            </a:r>
          </a:p>
          <a:p>
            <a:pPr lvl="1"/>
            <a:r>
              <a:rPr lang="en-US" dirty="0"/>
              <a:t>Pushing a bit more on faulting locations </a:t>
            </a:r>
          </a:p>
          <a:p>
            <a:pPr lvl="2"/>
            <a:r>
              <a:rPr lang="en-US" dirty="0"/>
              <a:t>E.g., how does fault flame graph differ from CPU flame graph?</a:t>
            </a:r>
          </a:p>
          <a:p>
            <a:r>
              <a:rPr lang="en-US" dirty="0"/>
              <a:t>Hinting for CXL</a:t>
            </a:r>
          </a:p>
          <a:p>
            <a:pPr lvl="1"/>
            <a:r>
              <a:rPr lang="en-US" dirty="0"/>
              <a:t>CXL (emulator) runtime with remote NUMA socket</a:t>
            </a:r>
          </a:p>
          <a:p>
            <a:pPr lvl="2"/>
            <a:r>
              <a:rPr lang="en-US" dirty="0"/>
              <a:t>Latency emulation</a:t>
            </a:r>
          </a:p>
          <a:p>
            <a:pPr lvl="2"/>
            <a:r>
              <a:rPr lang="en-US" dirty="0"/>
              <a:t>We may not need b/w emulation</a:t>
            </a:r>
          </a:p>
          <a:p>
            <a:pPr lvl="1"/>
            <a:r>
              <a:rPr lang="en-US" dirty="0"/>
              <a:t>Most pieces are already in place in Eden</a:t>
            </a:r>
          </a:p>
          <a:p>
            <a:pPr lvl="2"/>
            <a:r>
              <a:rPr lang="en-US" dirty="0"/>
              <a:t>Memory interposition</a:t>
            </a:r>
          </a:p>
          <a:p>
            <a:pPr lvl="2"/>
            <a:r>
              <a:rPr lang="en-US" dirty="0"/>
              <a:t>Page tracking/management structures</a:t>
            </a:r>
          </a:p>
          <a:p>
            <a:pPr lvl="2"/>
            <a:r>
              <a:rPr lang="en-US" dirty="0"/>
              <a:t>Local swap – directly addressable</a:t>
            </a:r>
          </a:p>
          <a:p>
            <a:pPr lvl="2"/>
            <a:r>
              <a:rPr lang="en-US" dirty="0" err="1"/>
              <a:t>Move_pages</a:t>
            </a:r>
            <a:r>
              <a:rPr lang="en-US" dirty="0"/>
              <a:t>() to migrate pages between nodes</a:t>
            </a:r>
          </a:p>
          <a:p>
            <a:pPr lvl="2"/>
            <a:r>
              <a:rPr lang="en-US" dirty="0"/>
              <a:t>May want to build PEBS and others later</a:t>
            </a:r>
          </a:p>
        </p:txBody>
      </p:sp>
    </p:spTree>
    <p:extLst>
      <p:ext uri="{BB962C8B-B14F-4D97-AF65-F5344CB8AC3E}">
        <p14:creationId xmlns:p14="http://schemas.microsoft.com/office/powerpoint/2010/main" val="423414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022C-BC97-E204-5768-7F3F3094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Fault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8DCF-0883-03EF-C877-5B7B619C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Includes first-time faults too, non-localized</a:t>
            </a:r>
          </a:p>
          <a:p>
            <a:pPr marL="0" indent="0">
              <a:buNone/>
            </a:pPr>
            <a:r>
              <a:rPr lang="en-US" sz="2000" dirty="0"/>
              <a:t>(at 10% local memory – for all the analysis here and after)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A04A3-177A-3EC4-CC4A-E510298B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2744493"/>
            <a:ext cx="11981793" cy="31727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37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022C-BC97-E204-5768-7F3F3094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Fault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8DCF-0883-03EF-C877-5B7B619C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Localized to the benchmark and the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B4E20-15B4-D519-0D55-6341484C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1" y="3110032"/>
            <a:ext cx="12240480" cy="28072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39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65DA-0589-E272-68C5-FC5068DA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8E7D-47D0-CEBD-1856-5582971E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1573" cy="4351338"/>
          </a:xfrm>
        </p:spPr>
        <p:txBody>
          <a:bodyPr/>
          <a:lstStyle/>
          <a:p>
            <a:r>
              <a:rPr lang="en-US" sz="2400" strike="sngStrike" dirty="0"/>
              <a:t>24</a:t>
            </a:r>
            <a:r>
              <a:rPr lang="en-US" sz="2400" dirty="0"/>
              <a:t> 23 locations for 95%</a:t>
            </a:r>
          </a:p>
          <a:p>
            <a:r>
              <a:rPr lang="en-US" sz="2400" dirty="0"/>
              <a:t>Top 3 locations cover ~66%</a:t>
            </a:r>
          </a:p>
          <a:p>
            <a:r>
              <a:rPr lang="en-US" sz="2400" dirty="0"/>
              <a:t>13 first-time faulting locations (out of 22)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9F5391-269A-E457-2AEA-8B4D3523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703" y="949850"/>
            <a:ext cx="6450095" cy="5227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928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BB1E-DC3F-49F1-1E50-34ACFB6C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Hinting experience: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B073-A16D-7EAD-B49C-5A17E3A1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Started off with </a:t>
            </a:r>
            <a:r>
              <a:rPr lang="en-US" dirty="0">
                <a:hlinkClick r:id="rId2"/>
              </a:rPr>
              <a:t>basic hints</a:t>
            </a:r>
            <a:endParaRPr lang="en-US" dirty="0"/>
          </a:p>
          <a:p>
            <a:pPr lvl="1"/>
            <a:r>
              <a:rPr lang="en-US" dirty="0"/>
              <a:t>Got to ~92% fault coverage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~25 hints</a:t>
            </a:r>
            <a:r>
              <a:rPr lang="en-US" dirty="0"/>
              <a:t> (not all top 25)</a:t>
            </a:r>
          </a:p>
          <a:p>
            <a:pPr lvl="1"/>
            <a:r>
              <a:rPr lang="en-US" dirty="0"/>
              <a:t>Some first-time faults were challenging (example shortly)</a:t>
            </a:r>
          </a:p>
          <a:p>
            <a:pPr lvl="1"/>
            <a:r>
              <a:rPr lang="en-US" dirty="0"/>
              <a:t>Remaining 8% was still hurting </a:t>
            </a:r>
            <a:r>
              <a:rPr lang="en-US" dirty="0">
                <a:solidFill>
                  <a:srgbClr val="C00000"/>
                </a:solidFill>
              </a:rPr>
              <a:t>TODO: numbers</a:t>
            </a:r>
            <a:r>
              <a:rPr lang="en-US" dirty="0"/>
              <a:t>!</a:t>
            </a:r>
          </a:p>
          <a:p>
            <a:r>
              <a:rPr lang="en-US" dirty="0"/>
              <a:t>Turned-off demand paging for small-</a:t>
            </a:r>
            <a:r>
              <a:rPr lang="en-US" dirty="0" err="1"/>
              <a:t>ish</a:t>
            </a:r>
            <a:r>
              <a:rPr lang="en-US" dirty="0"/>
              <a:t> allocations</a:t>
            </a:r>
          </a:p>
          <a:p>
            <a:pPr lvl="1"/>
            <a:r>
              <a:rPr lang="en-US" dirty="0"/>
              <a:t>Got rid of the long tail of first-time locations</a:t>
            </a:r>
          </a:p>
          <a:p>
            <a:pPr lvl="1"/>
            <a:r>
              <a:rPr lang="en-US" dirty="0"/>
              <a:t>&gt;97% coverage (reported in the paper)</a:t>
            </a:r>
          </a:p>
          <a:p>
            <a:pPr lvl="1"/>
            <a:r>
              <a:rPr lang="en-US" dirty="0"/>
              <a:t>More analysis needed</a:t>
            </a:r>
          </a:p>
          <a:p>
            <a:r>
              <a:rPr lang="en-US" dirty="0"/>
              <a:t>Turn iterating hints into sequential or range hints</a:t>
            </a:r>
          </a:p>
          <a:p>
            <a:r>
              <a:rPr lang="en-US" dirty="0"/>
              <a:t>Add Read-Ahead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044-6574-0B2D-35D7-48DE2FED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 1: Select (66%)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B4882-C92D-7911-F2FF-7C3C98D4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5" y="1846485"/>
            <a:ext cx="5915486" cy="697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EF6A20-EFF4-FB11-799F-EB0A33479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2" y="2554013"/>
            <a:ext cx="4552931" cy="3080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85AC4F0-7C25-DCC8-C5DC-76F9ED69D19F}"/>
              </a:ext>
            </a:extLst>
          </p:cNvPr>
          <p:cNvSpPr/>
          <p:nvPr/>
        </p:nvSpPr>
        <p:spPr>
          <a:xfrm>
            <a:off x="5618913" y="3429000"/>
            <a:ext cx="1001028" cy="5462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F879D-07D2-B421-6E0B-DE9290876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899" y="4470236"/>
            <a:ext cx="5029619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CFFEA-2C47-CF1A-76B5-F7C0DC2C2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268" y="219408"/>
            <a:ext cx="5145897" cy="3566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98A0BD-4C2D-52AC-555B-9D73A3A0722D}"/>
              </a:ext>
            </a:extLst>
          </p:cNvPr>
          <p:cNvSpPr txBox="1"/>
          <p:nvPr/>
        </p:nvSpPr>
        <p:spPr>
          <a:xfrm>
            <a:off x="8498359" y="5898218"/>
            <a:ext cx="19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AIFM </a:t>
            </a:r>
            <a:r>
              <a:rPr lang="en-US" b="1" dirty="0"/>
              <a:t>Copy</a:t>
            </a:r>
            <a:r>
              <a:rPr lang="en-US" dirty="0"/>
              <a:t> Offload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60A10-C73F-189E-0D82-74EDE5086A4D}"/>
              </a:ext>
            </a:extLst>
          </p:cNvPr>
          <p:cNvSpPr txBox="1"/>
          <p:nvPr/>
        </p:nvSpPr>
        <p:spPr>
          <a:xfrm>
            <a:off x="8887407" y="3836126"/>
            <a:ext cx="116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Eden hints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0BE26-0B93-6269-74F3-7E108F4746F3}"/>
              </a:ext>
            </a:extLst>
          </p:cNvPr>
          <p:cNvSpPr txBox="1"/>
          <p:nvPr/>
        </p:nvSpPr>
        <p:spPr>
          <a:xfrm>
            <a:off x="1767623" y="571587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61655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FFC2-567A-C7EE-86AF-94FC3B72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 2: Shuffle (~7%)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0E692-05A7-FB5D-7E8D-7CB41B0FEFCF}"/>
              </a:ext>
            </a:extLst>
          </p:cNvPr>
          <p:cNvSpPr txBox="1"/>
          <p:nvPr/>
        </p:nvSpPr>
        <p:spPr>
          <a:xfrm>
            <a:off x="8498359" y="5898218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AIFM Shuffle Offload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10221-E012-D9C1-1DA8-FD55776B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03" y="365730"/>
            <a:ext cx="5362821" cy="306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A50406-4161-BD83-D352-04400F989715}"/>
              </a:ext>
            </a:extLst>
          </p:cNvPr>
          <p:cNvSpPr txBox="1"/>
          <p:nvPr/>
        </p:nvSpPr>
        <p:spPr>
          <a:xfrm>
            <a:off x="8915332" y="3474906"/>
            <a:ext cx="116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Eden hints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BBB62-0321-F454-D8C1-3AB8A452E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1"/>
          <a:stretch/>
        </p:blipFill>
        <p:spPr>
          <a:xfrm>
            <a:off x="838200" y="2790850"/>
            <a:ext cx="4391127" cy="2475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CBC67A-E91D-A09A-B186-93556405C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52"/>
          <a:stretch/>
        </p:blipFill>
        <p:spPr>
          <a:xfrm>
            <a:off x="7295252" y="4248013"/>
            <a:ext cx="4545260" cy="1561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3B5965-F450-AE5A-D580-8CFEAFE65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6" y="2162364"/>
            <a:ext cx="5830037" cy="628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67EF5EC5-9F5E-2B06-96B9-2F9E7551CBC4}"/>
              </a:ext>
            </a:extLst>
          </p:cNvPr>
          <p:cNvSpPr/>
          <p:nvPr/>
        </p:nvSpPr>
        <p:spPr>
          <a:xfrm>
            <a:off x="5618913" y="3429000"/>
            <a:ext cx="1001028" cy="5462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53BE0-1095-609A-60AE-6ED62C7A073F}"/>
              </a:ext>
            </a:extLst>
          </p:cNvPr>
          <p:cNvSpPr txBox="1"/>
          <p:nvPr/>
        </p:nvSpPr>
        <p:spPr>
          <a:xfrm>
            <a:off x="2335182" y="534801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44077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86EF-62BB-00A1-8C88-A92F7B92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 3: Copying in the benchmark (~5%)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CAFAD-7F8E-BF3C-807C-6A8DD4133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15"/>
          <a:stretch/>
        </p:blipFill>
        <p:spPr>
          <a:xfrm>
            <a:off x="248328" y="1866255"/>
            <a:ext cx="5208971" cy="871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C3B3F-0BF9-5E71-F0DC-D0BA61A78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82"/>
          <a:stretch/>
        </p:blipFill>
        <p:spPr>
          <a:xfrm>
            <a:off x="227308" y="2730570"/>
            <a:ext cx="5431222" cy="1742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6EDDAE6-4E8F-0969-967A-8370055C3E1C}"/>
              </a:ext>
            </a:extLst>
          </p:cNvPr>
          <p:cNvSpPr/>
          <p:nvPr/>
        </p:nvSpPr>
        <p:spPr>
          <a:xfrm>
            <a:off x="5818610" y="3113843"/>
            <a:ext cx="1001028" cy="5462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C5AF4-26D3-C498-6EE0-1670E73FE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009" y="3477935"/>
            <a:ext cx="4387859" cy="2086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84EA00-7730-9076-C95B-7FD70A47F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008" y="1856733"/>
            <a:ext cx="4387860" cy="152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FAF8FF-54E0-185E-A7AD-9701252FAD06}"/>
              </a:ext>
            </a:extLst>
          </p:cNvPr>
          <p:cNvSpPr txBox="1"/>
          <p:nvPr/>
        </p:nvSpPr>
        <p:spPr>
          <a:xfrm>
            <a:off x="8930637" y="5661118"/>
            <a:ext cx="116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Eden hints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3D682-6C5C-FA3D-52AE-E26FC553D517}"/>
              </a:ext>
            </a:extLst>
          </p:cNvPr>
          <p:cNvSpPr txBox="1"/>
          <p:nvPr/>
        </p:nvSpPr>
        <p:spPr>
          <a:xfrm>
            <a:off x="275051" y="4691622"/>
            <a:ext cx="5311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example of default copy constructor usage where hinting first-time write faults is not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option</a:t>
            </a:r>
            <a:r>
              <a:rPr lang="en-US" dirty="0"/>
              <a:t>: explicit copy which allows hints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Alternative 1</a:t>
            </a:r>
            <a:r>
              <a:rPr lang="en-US" dirty="0"/>
              <a:t>: Use custom vector and overload the constructor (e.g., AIFM)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Alternative</a:t>
            </a:r>
            <a:r>
              <a:rPr lang="en-US" dirty="0"/>
              <a:t>: Use range fault to bring in the source vector and turn-off first-time 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3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B56E-97BB-8ACD-3A65-55E4D36C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 4: Aggregate (~3%)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14594-B71B-1A42-F9E4-DADC5627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85" y="3264776"/>
            <a:ext cx="4597910" cy="2158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B7B81-BA53-0680-33F6-49BC52310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5" b="9710"/>
          <a:stretch/>
        </p:blipFill>
        <p:spPr>
          <a:xfrm>
            <a:off x="34164" y="2671576"/>
            <a:ext cx="5767552" cy="582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6880E7-E4F6-E4EF-93AA-67EAA391C2D0}"/>
              </a:ext>
            </a:extLst>
          </p:cNvPr>
          <p:cNvSpPr/>
          <p:nvPr/>
        </p:nvSpPr>
        <p:spPr>
          <a:xfrm>
            <a:off x="5801716" y="3543301"/>
            <a:ext cx="1001028" cy="5462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ECD80-2F56-C8B3-C620-E15C14F71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035" y="1517530"/>
            <a:ext cx="4012980" cy="1445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2B3C23-C879-38B1-3942-96FE8286E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922" y="3816418"/>
            <a:ext cx="4725205" cy="2194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67161-D1A4-1CAB-3D2C-819C5609C582}"/>
              </a:ext>
            </a:extLst>
          </p:cNvPr>
          <p:cNvSpPr txBox="1"/>
          <p:nvPr/>
        </p:nvSpPr>
        <p:spPr>
          <a:xfrm>
            <a:off x="8418385" y="6123543"/>
            <a:ext cx="24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AIFM Aggregate Offload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09099-5166-A15E-7EA2-8E644E921404}"/>
              </a:ext>
            </a:extLst>
          </p:cNvPr>
          <p:cNvSpPr txBox="1"/>
          <p:nvPr/>
        </p:nvSpPr>
        <p:spPr>
          <a:xfrm>
            <a:off x="8389403" y="3041582"/>
            <a:ext cx="24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Eden hints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median()</a:t>
            </a:r>
          </a:p>
        </p:txBody>
      </p:sp>
    </p:spTree>
    <p:extLst>
      <p:ext uri="{BB962C8B-B14F-4D97-AF65-F5344CB8AC3E}">
        <p14:creationId xmlns:p14="http://schemas.microsoft.com/office/powerpoint/2010/main" val="426046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29521</TotalTime>
  <Words>679</Words>
  <Application>Microsoft Macintosh PowerPoint</Application>
  <PresentationFormat>Widescreen</PresentationFormat>
  <Paragraphs>103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Agenda</vt:lpstr>
      <vt:lpstr>DataFrame Fault Graph</vt:lpstr>
      <vt:lpstr>DataFrame Fault Graph</vt:lpstr>
      <vt:lpstr>DataFrame stats</vt:lpstr>
      <vt:lpstr>Hinting experience: Summary</vt:lpstr>
      <vt:lpstr>Hotspot 1: Select (66%)</vt:lpstr>
      <vt:lpstr>Hotspot 2: Shuffle (~7%)</vt:lpstr>
      <vt:lpstr>Hotspot 3: Copying in the benchmark (~5%)</vt:lpstr>
      <vt:lpstr>Hotspot 4: Aggregate (~3%)</vt:lpstr>
      <vt:lpstr>AIFM’s offloads</vt:lpstr>
      <vt:lpstr>Hinting first-time faults</vt:lpstr>
      <vt:lpstr>Pre-faulting</vt:lpstr>
      <vt:lpstr>For Dataframe</vt:lpstr>
      <vt:lpstr>Sequential or range hints</vt:lpstr>
      <vt:lpstr>Throwback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Anil Yelam (c)</dc:creator>
  <cp:lastModifiedBy>Anil Yelam (c)</cp:lastModifiedBy>
  <cp:revision>22</cp:revision>
  <dcterms:created xsi:type="dcterms:W3CDTF">2023-02-08T01:30:20Z</dcterms:created>
  <dcterms:modified xsi:type="dcterms:W3CDTF">2023-05-03T17:43:04Z</dcterms:modified>
</cp:coreProperties>
</file>