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7" r:id="rId3"/>
    <p:sldId id="288" r:id="rId4"/>
    <p:sldId id="291" r:id="rId5"/>
    <p:sldId id="292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1"/>
    <p:restoredTop sz="96538"/>
  </p:normalViewPr>
  <p:slideViewPr>
    <p:cSldViewPr snapToGrid="0">
      <p:cViewPr varScale="1">
        <p:scale>
          <a:sx n="155" d="100"/>
          <a:sy n="155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flexmalloc" TargetMode="External"/><Relationship Id="rId2" Type="http://schemas.openxmlformats.org/officeDocument/2006/relationships/hyperlink" Target="https://github.com/memkind/memki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303.1537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mkind/memkind" TargetMode="External"/><Relationship Id="rId2" Type="http://schemas.openxmlformats.org/officeDocument/2006/relationships/hyperlink" Target="https://linux.die.net/man/3/nu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arch-lab/nimble_page_management_asplos_2019" TargetMode="External"/><Relationship Id="rId2" Type="http://schemas.openxmlformats.org/officeDocument/2006/relationships/hyperlink" Target="https://man7.org/linux/man-pages/man2/move_pages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arch-lab/nimble_page_management_asplos_2019" TargetMode="External"/><Relationship Id="rId2" Type="http://schemas.openxmlformats.org/officeDocument/2006/relationships/hyperlink" Target="https://man7.org/linux/man-pages/man2/move_pages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7CA-8E15-3F83-7063-5221486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emulator +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EADC-91F9-1DAA-A9F2-85B41502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8879" cy="4351338"/>
          </a:xfrm>
        </p:spPr>
        <p:txBody>
          <a:bodyPr>
            <a:normAutofit/>
          </a:bodyPr>
          <a:lstStyle/>
          <a:p>
            <a:r>
              <a:rPr lang="en-US" dirty="0"/>
              <a:t>First step to get experiments going</a:t>
            </a:r>
          </a:p>
          <a:p>
            <a:r>
              <a:rPr lang="en-US" dirty="0"/>
              <a:t>Emulation with a CPU-less NUMA node seems fine</a:t>
            </a:r>
          </a:p>
          <a:p>
            <a:r>
              <a:rPr lang="en-US" dirty="0"/>
              <a:t>Need Library/runtime with basic tiering mechanisms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page </a:t>
            </a:r>
            <a:r>
              <a:rPr lang="en-US" i="1" dirty="0"/>
              <a:t>allocation</a:t>
            </a:r>
            <a:r>
              <a:rPr lang="en-US" dirty="0"/>
              <a:t> and </a:t>
            </a:r>
            <a:r>
              <a:rPr lang="en-US" i="1" dirty="0"/>
              <a:t>migration</a:t>
            </a:r>
            <a:r>
              <a:rPr lang="en-US" dirty="0"/>
              <a:t> among tiers (i.e., nodes)</a:t>
            </a:r>
          </a:p>
          <a:p>
            <a:pPr lvl="1"/>
            <a:r>
              <a:rPr lang="en-US" dirty="0"/>
              <a:t>Found Intel </a:t>
            </a:r>
            <a:r>
              <a:rPr lang="en-US" dirty="0">
                <a:hlinkClick r:id="rId2"/>
              </a:rPr>
              <a:t>memkind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flexmalloc</a:t>
            </a:r>
            <a:r>
              <a:rPr lang="en-US" dirty="0"/>
              <a:t>, etc. but these only do </a:t>
            </a:r>
            <a:r>
              <a:rPr lang="en-US" i="1" dirty="0"/>
              <a:t>allocations</a:t>
            </a:r>
            <a:endParaRPr lang="en-US" dirty="0"/>
          </a:p>
          <a:p>
            <a:pPr lvl="1"/>
            <a:r>
              <a:rPr lang="en-US" dirty="0"/>
              <a:t>We can also build anew on Eden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4511-F0FF-D52C-F45D-81D6DB1B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B647-0308-B96B-781A-A7475897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00385" cy="4351338"/>
          </a:xfrm>
        </p:spPr>
        <p:txBody>
          <a:bodyPr/>
          <a:lstStyle/>
          <a:p>
            <a:r>
              <a:rPr lang="en-US" dirty="0"/>
              <a:t>With remote NUMA socket </a:t>
            </a:r>
            <a:r>
              <a:rPr lang="en-US" dirty="0">
                <a:solidFill>
                  <a:srgbClr val="00B050"/>
                </a:solidFill>
              </a:rPr>
              <a:t>seems ok!</a:t>
            </a:r>
          </a:p>
          <a:p>
            <a:r>
              <a:rPr lang="en-US" dirty="0"/>
              <a:t>Latency emulation may be off by ~2x</a:t>
            </a:r>
          </a:p>
          <a:p>
            <a:r>
              <a:rPr lang="en-US" dirty="0"/>
              <a:t>Bandwidth is not hugely different (at least for single channel)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B814E-B43A-BDC8-F48C-5A439F00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98" y="114319"/>
            <a:ext cx="4271683" cy="3422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2C4DD-45A0-201D-D052-3DA582EB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93" y="4044193"/>
            <a:ext cx="7584688" cy="25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59CFD-2A8B-CA3A-2AE6-4C8DBD584747}"/>
              </a:ext>
            </a:extLst>
          </p:cNvPr>
          <p:cNvSpPr txBox="1"/>
          <p:nvPr/>
        </p:nvSpPr>
        <p:spPr>
          <a:xfrm>
            <a:off x="6461782" y="6572715"/>
            <a:ext cx="5568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Source</a:t>
            </a:r>
            <a:r>
              <a:rPr lang="en-US" sz="1200" i="1" dirty="0"/>
              <a:t>: </a:t>
            </a:r>
            <a:r>
              <a:rPr lang="en-US" sz="1200" i="1" dirty="0">
                <a:hlinkClick r:id="rId4"/>
              </a:rPr>
              <a:t>Demystifying CXL Memory with Genuine CXL-Ready Systems and Devices</a:t>
            </a:r>
            <a:r>
              <a:rPr lang="en-US" sz="1200" i="1" dirty="0"/>
              <a:t>, </a:t>
            </a:r>
            <a:r>
              <a:rPr lang="en-US" sz="1200" i="1" dirty="0" err="1"/>
              <a:t>arXiv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175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03B4-5405-A476-FAA4-FD7E91F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189-FE14-6A6C-8632-2EAF70B0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1937" cy="4351338"/>
          </a:xfrm>
        </p:spPr>
        <p:txBody>
          <a:bodyPr>
            <a:normAutofit/>
          </a:bodyPr>
          <a:lstStyle/>
          <a:p>
            <a:r>
              <a:rPr lang="en-US" dirty="0"/>
              <a:t>Directing allocations</a:t>
            </a:r>
          </a:p>
          <a:p>
            <a:pPr lvl="1"/>
            <a:r>
              <a:rPr lang="en-US" dirty="0">
                <a:hlinkClick r:id="rId2"/>
              </a:rPr>
              <a:t>Libnuma</a:t>
            </a:r>
            <a:r>
              <a:rPr lang="en-US" dirty="0"/>
              <a:t> provides explicit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/frees but page-granular</a:t>
            </a:r>
          </a:p>
          <a:p>
            <a:pPr lvl="1"/>
            <a:r>
              <a:rPr lang="en-US" dirty="0"/>
              <a:t>Intel </a:t>
            </a:r>
            <a:r>
              <a:rPr lang="en-US" dirty="0">
                <a:hlinkClick r:id="rId3"/>
              </a:rPr>
              <a:t>memkind</a:t>
            </a:r>
            <a:r>
              <a:rPr lang="en-US" dirty="0"/>
              <a:t> uses </a:t>
            </a:r>
            <a:r>
              <a:rPr lang="en-US" dirty="0" err="1"/>
              <a:t>jemalloc</a:t>
            </a:r>
            <a:r>
              <a:rPr lang="en-US" dirty="0"/>
              <a:t> and forwards allocations to different nodes either transparently or through custom API</a:t>
            </a:r>
          </a:p>
          <a:p>
            <a:pPr lvl="2"/>
            <a:r>
              <a:rPr lang="en-US" dirty="0"/>
              <a:t>When transparent, you specify policy e.g., node ratios</a:t>
            </a:r>
          </a:p>
          <a:p>
            <a:pPr lvl="2"/>
            <a:r>
              <a:rPr lang="en-US" dirty="0"/>
              <a:t>Either way, allocations stay put</a:t>
            </a:r>
          </a:p>
          <a:p>
            <a:pPr lvl="2"/>
            <a:r>
              <a:rPr lang="en-US" b="1" dirty="0"/>
              <a:t>We can already do this in Eden</a:t>
            </a:r>
          </a:p>
          <a:p>
            <a:pPr lvl="1"/>
            <a:r>
              <a:rPr lang="en-US" dirty="0"/>
              <a:t>Both these do not know what memory is faulted in at any point</a:t>
            </a:r>
          </a:p>
          <a:p>
            <a:pPr lvl="2"/>
            <a:r>
              <a:rPr lang="en-US" dirty="0"/>
              <a:t>Required for migration</a:t>
            </a:r>
          </a:p>
          <a:p>
            <a:pPr lvl="2"/>
            <a:r>
              <a:rPr lang="en-US" dirty="0"/>
              <a:t>Tracking possible with userfaultfd (UFFD_COPY to specified NUMA node) but it is better to avoid userfaultfd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03B4-5405-A476-FAA4-FD7E91F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189-FE14-6A6C-8632-2EAF70B0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1937" cy="4351338"/>
          </a:xfrm>
        </p:spPr>
        <p:txBody>
          <a:bodyPr>
            <a:normAutofit/>
          </a:bodyPr>
          <a:lstStyle/>
          <a:p>
            <a:r>
              <a:rPr lang="en-US" dirty="0"/>
              <a:t>Page migration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move_pages()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migrates pages among nodes (in batches)</a:t>
            </a:r>
          </a:p>
          <a:p>
            <a:pPr lvl="1"/>
            <a:r>
              <a:rPr lang="en-US" dirty="0" err="1">
                <a:hlinkClick r:id="rId3"/>
              </a:rPr>
              <a:t>Nimble</a:t>
            </a:r>
            <a:r>
              <a:rPr lang="en-US" dirty="0" err="1"/>
              <a:t>’s</a:t>
            </a:r>
            <a:r>
              <a:rPr lang="en-US" dirty="0"/>
              <a:t> improvements to the above </a:t>
            </a:r>
            <a:r>
              <a:rPr lang="en-US" dirty="0" err="1"/>
              <a:t>sycall</a:t>
            </a:r>
            <a:r>
              <a:rPr lang="en-US" dirty="0"/>
              <a:t> (open-sourced!)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Nimble also adds a new </a:t>
            </a:r>
            <a:r>
              <a:rPr lang="en-US" dirty="0" err="1"/>
              <a:t>syscall</a:t>
            </a:r>
            <a:r>
              <a:rPr lang="en-US" dirty="0"/>
              <a:t>: </a:t>
            </a:r>
            <a:r>
              <a:rPr lang="en-US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exchange_pages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which speeds up bi-directional movement </a:t>
            </a:r>
            <a:endParaRPr lang="en-US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71AD0-5FAB-625B-F0E3-170C8FA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4001294"/>
            <a:ext cx="48260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9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03B4-5405-A476-FAA4-FD7E91F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189-FE14-6A6C-8632-2EAF70B0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1937" cy="4351338"/>
          </a:xfrm>
        </p:spPr>
        <p:txBody>
          <a:bodyPr>
            <a:normAutofit/>
          </a:bodyPr>
          <a:lstStyle/>
          <a:p>
            <a:r>
              <a:rPr lang="en-US" dirty="0"/>
              <a:t>Page migration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move_pages()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migrates pages among nodes (in batches)</a:t>
            </a:r>
          </a:p>
          <a:p>
            <a:pPr lvl="1"/>
            <a:r>
              <a:rPr lang="en-US" dirty="0" err="1">
                <a:hlinkClick r:id="rId3"/>
              </a:rPr>
              <a:t>Nimble</a:t>
            </a:r>
            <a:r>
              <a:rPr lang="en-US" dirty="0" err="1"/>
              <a:t>’s</a:t>
            </a:r>
            <a:r>
              <a:rPr lang="en-US" dirty="0"/>
              <a:t> improvements to the above </a:t>
            </a:r>
            <a:r>
              <a:rPr lang="en-US" dirty="0" err="1"/>
              <a:t>syscall</a:t>
            </a:r>
            <a:r>
              <a:rPr lang="en-US" dirty="0"/>
              <a:t> (open-sourced!)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Nimble also adds a new </a:t>
            </a:r>
            <a:r>
              <a:rPr lang="en-US" dirty="0" err="1"/>
              <a:t>syscall</a:t>
            </a:r>
            <a:r>
              <a:rPr lang="en-US" dirty="0"/>
              <a:t>: </a:t>
            </a:r>
            <a:r>
              <a:rPr lang="en-US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exchange_pages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which speeds up bi-directional movement </a:t>
            </a:r>
            <a:endParaRPr lang="en-US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26B8A-9443-3ECA-5568-A079B2CA5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249" y="3674326"/>
            <a:ext cx="37211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43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FA3D-8187-3ADC-2D37-873F14E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tiering library: One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53E9-2267-9225-3EE3-5C2CD9C5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a big region with Userfaultfd</a:t>
            </a:r>
          </a:p>
          <a:p>
            <a:r>
              <a:rPr lang="en-US" dirty="0"/>
              <a:t>Point </a:t>
            </a:r>
            <a:r>
              <a:rPr lang="en-US" dirty="0" err="1"/>
              <a:t>jemalloc</a:t>
            </a:r>
            <a:r>
              <a:rPr lang="en-US" dirty="0"/>
              <a:t> into the region (same as Eden)</a:t>
            </a:r>
          </a:p>
          <a:p>
            <a:r>
              <a:rPr lang="en-US" dirty="0"/>
              <a:t>On zero-page faults, direct allocations with (modified) UFFD_COPY</a:t>
            </a:r>
          </a:p>
          <a:p>
            <a:pPr lvl="1"/>
            <a:r>
              <a:rPr lang="en-US" sz="2000" dirty="0"/>
              <a:t>Need to know what pages are registered and where they reside</a:t>
            </a:r>
          </a:p>
          <a:p>
            <a:pPr lvl="1"/>
            <a:r>
              <a:rPr lang="en-US" sz="2000" dirty="0"/>
              <a:t>There won’t be any other page faults; </a:t>
            </a:r>
            <a:r>
              <a:rPr lang="en-US" sz="2000" dirty="0">
                <a:solidFill>
                  <a:srgbClr val="0070C0"/>
                </a:solidFill>
              </a:rPr>
              <a:t>how can we avoid Userfaultfd?</a:t>
            </a:r>
          </a:p>
          <a:p>
            <a:r>
              <a:rPr lang="en-US" dirty="0"/>
              <a:t>Page migration using </a:t>
            </a:r>
            <a:r>
              <a:rPr lang="en-US" sz="2400" dirty="0" err="1">
                <a:latin typeface="Lucida Console" panose="020B0609040504020204" pitchFamily="49" charset="0"/>
              </a:rPr>
              <a:t>move_pages</a:t>
            </a:r>
            <a:r>
              <a:rPr lang="en-US" sz="2400" dirty="0">
                <a:latin typeface="Lucida Console" panose="020B0609040504020204" pitchFamily="49" charset="0"/>
              </a:rPr>
              <a:t>()/</a:t>
            </a:r>
            <a:r>
              <a:rPr lang="en-US" sz="2400" dirty="0" err="1">
                <a:latin typeface="Lucida Console" panose="020B0609040504020204" pitchFamily="49" charset="0"/>
              </a:rPr>
              <a:t>exchange_pages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sz="2000" dirty="0"/>
              <a:t>What pages to move depends on policies we can build on later</a:t>
            </a:r>
          </a:p>
          <a:p>
            <a:r>
              <a:rPr lang="en-US" dirty="0"/>
              <a:t>I see no need for Shenango (so far)</a:t>
            </a:r>
          </a:p>
          <a:p>
            <a:pPr lvl="1"/>
            <a:r>
              <a:rPr lang="en-US" sz="2000" dirty="0"/>
              <a:t>Hiding latencies not possible nor necessary</a:t>
            </a:r>
          </a:p>
          <a:p>
            <a:pPr lvl="1"/>
            <a:r>
              <a:rPr lang="en-US" sz="2000" dirty="0"/>
              <a:t>Page migration throughout not a concern – we should be conservative with migration anyway because it cuts into  CPU time and inter-tier bandwidth</a:t>
            </a:r>
          </a:p>
        </p:txBody>
      </p:sp>
    </p:spTree>
    <p:extLst>
      <p:ext uri="{BB962C8B-B14F-4D97-AF65-F5344CB8AC3E}">
        <p14:creationId xmlns:p14="http://schemas.microsoft.com/office/powerpoint/2010/main" val="187310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29772</TotalTime>
  <Words>400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Lucida Console</vt:lpstr>
      <vt:lpstr>Office Theme</vt:lpstr>
      <vt:lpstr>CXL emulator + runtime</vt:lpstr>
      <vt:lpstr>CXL emulation</vt:lpstr>
      <vt:lpstr>Requirements for Tiering</vt:lpstr>
      <vt:lpstr>Requirements for Tiering</vt:lpstr>
      <vt:lpstr>Requirements for Tiering</vt:lpstr>
      <vt:lpstr>Memory tiering library: One 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27</cp:revision>
  <dcterms:created xsi:type="dcterms:W3CDTF">2023-02-08T01:30:20Z</dcterms:created>
  <dcterms:modified xsi:type="dcterms:W3CDTF">2023-05-03T21:54:02Z</dcterms:modified>
</cp:coreProperties>
</file>