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06" r:id="rId2"/>
    <p:sldId id="441" r:id="rId3"/>
    <p:sldId id="443" r:id="rId4"/>
    <p:sldId id="442" r:id="rId5"/>
    <p:sldId id="444" r:id="rId6"/>
    <p:sldId id="433" r:id="rId7"/>
    <p:sldId id="424" r:id="rId8"/>
    <p:sldId id="432" r:id="rId9"/>
    <p:sldId id="435" r:id="rId10"/>
    <p:sldId id="445" r:id="rId11"/>
    <p:sldId id="436" r:id="rId12"/>
    <p:sldId id="437" r:id="rId13"/>
    <p:sldId id="434" r:id="rId14"/>
    <p:sldId id="428" r:id="rId15"/>
    <p:sldId id="429" r:id="rId16"/>
    <p:sldId id="43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6"/>
    <p:restoredTop sz="87201"/>
  </p:normalViewPr>
  <p:slideViewPr>
    <p:cSldViewPr snapToGrid="0" snapToObjects="1">
      <p:cViewPr varScale="1">
        <p:scale>
          <a:sx n="134" d="100"/>
          <a:sy n="134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Self-paging work – </a:t>
            </a:r>
          </a:p>
          <a:p>
            <a:r>
              <a:rPr lang="en-US" dirty="0"/>
              <a:t>how is remote memory different?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High-level plan for resubmission</a:t>
            </a:r>
          </a:p>
          <a:p>
            <a:r>
              <a:rPr lang="en-US" dirty="0"/>
              <a:t>New Eden design</a:t>
            </a:r>
          </a:p>
          <a:p>
            <a:r>
              <a:rPr lang="en-US" dirty="0"/>
              <a:t>New insights into faulting code 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3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plan for resubmission</a:t>
            </a:r>
          </a:p>
          <a:p>
            <a:r>
              <a:rPr lang="en-US" dirty="0"/>
              <a:t>New Eden design</a:t>
            </a:r>
          </a:p>
          <a:p>
            <a:r>
              <a:rPr lang="en-US" b="1" dirty="0"/>
              <a:t>New insights into faulting code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1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1B6F-933A-2A4C-83CA-8C6E8910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Faulting code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BE0E-39D2-1B4E-9B1E-BF2B2DDE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IP locations either:</a:t>
            </a:r>
          </a:p>
          <a:p>
            <a:pPr lvl="1"/>
            <a:r>
              <a:rPr lang="en-US" dirty="0"/>
              <a:t>Don’t resolve to a code location (precompiled libs)</a:t>
            </a:r>
          </a:p>
          <a:p>
            <a:pPr lvl="1"/>
            <a:r>
              <a:rPr lang="en-US" dirty="0"/>
              <a:t>End up in header/lib files (no control over source)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Must get stack traces</a:t>
            </a:r>
          </a:p>
          <a:p>
            <a:pPr lvl="1"/>
            <a:r>
              <a:rPr lang="en-US" dirty="0"/>
              <a:t>No tools</a:t>
            </a:r>
          </a:p>
          <a:p>
            <a:pPr lvl="1"/>
            <a:r>
              <a:rPr lang="en-US" dirty="0"/>
              <a:t>Signal faulting thread while it waits</a:t>
            </a:r>
          </a:p>
          <a:p>
            <a:pPr lvl="1"/>
            <a:r>
              <a:rPr lang="en-US" dirty="0" err="1"/>
              <a:t>Backtrace</a:t>
            </a:r>
            <a:r>
              <a:rPr lang="en-US" dirty="0"/>
              <a:t> in the signal handler</a:t>
            </a:r>
          </a:p>
          <a:p>
            <a:pPr lvl="1"/>
            <a:r>
              <a:rPr lang="en-US" dirty="0"/>
              <a:t>CDF of traces might look very different!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49033-8AD9-E142-A7A6-C2B5B697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088" y="4001294"/>
            <a:ext cx="5132912" cy="17331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453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97C8-75E4-8C4A-8C25-312E8428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6A46-6417-264F-81BE-684ADBC8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up benchmarking with the new design</a:t>
            </a:r>
          </a:p>
          <a:p>
            <a:r>
              <a:rPr lang="en-US" dirty="0"/>
              <a:t>Get back traces for all apps</a:t>
            </a:r>
          </a:p>
          <a:p>
            <a:r>
              <a:rPr lang="en-US" dirty="0"/>
              <a:t>Revert to the planned work – AIFM Dataframe &amp; SiloDB</a:t>
            </a:r>
          </a:p>
        </p:txBody>
      </p:sp>
    </p:spTree>
    <p:extLst>
      <p:ext uri="{BB962C8B-B14F-4D97-AF65-F5344CB8AC3E}">
        <p14:creationId xmlns:p14="http://schemas.microsoft.com/office/powerpoint/2010/main" val="132502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6902-5AC3-AB48-AC77-79E1E3DF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39A5-DCB5-C144-91A8-4D71838A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6CF-54A4-CE4B-AA95-6411BA2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quirks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C3F638E-849B-514D-A3FA-BD35926E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2433320"/>
            <a:ext cx="4945380" cy="329692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6270851-6E6D-F74F-826C-42955A0B8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2433320"/>
            <a:ext cx="4945380" cy="3296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F1233A-3BD1-3546-8586-2B5C783CC883}"/>
              </a:ext>
            </a:extLst>
          </p:cNvPr>
          <p:cNvSpPr txBox="1"/>
          <p:nvPr/>
        </p:nvSpPr>
        <p:spPr>
          <a:xfrm>
            <a:off x="2941608" y="5730240"/>
            <a:ext cx="12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 per 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41F6C-ADF6-B649-AC6F-82E58A3C5986}"/>
              </a:ext>
            </a:extLst>
          </p:cNvPr>
          <p:cNvSpPr txBox="1"/>
          <p:nvPr/>
        </p:nvSpPr>
        <p:spPr>
          <a:xfrm>
            <a:off x="7728518" y="5730240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FD</a:t>
            </a:r>
          </a:p>
        </p:txBody>
      </p:sp>
    </p:spTree>
    <p:extLst>
      <p:ext uri="{BB962C8B-B14F-4D97-AF65-F5344CB8AC3E}">
        <p14:creationId xmlns:p14="http://schemas.microsoft.com/office/powerpoint/2010/main" val="354036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6CF-54A4-CE4B-AA95-6411BA2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quirks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142F2B-5D14-AD42-92F4-BA11D401F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19" y="2233454"/>
            <a:ext cx="5092779" cy="339518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7568046-3790-D946-9A61-4AE7AEE4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698" y="2258854"/>
            <a:ext cx="5054679" cy="336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6CF-54A4-CE4B-AA95-6411BA2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quirks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5928423-8B9E-894C-8EB6-B79825DE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0" y="2180670"/>
            <a:ext cx="562356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4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0CF0-3564-C14D-8CC6-4F6B3813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F2FD-D956-EA4D-ADD9-786ABBD4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Reinforcing design choices</a:t>
            </a:r>
          </a:p>
          <a:p>
            <a:pPr lvl="1"/>
            <a:r>
              <a:rPr lang="en-US" dirty="0"/>
              <a:t>User-level threads</a:t>
            </a:r>
          </a:p>
          <a:p>
            <a:pPr lvl="1"/>
            <a:r>
              <a:rPr lang="en-US" dirty="0"/>
              <a:t>Hints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Clear comparisons with kernel threads, AIFM &amp; Fastswap</a:t>
            </a:r>
          </a:p>
          <a:p>
            <a:pPr lvl="1"/>
            <a:r>
              <a:rPr lang="en-US" dirty="0"/>
              <a:t>Programmer effort as another metric</a:t>
            </a:r>
          </a:p>
          <a:p>
            <a:pPr lvl="1"/>
            <a:r>
              <a:rPr lang="en-US" dirty="0"/>
              <a:t>Big benchmarks: SiloDB</a:t>
            </a:r>
          </a:p>
        </p:txBody>
      </p:sp>
    </p:spTree>
    <p:extLst>
      <p:ext uri="{BB962C8B-B14F-4D97-AF65-F5344CB8AC3E}">
        <p14:creationId xmlns:p14="http://schemas.microsoft.com/office/powerpoint/2010/main" val="47713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B3D7-9AC5-5D49-91C7-66FECE3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Reinforcing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10A9-CABE-A04C-AB53-1B4E2C17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User-level threads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Clear comparison with Pthreads/Fastswap</a:t>
            </a:r>
          </a:p>
          <a:p>
            <a:pPr lvl="1"/>
            <a:r>
              <a:rPr lang="en-US" sz="2000" dirty="0"/>
              <a:t>Use flexibility of scheduling decisions – RSS aware scheduling for Sort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Show that hint locations are few (and does not require app context)</a:t>
            </a:r>
          </a:p>
          <a:p>
            <a:pPr lvl="1"/>
            <a:r>
              <a:rPr lang="en-US" sz="2000" dirty="0"/>
              <a:t>Demonstrate benefits of hints – find more uses</a:t>
            </a:r>
          </a:p>
          <a:p>
            <a:pPr lvl="2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Read-ahead (with variable, automatically-inferred window size)</a:t>
            </a:r>
          </a:p>
          <a:p>
            <a:pPr lvl="2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Hotness tracking with hints (&amp; second-chance eviction)</a:t>
            </a:r>
          </a:p>
          <a:p>
            <a:pPr lvl="2"/>
            <a:r>
              <a:rPr lang="en-US" sz="1600" b="1" dirty="0"/>
              <a:t>Find other uses from page fault traces</a:t>
            </a:r>
            <a:r>
              <a:rPr lang="en-US" sz="1600" dirty="0"/>
              <a:t>?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50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B3D7-9AC5-5D49-91C7-66FECE3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10A9-CABE-A04C-AB53-1B4E2C17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260" cy="4351338"/>
          </a:xfrm>
        </p:spPr>
        <p:txBody>
          <a:bodyPr/>
          <a:lstStyle/>
          <a:p>
            <a:r>
              <a:rPr lang="en-US" dirty="0"/>
              <a:t>Clear comparisons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kernel threads</a:t>
            </a:r>
            <a:r>
              <a:rPr lang="en-US" dirty="0"/>
              <a:t>, AIFM &amp;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Fastswap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Programmer effort as another metric</a:t>
            </a:r>
          </a:p>
          <a:p>
            <a:r>
              <a:rPr lang="en-US" dirty="0"/>
              <a:t>Big benchmarks: SiloDB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C3AC6-6DB2-844A-A1BF-8B03B700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501" y="1915253"/>
            <a:ext cx="4339499" cy="2652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E9F887-C9A5-8349-8BE3-F4E39105A3B4}"/>
              </a:ext>
            </a:extLst>
          </p:cNvPr>
          <p:cNvSpPr txBox="1"/>
          <p:nvPr/>
        </p:nvSpPr>
        <p:spPr>
          <a:xfrm>
            <a:off x="7471501" y="4717730"/>
            <a:ext cx="433949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AIFM Dataframe – 12k lines</a:t>
            </a:r>
          </a:p>
          <a:p>
            <a:r>
              <a:rPr lang="en-US" sz="1600" dirty="0"/>
              <a:t>AIFM changes around ~1k lines &amp; requires application context</a:t>
            </a:r>
          </a:p>
          <a:p>
            <a:r>
              <a:rPr lang="en-US" sz="1600" u="sng" dirty="0"/>
              <a:t>Argument</a:t>
            </a:r>
            <a:r>
              <a:rPr lang="en-US" sz="1600" dirty="0"/>
              <a:t>: we change 50 and no context?</a:t>
            </a:r>
          </a:p>
          <a:p>
            <a:r>
              <a:rPr lang="en-US" sz="1600" u="sng" dirty="0"/>
              <a:t>Challenge</a:t>
            </a:r>
            <a:r>
              <a:rPr lang="en-US" sz="1600" dirty="0"/>
              <a:t>: No multi-threading for Dataframe</a:t>
            </a:r>
          </a:p>
        </p:txBody>
      </p:sp>
    </p:spTree>
    <p:extLst>
      <p:ext uri="{BB962C8B-B14F-4D97-AF65-F5344CB8AC3E}">
        <p14:creationId xmlns:p14="http://schemas.microsoft.com/office/powerpoint/2010/main" val="4262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plan for resubmission</a:t>
            </a:r>
          </a:p>
          <a:p>
            <a:r>
              <a:rPr lang="en-US" b="1" dirty="0"/>
              <a:t>New Eden design</a:t>
            </a:r>
          </a:p>
          <a:p>
            <a:r>
              <a:rPr lang="en-US" dirty="0"/>
              <a:t>New insights into faulting code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9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0F96-7652-D743-ACD9-6F919D0E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E4759-2B4D-AB44-B7DF-011E986F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shenango core handles its (hinted) faults</a:t>
            </a:r>
          </a:p>
          <a:p>
            <a:r>
              <a:rPr lang="en-US" dirty="0"/>
              <a:t>Dedicated handler core(s) for kernel faults &amp; proactive eviction</a:t>
            </a:r>
          </a:p>
          <a:p>
            <a:r>
              <a:rPr lang="en-US" dirty="0"/>
              <a:t>Every core handles eviction if completely out of memory</a:t>
            </a:r>
          </a:p>
          <a:p>
            <a:r>
              <a:rPr lang="en-US" dirty="0"/>
              <a:t>All cores get dedicated RDMA QP/CQ</a:t>
            </a:r>
          </a:p>
          <a:p>
            <a:r>
              <a:rPr lang="en-US" dirty="0"/>
              <a:t>Faults on the same page are completely E2E serialized</a:t>
            </a:r>
          </a:p>
          <a:p>
            <a:r>
              <a:rPr lang="en-US" dirty="0"/>
              <a:t>Concurrent faults are placed on </a:t>
            </a:r>
            <a:r>
              <a:rPr lang="en-US" dirty="0" err="1"/>
              <a:t>wait_q</a:t>
            </a:r>
            <a:r>
              <a:rPr lang="en-US" dirty="0"/>
              <a:t> – polled often</a:t>
            </a:r>
          </a:p>
          <a:p>
            <a:r>
              <a:rPr lang="en-US" dirty="0"/>
              <a:t>Extended work stealing to fault completions &amp; waiting faults</a:t>
            </a:r>
          </a:p>
          <a:p>
            <a:r>
              <a:rPr lang="en-US" dirty="0"/>
              <a:t>Malloc interception with Shenango shim lib (no LD_PRELOAD)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7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87D9-F2BE-724F-982D-A2D35D48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E033-9FD2-4740-9BAE-2D8BE6CC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457200" fontAlgn="base"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Opportunistic read-ahead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Opportunistic eviction batching</a:t>
            </a:r>
            <a:endParaRPr lang="en-US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r>
              <a:rPr lang="en-US" sz="28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Facility for local memory backend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N</a:t>
            </a: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o-wake for pure user faults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Facility for multiple handler cores (statically for now)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Better eviction policy with hot bits</a:t>
            </a:r>
            <a:endParaRPr lang="en-US" sz="2800" b="0" u="none" strike="noStrike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Facility for injecting additional latency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Set single-use on pages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4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AE41-7FD0-774E-AA8E-9797E0AD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6AEA-1A2B-6E43-979D-BD8EC7BA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4200 LOC added to Shenango</a:t>
            </a:r>
          </a:p>
          <a:p>
            <a:r>
              <a:rPr lang="en-US" dirty="0"/>
              <a:t>All features added – except </a:t>
            </a:r>
            <a:r>
              <a:rPr lang="en-US" dirty="0" err="1"/>
              <a:t>je_malloc</a:t>
            </a:r>
            <a:r>
              <a:rPr lang="en-US" dirty="0"/>
              <a:t> integration </a:t>
            </a:r>
          </a:p>
          <a:p>
            <a:r>
              <a:rPr lang="en-US" dirty="0"/>
              <a:t>Tested &amp; benchmarked handler fault path</a:t>
            </a:r>
          </a:p>
          <a:p>
            <a:r>
              <a:rPr lang="en-US" dirty="0"/>
              <a:t>Yet to do:</a:t>
            </a:r>
          </a:p>
          <a:p>
            <a:pPr lvl="1"/>
            <a:r>
              <a:rPr lang="en-US" dirty="0"/>
              <a:t>Benchmark with Eviction &amp; Hints</a:t>
            </a:r>
          </a:p>
          <a:p>
            <a:pPr lvl="1"/>
            <a:r>
              <a:rPr lang="en-US" dirty="0"/>
              <a:t>Re-take results for Memcached, Synthetic and Sort</a:t>
            </a:r>
          </a:p>
        </p:txBody>
      </p:sp>
    </p:spTree>
    <p:extLst>
      <p:ext uri="{BB962C8B-B14F-4D97-AF65-F5344CB8AC3E}">
        <p14:creationId xmlns:p14="http://schemas.microsoft.com/office/powerpoint/2010/main" val="113352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6CFC5-DDD4-404D-8613-E956F3F8E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7659"/>
            <a:ext cx="4999088" cy="3298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CE60C-6AF8-054B-9956-78A469192938}"/>
              </a:ext>
            </a:extLst>
          </p:cNvPr>
          <p:cNvSpPr txBox="1"/>
          <p:nvPr/>
        </p:nvSpPr>
        <p:spPr>
          <a:xfrm>
            <a:off x="2984740" y="584008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faults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1B8EA-F59F-314F-9E87-928BAD67116B}"/>
              </a:ext>
            </a:extLst>
          </p:cNvPr>
          <p:cNvSpPr txBox="1"/>
          <p:nvPr/>
        </p:nvSpPr>
        <p:spPr>
          <a:xfrm>
            <a:off x="6988338" y="4567927"/>
            <a:ext cx="36193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core: 232228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Stealing not working as expected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B7316-8229-344B-BC58-7869AF329582}"/>
              </a:ext>
            </a:extLst>
          </p:cNvPr>
          <p:cNvSpPr txBox="1"/>
          <p:nvPr/>
        </p:nvSpPr>
        <p:spPr>
          <a:xfrm>
            <a:off x="7707727" y="5763883"/>
            <a:ext cx="13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Hinted faults</a:t>
            </a:r>
          </a:p>
        </p:txBody>
      </p:sp>
    </p:spTree>
    <p:extLst>
      <p:ext uri="{BB962C8B-B14F-4D97-AF65-F5344CB8AC3E}">
        <p14:creationId xmlns:p14="http://schemas.microsoft.com/office/powerpoint/2010/main" val="244040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132005</TotalTime>
  <Words>469</Words>
  <Application>Microsoft Macintosh PowerPoint</Application>
  <PresentationFormat>Widescreen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Agenda</vt:lpstr>
      <vt:lpstr>High-level Plan</vt:lpstr>
      <vt:lpstr>Reinforcing design choices</vt:lpstr>
      <vt:lpstr>Improving Eval</vt:lpstr>
      <vt:lpstr>Agenda</vt:lpstr>
      <vt:lpstr>New design</vt:lpstr>
      <vt:lpstr>New additions</vt:lpstr>
      <vt:lpstr>Changes summary</vt:lpstr>
      <vt:lpstr>Fault performance</vt:lpstr>
      <vt:lpstr>Agenda</vt:lpstr>
      <vt:lpstr>Faulting code locations</vt:lpstr>
      <vt:lpstr>Next</vt:lpstr>
      <vt:lpstr>Misc</vt:lpstr>
      <vt:lpstr>UFFD quirks</vt:lpstr>
      <vt:lpstr>UFFD quirks</vt:lpstr>
      <vt:lpstr>UFFD quirks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274</cp:revision>
  <dcterms:created xsi:type="dcterms:W3CDTF">2022-04-07T16:58:44Z</dcterms:created>
  <dcterms:modified xsi:type="dcterms:W3CDTF">2022-10-10T23:45:02Z</dcterms:modified>
</cp:coreProperties>
</file>