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4" r:id="rId2"/>
    <p:sldId id="259" r:id="rId3"/>
    <p:sldId id="257" r:id="rId4"/>
    <p:sldId id="265" r:id="rId5"/>
    <p:sldId id="351" r:id="rId6"/>
    <p:sldId id="352" r:id="rId7"/>
    <p:sldId id="354" r:id="rId8"/>
    <p:sldId id="356" r:id="rId9"/>
    <p:sldId id="355" r:id="rId10"/>
    <p:sldId id="357" r:id="rId11"/>
    <p:sldId id="366" r:id="rId12"/>
    <p:sldId id="368" r:id="rId13"/>
    <p:sldId id="358" r:id="rId14"/>
    <p:sldId id="349" r:id="rId15"/>
    <p:sldId id="369" r:id="rId16"/>
    <p:sldId id="376" r:id="rId17"/>
    <p:sldId id="359" r:id="rId18"/>
    <p:sldId id="374" r:id="rId19"/>
    <p:sldId id="371" r:id="rId20"/>
    <p:sldId id="337" r:id="rId21"/>
    <p:sldId id="338" r:id="rId22"/>
    <p:sldId id="340" r:id="rId23"/>
    <p:sldId id="370" r:id="rId24"/>
    <p:sldId id="373" r:id="rId25"/>
    <p:sldId id="363" r:id="rId26"/>
    <p:sldId id="361" r:id="rId27"/>
    <p:sldId id="362" r:id="rId28"/>
    <p:sldId id="344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2992"/>
  </p:normalViewPr>
  <p:slideViewPr>
    <p:cSldViewPr snapToGrid="0" snapToObjects="1">
      <p:cViewPr varScale="1">
        <p:scale>
          <a:sx n="127" d="100"/>
          <a:sy n="127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2CA3C-9F84-3D49-8C13-F87FE998C423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DFA8-35A7-204A-97E8-C6B483F9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concurrency do I need per application? Can we quantify it?</a:t>
            </a:r>
          </a:p>
          <a:p>
            <a:endParaRPr lang="en-US" dirty="0"/>
          </a:p>
          <a:p>
            <a:r>
              <a:rPr lang="en-US" dirty="0"/>
              <a:t>Comments:</a:t>
            </a:r>
          </a:p>
          <a:p>
            <a:endParaRPr lang="en-US" dirty="0"/>
          </a:p>
          <a:p>
            <a:r>
              <a:rPr lang="en-US" dirty="0"/>
              <a:t>Say: traditional solution</a:t>
            </a:r>
          </a:p>
          <a:p>
            <a:r>
              <a:rPr lang="en-US" dirty="0"/>
              <a:t>Convenience of virtual memory but with some additional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take to implement kernel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Although, why not ask Kona?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Restartable</a:t>
            </a:r>
            <a:r>
              <a:rPr lang="en-US" dirty="0"/>
              <a:t> sequences in the Kernel</a:t>
            </a:r>
          </a:p>
          <a:p>
            <a:r>
              <a:rPr lang="en-US" dirty="0"/>
              <a:t>Miss time should be lower: maybe kernel mitigations?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Although, why not ask Kona?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Restartable</a:t>
            </a:r>
            <a:r>
              <a:rPr lang="en-US" dirty="0"/>
              <a:t> sequences in the Kernel</a:t>
            </a:r>
          </a:p>
          <a:p>
            <a:r>
              <a:rPr lang="en-US" dirty="0"/>
              <a:t>Miss time should be lower: maybe kernel mitigations?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As far as Anil knows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Get the perfect breakdown?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 don’t have some numbers to support this argument in the paper</a:t>
            </a:r>
          </a:p>
          <a:p>
            <a:endParaRPr lang="en-US" dirty="0"/>
          </a:p>
          <a:p>
            <a:r>
              <a:rPr lang="en-US" dirty="0"/>
              <a:t>Fastswap forgoes switching threads altogether because it didn’t deem the cost worth it </a:t>
            </a:r>
          </a:p>
          <a:p>
            <a:endParaRPr lang="en-US" dirty="0"/>
          </a:p>
          <a:p>
            <a:r>
              <a:rPr lang="en-US" dirty="0"/>
              <a:t>Comment: current approach is OS threads (not must)</a:t>
            </a:r>
          </a:p>
          <a:p>
            <a:r>
              <a:rPr lang="en-US" dirty="0"/>
              <a:t>Comment: The term “kernel thread” is overloaded; maybe not use it? Just use threads vs user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take to implement kernel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CD2-26BC-B148-97E9-053B54F7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D5AA-5FD2-234D-90E3-A89C2CCA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44D7-3D6E-C94D-AFB1-A1C9ECC0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6CAF-66C7-BA46-ACE5-D740B5E0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394C-57D8-674E-A7F4-781CAAF6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96F9-FF14-8943-B730-DF17BA2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8C92B-0BBF-4D4D-A4D1-021C89AB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2ADC-849D-3F4A-A0DB-CC262B2F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A5DD-752E-6547-9304-AFBC5AF3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FADC-71DE-9642-B5F5-652A2E57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BB0A-DA03-F441-8458-FCC323C0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62B9-0177-B049-A902-4FCAA79A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1694-5F47-6B41-9BC9-B76077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3F44-622B-0042-829E-72B165EE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953F-2B0C-FE4D-9B8C-47AC2F6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21F6-5C3B-7E46-B9A3-84618EAA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32F-D81D-7843-9091-7F93CAB3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E6D5-04C7-ED49-8AE6-ADFE0A7E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B498-7700-F84C-9DFA-C5819574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2E29-00AC-4D44-884F-AE06A407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41D-ECDC-E04B-B11C-03EBD0D5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D680-CA69-D344-BBE6-B43DFCBA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E4AC-38C3-EF41-822C-09327AB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25F-E86B-3641-853D-988011F2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2F5C-7D4C-5F40-AF81-D50EC24E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FBE-4ED6-9A42-A38E-10C4E717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120F-A722-1D4D-9F63-62B411D6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31ED-46FF-DB40-BA60-8EB55A46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E1723-8CA6-C14D-9BDE-369AD917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FF68D-9C20-8F4D-A121-6805E3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E009-2FFD-124C-9C23-46675BED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727-9882-5748-9C8E-0628E6B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DBC2-8E5A-6B41-BC15-4C1BE705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1445-884E-234E-951F-8D07FB569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D100E-49BC-4545-A8DB-DC250E93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698D6-7C76-2A4D-9A05-C41A9808C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7847-D22A-B94B-B31F-926B72DF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644D-A766-9344-97AD-822B0DC9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237F6-8F55-8041-B9E8-8E9D17B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08EE-BFFC-4346-88A8-3F2136D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49307-37EC-3445-8428-974A3395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4410-2BF4-2C48-ABE8-EAF16253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94BB-F224-F44B-A2F0-17EF6E73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09D8E-2161-A340-BEA2-4DA4E76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D7FF7-0DFD-094E-87BD-6DF25575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DFB8-7AF2-484C-BA51-AC22159D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BB8-66E8-8149-B3AA-B27F5967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EE0-F132-C140-8A59-3AE09941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74C7-EE8A-F242-8829-8CA27A89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9F51F-02E6-B94A-AAAF-7A3AA073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CBBD6-804D-F94E-8063-2872A361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B0FA-2D7E-C447-891E-9C685BB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9DF8-2E58-6742-8AB6-6F2F604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2A119-79CA-224E-8139-A7F6E0A1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465E-9F25-9F42-89F4-A871A7B84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5927-72B2-3E42-B256-C5E2FBE1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E82B-1937-AC47-AE83-9D942581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A541-16BE-8A47-A669-32C67EE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E4BE8-62F9-604E-9C72-B51B1BF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86C4-302D-8F4B-A349-1CAD75CF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00B5-2784-6447-839C-D42D5A67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1FB4-0B1D-D943-B0E0-3D258008A53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8CCF-101A-E247-B979-CCFF3DDF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2320-E386-B34B-835C-688010159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CD8-4147-2F45-950D-7489CF6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16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Concurrency for </a:t>
            </a:r>
            <a:r>
              <a:rPr lang="en-US" b="1" dirty="0"/>
              <a:t>Practical</a:t>
            </a:r>
            <a:r>
              <a:rPr lang="en-US" dirty="0"/>
              <a:t> Memory Disaggregation </a:t>
            </a:r>
          </a:p>
        </p:txBody>
      </p:sp>
    </p:spTree>
    <p:extLst>
      <p:ext uri="{BB962C8B-B14F-4D97-AF65-F5344CB8AC3E}">
        <p14:creationId xmlns:p14="http://schemas.microsoft.com/office/powerpoint/2010/main" val="316098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them asynchronous</a:t>
            </a:r>
          </a:p>
          <a:p>
            <a:pPr marL="0" indent="0"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Instead:</a:t>
            </a:r>
          </a:p>
          <a:p>
            <a:r>
              <a:rPr lang="en-US" sz="2400" dirty="0"/>
              <a:t>Return empty-handed from the  fault (upcall) into the scheduler</a:t>
            </a:r>
          </a:p>
          <a:p>
            <a:r>
              <a:rPr lang="en-US" sz="2400" dirty="0"/>
              <a:t>Fault communication in userland</a:t>
            </a:r>
          </a:p>
          <a:p>
            <a:pPr lvl="1"/>
            <a:r>
              <a:rPr lang="en-US" sz="2000" dirty="0"/>
              <a:t>Avoids an extra kernel-user trip</a:t>
            </a:r>
          </a:p>
          <a:p>
            <a:pPr lvl="1"/>
            <a:r>
              <a:rPr lang="en-US" sz="2000" dirty="0"/>
              <a:t>Avoids an additional kernel upcall</a:t>
            </a:r>
          </a:p>
          <a:p>
            <a:pPr lvl="1"/>
            <a:r>
              <a:rPr lang="en-US" sz="2000" dirty="0"/>
              <a:t>Performs slightly better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7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Application-managed</a:t>
            </a:r>
            <a:r>
              <a:rPr lang="en-US" dirty="0"/>
              <a:t> 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 faults are entirely* transparent to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also provide them as API calls for app to annotate at fault locations e.g., for batching page faults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Simplified implementation but finding fault locations was easy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(*in an ideal implementation)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6980713" y="2613173"/>
            <a:ext cx="243931" cy="2921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 (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4086578"/>
            <a:ext cx="0" cy="16044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Application-managed </a:t>
            </a:r>
            <a:r>
              <a:rPr lang="en-US" dirty="0"/>
              <a:t>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 faults are </a:t>
            </a:r>
            <a:r>
              <a:rPr lang="en-US" strike="sngStrike" dirty="0"/>
              <a:t>entirely* </a:t>
            </a:r>
            <a:r>
              <a:rPr lang="en-US" dirty="0"/>
              <a:t>transparent to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</a:t>
            </a:r>
            <a:r>
              <a:rPr lang="en-US" strike="sngStrike" dirty="0"/>
              <a:t>also</a:t>
            </a:r>
            <a:r>
              <a:rPr lang="en-US" dirty="0"/>
              <a:t> provide them as API calls for app to annotate at fault locations e.g., for batching page faults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Simplified implementation but need to find fault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(*in an ideal implementation)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6980713" y="2613173"/>
            <a:ext cx="243931" cy="2921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 (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4086578"/>
            <a:ext cx="0" cy="16044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Why the scheduler? Why not let the app manage it entirely?</a:t>
            </a:r>
          </a:p>
          <a:p>
            <a:pPr lvl="1"/>
            <a:r>
              <a:rPr lang="en-US" dirty="0"/>
              <a:t>Simple thread abstraction to extract concurrency</a:t>
            </a:r>
          </a:p>
          <a:p>
            <a:pPr lvl="1"/>
            <a:r>
              <a:rPr lang="en-US" dirty="0"/>
              <a:t>Reduces the burden of placing prefetch calls</a:t>
            </a:r>
          </a:p>
          <a:p>
            <a:pPr lvl="1"/>
            <a:r>
              <a:rPr lang="en-US" dirty="0"/>
              <a:t>Enables future (scheduling) optimizations without changing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889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Kona for Remote Memory Handler</a:t>
            </a:r>
          </a:p>
          <a:p>
            <a:pPr lvl="1"/>
            <a:r>
              <a:rPr lang="en-US" dirty="0"/>
              <a:t>No Kailua Optimizations</a:t>
            </a:r>
          </a:p>
          <a:p>
            <a:pPr lvl="1"/>
            <a:r>
              <a:rPr lang="en-US" dirty="0"/>
              <a:t>Like UMap but with an RDMA backend</a:t>
            </a:r>
          </a:p>
          <a:p>
            <a:pPr lvl="1"/>
            <a:r>
              <a:rPr lang="en-US" dirty="0"/>
              <a:t>Extended to accept faults from scheduler</a:t>
            </a:r>
          </a:p>
          <a:p>
            <a:r>
              <a:rPr lang="en-US" dirty="0"/>
              <a:t>Shenango for user-thread scheduler</a:t>
            </a:r>
          </a:p>
          <a:p>
            <a:pPr lvl="1"/>
            <a:r>
              <a:rPr lang="en-US" i="1" dirty="0"/>
              <a:t>On receiving control </a:t>
            </a:r>
            <a:r>
              <a:rPr lang="en-US" dirty="0"/>
              <a:t>after a fault,</a:t>
            </a:r>
          </a:p>
          <a:p>
            <a:pPr lvl="2"/>
            <a:r>
              <a:rPr lang="en-US" dirty="0"/>
              <a:t>Place thread aside</a:t>
            </a:r>
          </a:p>
          <a:p>
            <a:pPr lvl="2"/>
            <a:r>
              <a:rPr lang="en-US" dirty="0"/>
              <a:t>Send fault to Kona</a:t>
            </a:r>
          </a:p>
          <a:p>
            <a:pPr lvl="2"/>
            <a:r>
              <a:rPr lang="en-US" dirty="0"/>
              <a:t>Run another thread</a:t>
            </a:r>
          </a:p>
          <a:p>
            <a:pPr lvl="2"/>
            <a:r>
              <a:rPr lang="en-US" dirty="0"/>
              <a:t>Poll fault responses as soft interrupts and set threads runnable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A8A28-C1D6-6F4B-BA40-93664794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4" y="4149372"/>
            <a:ext cx="4104922" cy="1176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B3149-6847-1B4B-AB3D-11BF6F952832}"/>
              </a:ext>
            </a:extLst>
          </p:cNvPr>
          <p:cNvSpPr txBox="1"/>
          <p:nvPr/>
        </p:nvSpPr>
        <p:spPr>
          <a:xfrm>
            <a:off x="8171634" y="5339249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Scheduler-provided fault API</a:t>
            </a:r>
          </a:p>
        </p:txBody>
      </p:sp>
    </p:spTree>
    <p:extLst>
      <p:ext uri="{BB962C8B-B14F-4D97-AF65-F5344CB8AC3E}">
        <p14:creationId xmlns:p14="http://schemas.microsoft.com/office/powerpoint/2010/main" val="3569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01178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get to scheduler on a fault?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Nadav’s </a:t>
            </a:r>
            <a:r>
              <a:rPr lang="en-US" dirty="0" err="1"/>
              <a:t>vDSO</a:t>
            </a:r>
            <a:r>
              <a:rPr lang="en-US" dirty="0"/>
              <a:t> call to check for page existence</a:t>
            </a:r>
          </a:p>
          <a:p>
            <a:pPr lvl="1"/>
            <a:r>
              <a:rPr lang="en-US" dirty="0"/>
              <a:t>Hit time: 	20 ns</a:t>
            </a:r>
          </a:p>
          <a:p>
            <a:pPr lvl="1"/>
            <a:r>
              <a:rPr lang="en-US" dirty="0"/>
              <a:t>Miss time: 	1.66 µs		(</a:t>
            </a:r>
            <a:r>
              <a:rPr lang="en-US" b="1" dirty="0"/>
              <a:t>overhead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01178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How to check for a write-protect fault?</a:t>
            </a:r>
          </a:p>
          <a:p>
            <a:r>
              <a:rPr lang="en-US" dirty="0"/>
              <a:t>How would I go about writing transparent upcalls?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5C1-3E08-6542-99C7-87829C5D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Micro: App-faults vs Userfaults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3C0E-947E-D54A-9E6E-352A586C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4949"/>
            <a:ext cx="10515600" cy="862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the gap?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23C58-98C6-6D4B-9D82-5687AE75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43050"/>
            <a:ext cx="1068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5EC2-2543-CE43-A687-6858918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A56-0641-F74F-981D-1E01624C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and Memcached apps</a:t>
            </a:r>
          </a:p>
          <a:p>
            <a:r>
              <a:rPr lang="en-US" dirty="0"/>
              <a:t>Changes to avoid dirtying on 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98C-56CE-D140-B214-A136AFC0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985-2F15-1B4A-B923-FD3AB0AB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467" cy="4351338"/>
          </a:xfrm>
        </p:spPr>
        <p:txBody>
          <a:bodyPr/>
          <a:lstStyle/>
          <a:p>
            <a:r>
              <a:rPr lang="en-US" dirty="0"/>
              <a:t>Custom-written web service frontend</a:t>
            </a:r>
          </a:p>
          <a:p>
            <a:r>
              <a:rPr lang="en-US" dirty="0"/>
              <a:t>On each request:</a:t>
            </a:r>
          </a:p>
          <a:p>
            <a:pPr lvl="1"/>
            <a:r>
              <a:rPr lang="en-US" dirty="0"/>
              <a:t>Looks up hash table for blob index</a:t>
            </a:r>
          </a:p>
          <a:p>
            <a:pPr lvl="1"/>
            <a:r>
              <a:rPr lang="en-US" dirty="0"/>
              <a:t>Compresses the blob (8 KB)</a:t>
            </a:r>
          </a:p>
          <a:p>
            <a:r>
              <a:rPr lang="en-US" dirty="0"/>
              <a:t>50M </a:t>
            </a:r>
            <a:r>
              <a:rPr lang="en-US" dirty="0" err="1"/>
              <a:t>kv</a:t>
            </a:r>
            <a:r>
              <a:rPr lang="en-US" dirty="0"/>
              <a:t> pairs, 400k blobs –&gt; 6 GB</a:t>
            </a:r>
          </a:p>
          <a:p>
            <a:r>
              <a:rPr lang="en-US" dirty="0"/>
              <a:t>Skewed request distribution (</a:t>
            </a:r>
            <a:r>
              <a:rPr lang="en-US" dirty="0" err="1"/>
              <a:t>zipfs</a:t>
            </a:r>
            <a:r>
              <a:rPr lang="en-US" dirty="0"/>
              <a:t>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51E1-9260-AC41-B056-F99ABE33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8A06-97BA-1E47-A2CB-02DE3BD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Disaggregation</a:t>
            </a:r>
          </a:p>
          <a:p>
            <a:r>
              <a:rPr lang="en-US" dirty="0"/>
              <a:t>Paging-based Remote Memory (not CXL)</a:t>
            </a:r>
          </a:p>
          <a:p>
            <a:pPr lvl="1"/>
            <a:r>
              <a:rPr lang="en-US" dirty="0" err="1"/>
              <a:t>Infiniswap</a:t>
            </a:r>
            <a:r>
              <a:rPr lang="en-US" dirty="0"/>
              <a:t>, Fastswap, Leap</a:t>
            </a:r>
          </a:p>
          <a:p>
            <a:r>
              <a:rPr lang="en-US" dirty="0"/>
              <a:t>App-controlled Page Management</a:t>
            </a:r>
          </a:p>
          <a:p>
            <a:pPr lvl="1"/>
            <a:r>
              <a:rPr lang="en-US" dirty="0"/>
              <a:t>With Linux </a:t>
            </a:r>
            <a:r>
              <a:rPr lang="en-US" dirty="0" err="1"/>
              <a:t>Userfaultfd</a:t>
            </a:r>
            <a:endParaRPr lang="en-US" dirty="0"/>
          </a:p>
          <a:p>
            <a:pPr lvl="1"/>
            <a:r>
              <a:rPr lang="en-US" dirty="0"/>
              <a:t>Benefits: App-managed prefetching, Read-ahead, Custom eviction</a:t>
            </a:r>
          </a:p>
          <a:p>
            <a:pPr lvl="1"/>
            <a:r>
              <a:rPr lang="en-US" dirty="0"/>
              <a:t>UMap, </a:t>
            </a:r>
            <a:r>
              <a:rPr lang="en-US" dirty="0" err="1"/>
              <a:t>HeMem</a:t>
            </a:r>
            <a:r>
              <a:rPr lang="en-US" dirty="0"/>
              <a:t>, Kona/Kailua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23D56-1AB9-7B43-B669-352C1F97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1" y="2296948"/>
            <a:ext cx="9993148" cy="33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CFFC9-64F8-7543-B817-71B13931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9D08A-D0E5-8F49-B38B-21C2EDB5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54231-C191-1448-9E63-80D1B2125640}"/>
              </a:ext>
            </a:extLst>
          </p:cNvPr>
          <p:cNvSpPr txBox="1"/>
          <p:nvPr/>
        </p:nvSpPr>
        <p:spPr>
          <a:xfrm>
            <a:off x="3404403" y="5863422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(more compute intensive)</a:t>
            </a:r>
          </a:p>
        </p:txBody>
      </p:sp>
    </p:spTree>
    <p:extLst>
      <p:ext uri="{BB962C8B-B14F-4D97-AF65-F5344CB8AC3E}">
        <p14:creationId xmlns:p14="http://schemas.microsoft.com/office/powerpoint/2010/main" val="61161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294D-CDC0-1D46-A426-5C843734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5EBB-38EE-6246-AC89-B101918B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4556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10M pairs</a:t>
            </a:r>
          </a:p>
          <a:p>
            <a:r>
              <a:rPr lang="en-US" dirty="0"/>
              <a:t>100B key-value size</a:t>
            </a:r>
          </a:p>
          <a:p>
            <a:r>
              <a:rPr lang="en-US" dirty="0"/>
              <a:t>2GB total memory</a:t>
            </a:r>
          </a:p>
          <a:p>
            <a:r>
              <a:rPr lang="en-US" dirty="0"/>
              <a:t>Uniform distribution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Yet to try more skewed workloads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87F0-122A-5E42-A663-6DB4473C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93" y="1971735"/>
            <a:ext cx="5204477" cy="353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47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7905-3645-6B47-AFC1-D79CFA19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8D3-B886-2745-AFB8-9C3E34D9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978" cy="122237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Studied effect of various factors like page fault bandwidth, compute-to-faulting ratio, page fault latency,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89D7E-EA46-C549-B9EC-90A713D2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1" y="3643657"/>
            <a:ext cx="10331041" cy="2644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F4A5C-68F2-7142-A937-7DE759F5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49" y="745690"/>
            <a:ext cx="4301124" cy="303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081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FDB7-9C13-9947-8439-79957516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64AA-EF25-604F-87ED-2A96771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apps: sort, </a:t>
            </a:r>
            <a:r>
              <a:rPr lang="en-US" dirty="0" err="1"/>
              <a:t>matmul</a:t>
            </a:r>
            <a:endParaRPr lang="en-US" dirty="0"/>
          </a:p>
          <a:p>
            <a:r>
              <a:rPr lang="en-US" dirty="0"/>
              <a:t>Comparison with other systems: Fastswap, UMap</a:t>
            </a:r>
          </a:p>
        </p:txBody>
      </p:sp>
    </p:spTree>
    <p:extLst>
      <p:ext uri="{BB962C8B-B14F-4D97-AF65-F5344CB8AC3E}">
        <p14:creationId xmlns:p14="http://schemas.microsoft.com/office/powerpoint/2010/main" val="188289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486-A1BB-C247-8A61-EF141E5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Nadav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E78E-77EA-A34E-91BC-95601C56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Kailua</a:t>
            </a:r>
          </a:p>
          <a:p>
            <a:r>
              <a:rPr lang="en-US" dirty="0"/>
              <a:t>Including the </a:t>
            </a:r>
            <a:r>
              <a:rPr lang="en-US" dirty="0" err="1"/>
              <a:t>vDSO</a:t>
            </a:r>
            <a:r>
              <a:rPr lang="en-US" dirty="0"/>
              <a:t> trick towards my narrative</a:t>
            </a:r>
          </a:p>
        </p:txBody>
      </p:sp>
    </p:spTree>
    <p:extLst>
      <p:ext uri="{BB962C8B-B14F-4D97-AF65-F5344CB8AC3E}">
        <p14:creationId xmlns:p14="http://schemas.microsoft.com/office/powerpoint/2010/main" val="303882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930E-C7ED-3242-8B6B-AB5FD835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Kailua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EEF475-4C4C-A540-A466-DCBED748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45876"/>
              </p:ext>
            </p:extLst>
          </p:nvPr>
        </p:nvGraphicFramePr>
        <p:xfrm>
          <a:off x="908982" y="1547162"/>
          <a:ext cx="10098384" cy="484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45169">
                  <a:extLst>
                    <a:ext uri="{9D8B030D-6E8A-4147-A177-3AD203B41FA5}">
                      <a16:colId xmlns:a16="http://schemas.microsoft.com/office/drawing/2014/main" val="639932797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912175044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1182950879"/>
                    </a:ext>
                  </a:extLst>
                </a:gridCol>
                <a:gridCol w="957533">
                  <a:extLst>
                    <a:ext uri="{9D8B030D-6E8A-4147-A177-3AD203B41FA5}">
                      <a16:colId xmlns:a16="http://schemas.microsoft.com/office/drawing/2014/main" val="4014208174"/>
                    </a:ext>
                  </a:extLst>
                </a:gridCol>
                <a:gridCol w="2122158">
                  <a:extLst>
                    <a:ext uri="{9D8B030D-6E8A-4147-A177-3AD203B41FA5}">
                      <a16:colId xmlns:a16="http://schemas.microsoft.com/office/drawing/2014/main" val="3085503438"/>
                    </a:ext>
                  </a:extLst>
                </a:gridCol>
              </a:tblGrid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Nadav’s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7455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Basic </a:t>
                      </a:r>
                      <a:r>
                        <a:rPr lang="en-US" dirty="0" err="1"/>
                        <a:t>Userfaultfd</a:t>
                      </a:r>
                      <a:r>
                        <a:rPr lang="en-US" dirty="0"/>
                        <a:t> (Kernel 5.9+)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190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RDMA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4320"/>
                  </a:ext>
                </a:extLst>
              </a:tr>
              <a:tr h="1493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faulting thread polling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page fault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In-place page fault resolution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io-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uring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preallocation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prefetch by faulting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(but I don’t use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Orthogonal</a:t>
                      </a:r>
                    </a:p>
                    <a:p>
                      <a:pPr algn="ctr"/>
                      <a:r>
                        <a:rPr lang="en-US" sz="1600" dirty="0"/>
                        <a:t>Some of them contrast with user faults?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13533"/>
                  </a:ext>
                </a:extLst>
              </a:tr>
              <a:tr h="804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Vectored ops for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madvise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uffd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TLB stuff on these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27590"/>
                  </a:ext>
                </a:extLst>
              </a:tr>
              <a:tr h="332537">
                <a:tc>
                  <a:txBody>
                    <a:bodyPr/>
                    <a:lstStyle/>
                    <a:p>
                      <a:r>
                        <a:rPr lang="en-US" dirty="0"/>
                        <a:t>Advanced eviction policies 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access info)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637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I/O decoupling (aka multiple fillers/evictors)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 </a:t>
                      </a:r>
                      <a:r>
                        <a:rPr lang="en-US" sz="1600" dirty="0"/>
                        <a:t>(But possible)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57705"/>
                  </a:ext>
                </a:extLst>
              </a:tr>
              <a:tr h="550831">
                <a:tc>
                  <a:txBody>
                    <a:bodyPr/>
                    <a:lstStyle/>
                    <a:p>
                      <a:r>
                        <a:rPr lang="en-US" dirty="0"/>
                        <a:t>API: User-controlled fetching, pinning, read-ahead,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✅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(Improved)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78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A7BD89-EBE6-394D-8CFB-8BB001C3DA47}"/>
              </a:ext>
            </a:extLst>
          </p:cNvPr>
          <p:cNvSpPr/>
          <p:nvPr/>
        </p:nvSpPr>
        <p:spPr>
          <a:xfrm>
            <a:off x="6997139" y="1461750"/>
            <a:ext cx="1923925" cy="532540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Kailua</a:t>
            </a:r>
          </a:p>
        </p:txBody>
      </p:sp>
    </p:spTree>
    <p:extLst>
      <p:ext uri="{BB962C8B-B14F-4D97-AF65-F5344CB8AC3E}">
        <p14:creationId xmlns:p14="http://schemas.microsoft.com/office/powerpoint/2010/main" val="402349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98C-56CE-D140-B214-A136AFC0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985-2F15-1B4A-B923-FD3AB0AB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5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Kona latencies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D4AF65-BC14-DB43-B9BE-7E2D4244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67" y="1903684"/>
            <a:ext cx="7717688" cy="3776120"/>
          </a:xfrm>
        </p:spPr>
      </p:pic>
    </p:spTree>
    <p:extLst>
      <p:ext uri="{BB962C8B-B14F-4D97-AF65-F5344CB8AC3E}">
        <p14:creationId xmlns:p14="http://schemas.microsoft.com/office/powerpoint/2010/main" val="38349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FFC-235F-0F4A-8C34-A8861369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2A30-DDED-944D-B146-FB06D6A8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the remote memory latencies </a:t>
            </a:r>
          </a:p>
          <a:p>
            <a:pPr marL="457200" lvl="1" indent="0">
              <a:buNone/>
            </a:pPr>
            <a:r>
              <a:rPr lang="en-US" dirty="0"/>
              <a:t>e.g., RDMA takes up to 6 µs in my case</a:t>
            </a:r>
          </a:p>
          <a:p>
            <a:pPr lvl="1"/>
            <a:r>
              <a:rPr lang="en-US" dirty="0"/>
              <a:t>Obvious solution is better caching/eviction policy</a:t>
            </a:r>
          </a:p>
          <a:p>
            <a:pPr lvl="1"/>
            <a:r>
              <a:rPr lang="en-US" dirty="0"/>
              <a:t>We chose to (and make it easier to) exploit </a:t>
            </a:r>
            <a:r>
              <a:rPr lang="en-US" i="1" dirty="0"/>
              <a:t>concurrency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But with minimal application changes</a:t>
            </a:r>
          </a:p>
          <a:p>
            <a:pPr lvl="1"/>
            <a:r>
              <a:rPr lang="en-US" dirty="0"/>
              <a:t>Keep virtual memory (but no CXL yet) – hence the focus on paging</a:t>
            </a:r>
          </a:p>
          <a:p>
            <a:pPr lvl="1"/>
            <a:r>
              <a:rPr lang="en-US" dirty="0"/>
              <a:t>But full transparency may not be an option – hence </a:t>
            </a:r>
            <a:r>
              <a:rPr lang="en-US" dirty="0" err="1"/>
              <a:t>Userfaultfd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20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Page fault: 	17 µs*</a:t>
            </a:r>
          </a:p>
          <a:p>
            <a:pPr marL="0" indent="0">
              <a:buNone/>
            </a:pPr>
            <a:r>
              <a:rPr lang="en-US" sz="2200" dirty="0"/>
              <a:t>RDMA read: 	6 µs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(*no Kailua optimizations)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2104564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9A5446-0E8C-0C4D-8E1E-9ECD06EF2D1B}"/>
              </a:ext>
            </a:extLst>
          </p:cNvPr>
          <p:cNvCxnSpPr>
            <a:cxnSpLocks/>
          </p:cNvCxnSpPr>
          <p:nvPr/>
        </p:nvCxnSpPr>
        <p:spPr>
          <a:xfrm>
            <a:off x="6456513" y="4244622"/>
            <a:ext cx="0" cy="1446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FE5F875-9B7E-7149-8449-94CFD48298E1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D1309-387A-5648-B927-1D1BBF36F7AA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4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hide latencies, app must use kernel threads.</a:t>
            </a:r>
          </a:p>
          <a:p>
            <a:r>
              <a:rPr lang="en-US" sz="2400" dirty="0"/>
              <a:t>Switching expensive ~ O(µs)</a:t>
            </a:r>
          </a:p>
          <a:p>
            <a:r>
              <a:rPr lang="en-US" sz="2400" dirty="0"/>
              <a:t>Limited parallelism exposed to the (kernel) scheduler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2104564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9A5446-0E8C-0C4D-8E1E-9ECD06EF2D1B}"/>
              </a:ext>
            </a:extLst>
          </p:cNvPr>
          <p:cNvCxnSpPr>
            <a:cxnSpLocks/>
          </p:cNvCxnSpPr>
          <p:nvPr/>
        </p:nvCxnSpPr>
        <p:spPr>
          <a:xfrm>
            <a:off x="6456513" y="4244622"/>
            <a:ext cx="0" cy="1446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08A2C-3D91-F641-B0BF-6407AAAE0BDE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854817-9CD0-7E47-B1BB-3D81C8C9FCA4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threads &amp; userspace scheduler e.g., Shenango</a:t>
            </a:r>
          </a:p>
          <a:p>
            <a:r>
              <a:rPr lang="en-US" sz="2400" strike="sngStrike" dirty="0"/>
              <a:t>Switching expensive ~ O(µs)</a:t>
            </a:r>
          </a:p>
          <a:p>
            <a:r>
              <a:rPr lang="en-US" sz="2400" strike="sngStrike" dirty="0"/>
              <a:t>Limited parallelism exposed to the (kernel) scheduler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5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with 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Page faults are synchronous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0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 </a:t>
            </a:r>
            <a:r>
              <a:rPr lang="en-US" sz="2800" dirty="0"/>
              <a:t>(Scheduler-mediated </a:t>
            </a:r>
            <a:r>
              <a:rPr lang="en-US" sz="2800" dirty="0" err="1"/>
              <a:t>userfaults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them asynchronous</a:t>
            </a:r>
          </a:p>
          <a:p>
            <a:pPr marL="0" indent="0"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39AB05-C75A-0844-AA97-6BCBD2ECF89D}"/>
              </a:ext>
            </a:extLst>
          </p:cNvPr>
          <p:cNvCxnSpPr>
            <a:cxnSpLocks/>
          </p:cNvCxnSpPr>
          <p:nvPr/>
        </p:nvCxnSpPr>
        <p:spPr>
          <a:xfrm flipV="1">
            <a:off x="8195733" y="4399065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CE7BB-CCDC-A54C-ABB8-6DE24E3FDAA9}"/>
              </a:ext>
            </a:extLst>
          </p:cNvPr>
          <p:cNvCxnSpPr>
            <a:cxnSpLocks/>
          </p:cNvCxnSpPr>
          <p:nvPr/>
        </p:nvCxnSpPr>
        <p:spPr>
          <a:xfrm flipH="1">
            <a:off x="8186658" y="5584860"/>
            <a:ext cx="87536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509762C-D497-2B42-8036-A4358ED123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09939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Make them asynchronous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Instead:</a:t>
            </a:r>
          </a:p>
          <a:p>
            <a:r>
              <a:rPr lang="en-US" sz="2400" dirty="0"/>
              <a:t>Return empty-handed from the  fault (upcall) into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1162</Words>
  <Application>Microsoft Macintosh PowerPoint</Application>
  <PresentationFormat>Widescreen</PresentationFormat>
  <Paragraphs>315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Exploiting Concurrency for Practical Memory Disaggregation </vt:lpstr>
      <vt:lpstr>Background</vt:lpstr>
      <vt:lpstr>Motivation</vt:lpstr>
      <vt:lpstr>We start here</vt:lpstr>
      <vt:lpstr>Problem</vt:lpstr>
      <vt:lpstr>Solution</vt:lpstr>
      <vt:lpstr>Challenge with User Threads</vt:lpstr>
      <vt:lpstr>Solution: Sched faults (Scheduler-mediated userfaults)</vt:lpstr>
      <vt:lpstr>Solution: Sched faults</vt:lpstr>
      <vt:lpstr>Solution: Sched faults</vt:lpstr>
      <vt:lpstr>Application-managed Sched faults</vt:lpstr>
      <vt:lpstr>Application-managed Sched faults</vt:lpstr>
      <vt:lpstr>Questions on the Design</vt:lpstr>
      <vt:lpstr>Implementation</vt:lpstr>
      <vt:lpstr>Implementation</vt:lpstr>
      <vt:lpstr>Discussion</vt:lpstr>
      <vt:lpstr>Micro: App-faults vs Userfaults</vt:lpstr>
      <vt:lpstr>Results Overview</vt:lpstr>
      <vt:lpstr>Results: Synthetic app</vt:lpstr>
      <vt:lpstr>Results: Synthetic app</vt:lpstr>
      <vt:lpstr>Results: Synthetic app</vt:lpstr>
      <vt:lpstr>Results: Synthetic app</vt:lpstr>
      <vt:lpstr>Results: Memcached</vt:lpstr>
      <vt:lpstr>Simulations</vt:lpstr>
      <vt:lpstr>Next</vt:lpstr>
      <vt:lpstr>For Nadav</vt:lpstr>
      <vt:lpstr>Comparison with Kailua</vt:lpstr>
      <vt:lpstr>Misc</vt:lpstr>
      <vt:lpstr>Breakdown of Kona latencies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25</cp:revision>
  <dcterms:created xsi:type="dcterms:W3CDTF">2022-05-18T19:29:38Z</dcterms:created>
  <dcterms:modified xsi:type="dcterms:W3CDTF">2022-05-24T16:57:42Z</dcterms:modified>
</cp:coreProperties>
</file>