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09" r:id="rId2"/>
    <p:sldId id="330" r:id="rId3"/>
    <p:sldId id="331" r:id="rId4"/>
    <p:sldId id="333" r:id="rId5"/>
    <p:sldId id="336" r:id="rId6"/>
    <p:sldId id="327" r:id="rId7"/>
    <p:sldId id="334" r:id="rId8"/>
    <p:sldId id="337" r:id="rId9"/>
    <p:sldId id="335" r:id="rId10"/>
    <p:sldId id="3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3"/>
    <p:restoredTop sz="86860"/>
  </p:normalViewPr>
  <p:slideViewPr>
    <p:cSldViewPr snapToGrid="0" snapToObjects="1">
      <p:cViewPr varScale="1">
        <p:scale>
          <a:sx n="133" d="100"/>
          <a:sy n="133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to page mapping – LRU based</a:t>
            </a:r>
          </a:p>
          <a:p>
            <a:r>
              <a:rPr lang="en-US" dirty="0"/>
              <a:t>Think of implications of differences on the previous work</a:t>
            </a:r>
          </a:p>
          <a:p>
            <a:r>
              <a:rPr lang="en-US" dirty="0"/>
              <a:t>Data placement is also an important dimension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6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candidate: Matric multiply, solving linear systems, LP solvers, ML training (</a:t>
            </a:r>
            <a:r>
              <a:rPr lang="en-US" dirty="0" err="1"/>
              <a:t>Tensorflow</a:t>
            </a:r>
            <a:r>
              <a:rPr lang="en-US" dirty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4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9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CXL disaggregated memory – latencies are still debatable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41800.3418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F625-54BD-5D41-AC00-9123BF7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00E-A4D6-364B-BD9E-49A85E3E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Brainstorming potential directions.</a:t>
            </a:r>
          </a:p>
          <a:p>
            <a:r>
              <a:rPr lang="en-US" dirty="0"/>
              <a:t>Eden++ 	– improving current design</a:t>
            </a:r>
          </a:p>
          <a:p>
            <a:r>
              <a:rPr lang="en-US" dirty="0"/>
              <a:t>Eden** 	– exploring other points in the design space</a:t>
            </a:r>
          </a:p>
        </p:txBody>
      </p:sp>
    </p:spTree>
    <p:extLst>
      <p:ext uri="{BB962C8B-B14F-4D97-AF65-F5344CB8AC3E}">
        <p14:creationId xmlns:p14="http://schemas.microsoft.com/office/powerpoint/2010/main" val="4667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1E90-79AD-8345-99CE-397763EB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problem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FCE829-1BAF-034B-AB9D-8A26713B57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35063"/>
          <a:ext cx="10192352" cy="4517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955">
                  <a:extLst>
                    <a:ext uri="{9D8B030D-6E8A-4147-A177-3AD203B41FA5}">
                      <a16:colId xmlns:a16="http://schemas.microsoft.com/office/drawing/2014/main" val="3415650479"/>
                    </a:ext>
                  </a:extLst>
                </a:gridCol>
                <a:gridCol w="4418902">
                  <a:extLst>
                    <a:ext uri="{9D8B030D-6E8A-4147-A177-3AD203B41FA5}">
                      <a16:colId xmlns:a16="http://schemas.microsoft.com/office/drawing/2014/main" val="1655576417"/>
                    </a:ext>
                  </a:extLst>
                </a:gridCol>
                <a:gridCol w="4379495">
                  <a:extLst>
                    <a:ext uri="{9D8B030D-6E8A-4147-A177-3AD203B41FA5}">
                      <a16:colId xmlns:a16="http://schemas.microsoft.com/office/drawing/2014/main" val="3011877644"/>
                    </a:ext>
                  </a:extLst>
                </a:gridCol>
              </a:tblGrid>
              <a:tr h="43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Paging over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CXL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34211"/>
                  </a:ext>
                </a:extLst>
              </a:tr>
              <a:tr h="2064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5405"/>
                  </a:ext>
                </a:extLst>
              </a:tr>
              <a:tr h="2019373">
                <a:tc>
                  <a:txBody>
                    <a:bodyPr/>
                    <a:lstStyle/>
                    <a:p>
                      <a:r>
                        <a:rPr lang="en-US" dirty="0"/>
                        <a:t>Rack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409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AE3117-D0C3-A947-A514-725AABE0087F}"/>
              </a:ext>
            </a:extLst>
          </p:cNvPr>
          <p:cNvSpPr txBox="1"/>
          <p:nvPr/>
        </p:nvSpPr>
        <p:spPr>
          <a:xfrm>
            <a:off x="6660495" y="2285999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C5AEB-FC38-6545-ADA1-5C4A9685777B}"/>
              </a:ext>
            </a:extLst>
          </p:cNvPr>
          <p:cNvSpPr txBox="1"/>
          <p:nvPr/>
        </p:nvSpPr>
        <p:spPr>
          <a:xfrm>
            <a:off x="6660494" y="3302713"/>
            <a:ext cx="430887" cy="101670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A941E-BF3F-7447-9252-E62D6C506A06}"/>
              </a:ext>
            </a:extLst>
          </p:cNvPr>
          <p:cNvSpPr txBox="1"/>
          <p:nvPr/>
        </p:nvSpPr>
        <p:spPr>
          <a:xfrm>
            <a:off x="7089777" y="3302712"/>
            <a:ext cx="3942379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scheduling story?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6B0503-04B8-1F4C-9B1A-5E4EE3A8AECA}"/>
              </a:ext>
            </a:extLst>
          </p:cNvPr>
          <p:cNvCxnSpPr/>
          <p:nvPr/>
        </p:nvCxnSpPr>
        <p:spPr>
          <a:xfrm>
            <a:off x="6739823" y="3302712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CB2A91-108F-8C4B-BA69-4D9CB5BE5850}"/>
              </a:ext>
            </a:extLst>
          </p:cNvPr>
          <p:cNvSpPr txBox="1"/>
          <p:nvPr/>
        </p:nvSpPr>
        <p:spPr>
          <a:xfrm>
            <a:off x="2243568" y="2275125"/>
            <a:ext cx="430887" cy="102758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93EE5-CE6E-F244-B457-BB43F09FEABD}"/>
              </a:ext>
            </a:extLst>
          </p:cNvPr>
          <p:cNvSpPr txBox="1"/>
          <p:nvPr/>
        </p:nvSpPr>
        <p:spPr>
          <a:xfrm>
            <a:off x="2243567" y="3302713"/>
            <a:ext cx="430887" cy="10167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9A417-982D-354D-A1DE-9F376DE00316}"/>
              </a:ext>
            </a:extLst>
          </p:cNvPr>
          <p:cNvSpPr txBox="1"/>
          <p:nvPr/>
        </p:nvSpPr>
        <p:spPr>
          <a:xfrm>
            <a:off x="2674454" y="2285999"/>
            <a:ext cx="3942379" cy="86177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Eden++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apps – more efficiency, isolation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BF89F-6C47-4443-91FD-C74DDA846B98}"/>
              </a:ext>
            </a:extLst>
          </p:cNvPr>
          <p:cNvSpPr txBox="1"/>
          <p:nvPr/>
        </p:nvSpPr>
        <p:spPr>
          <a:xfrm>
            <a:off x="2672850" y="3302712"/>
            <a:ext cx="3942379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Not feasible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B89784-CC1D-0043-A4F8-ABC6DA7F5B83}"/>
              </a:ext>
            </a:extLst>
          </p:cNvPr>
          <p:cNvCxnSpPr/>
          <p:nvPr/>
        </p:nvCxnSpPr>
        <p:spPr>
          <a:xfrm>
            <a:off x="2322896" y="3302712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6FFC56-DC97-B748-96D3-EFB547327239}"/>
              </a:ext>
            </a:extLst>
          </p:cNvPr>
          <p:cNvSpPr txBox="1"/>
          <p:nvPr/>
        </p:nvSpPr>
        <p:spPr>
          <a:xfrm>
            <a:off x="2241964" y="4319425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16953-27E4-2F44-996E-52769521FB05}"/>
              </a:ext>
            </a:extLst>
          </p:cNvPr>
          <p:cNvSpPr txBox="1"/>
          <p:nvPr/>
        </p:nvSpPr>
        <p:spPr>
          <a:xfrm>
            <a:off x="2241963" y="5336139"/>
            <a:ext cx="430887" cy="101671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3A7D2-FE4F-514D-A813-B110ED864390}"/>
              </a:ext>
            </a:extLst>
          </p:cNvPr>
          <p:cNvSpPr txBox="1"/>
          <p:nvPr/>
        </p:nvSpPr>
        <p:spPr>
          <a:xfrm>
            <a:off x="2671246" y="5336138"/>
            <a:ext cx="3942379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Not feasible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952572-5174-124B-AAB3-EB1CCF27F856}"/>
              </a:ext>
            </a:extLst>
          </p:cNvPr>
          <p:cNvCxnSpPr/>
          <p:nvPr/>
        </p:nvCxnSpPr>
        <p:spPr>
          <a:xfrm>
            <a:off x="2321292" y="5336138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BC3D2C-DABD-244D-A9EF-FBF3A2824C41}"/>
              </a:ext>
            </a:extLst>
          </p:cNvPr>
          <p:cNvSpPr txBox="1"/>
          <p:nvPr/>
        </p:nvSpPr>
        <p:spPr>
          <a:xfrm>
            <a:off x="6657287" y="4319425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93FD95-B5C2-0F49-A81E-A8C70CE2212E}"/>
              </a:ext>
            </a:extLst>
          </p:cNvPr>
          <p:cNvSpPr txBox="1"/>
          <p:nvPr/>
        </p:nvSpPr>
        <p:spPr>
          <a:xfrm>
            <a:off x="6657286" y="5336139"/>
            <a:ext cx="430887" cy="101671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CDC65-DF87-594C-A8C8-59A1CD4D9B54}"/>
              </a:ext>
            </a:extLst>
          </p:cNvPr>
          <p:cNvSpPr txBox="1"/>
          <p:nvPr/>
        </p:nvSpPr>
        <p:spPr>
          <a:xfrm>
            <a:off x="7086569" y="5336138"/>
            <a:ext cx="3942379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there a cluster scheduling story?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Shared but not coherent memory – what are the opportunities?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B8C4D-B1B8-644E-8977-FA2CCFD77F17}"/>
              </a:ext>
            </a:extLst>
          </p:cNvPr>
          <p:cNvCxnSpPr/>
          <p:nvPr/>
        </p:nvCxnSpPr>
        <p:spPr>
          <a:xfrm>
            <a:off x="6736615" y="5336138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43B317-EF1E-0C41-A499-ACA7A56E95FD}"/>
              </a:ext>
            </a:extLst>
          </p:cNvPr>
          <p:cNvSpPr txBox="1"/>
          <p:nvPr/>
        </p:nvSpPr>
        <p:spPr>
          <a:xfrm>
            <a:off x="7092984" y="2285998"/>
            <a:ext cx="3942379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Eden is irrelevant – tight latencies, no primitive for asynchronous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Eden++ (locality-aware scheduling) may still apply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C58D1-8342-1144-A036-60B15DE03379}"/>
              </a:ext>
            </a:extLst>
          </p:cNvPr>
          <p:cNvSpPr txBox="1"/>
          <p:nvPr/>
        </p:nvSpPr>
        <p:spPr>
          <a:xfrm>
            <a:off x="2671245" y="4334288"/>
            <a:ext cx="3942379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Fastswap++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Cluster + node (Job + task)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resources: local cache, remote bandwidth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B2C0D1-37E3-0D44-BEDD-7DC072C9010B}"/>
              </a:ext>
            </a:extLst>
          </p:cNvPr>
          <p:cNvSpPr txBox="1"/>
          <p:nvPr/>
        </p:nvSpPr>
        <p:spPr>
          <a:xfrm>
            <a:off x="7094588" y="4319419"/>
            <a:ext cx="3942379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Same as Fastswap++ but with CXL flavor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Microsoft paper schedules VMs but can do more fine-grained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abstract design for both technologies?</a:t>
            </a:r>
          </a:p>
        </p:txBody>
      </p:sp>
    </p:spTree>
    <p:extLst>
      <p:ext uri="{BB962C8B-B14F-4D97-AF65-F5344CB8AC3E}">
        <p14:creationId xmlns:p14="http://schemas.microsoft.com/office/powerpoint/2010/main" val="13711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0527-AB48-3E42-BF4B-F4A240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3F6D-11E8-4B46-9A4A-322BDB81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71046" cy="4351338"/>
          </a:xfrm>
        </p:spPr>
        <p:txBody>
          <a:bodyPr/>
          <a:lstStyle/>
          <a:p>
            <a:r>
              <a:rPr lang="en-US" dirty="0"/>
              <a:t>Locality-aware scheduling. Examples:</a:t>
            </a:r>
          </a:p>
          <a:p>
            <a:pPr lvl="1"/>
            <a:r>
              <a:rPr lang="en-US" dirty="0"/>
              <a:t>Addressing locality effect of induced concurrency e.g., Sort</a:t>
            </a:r>
          </a:p>
          <a:p>
            <a:pPr lvl="1"/>
            <a:r>
              <a:rPr lang="en-US" dirty="0"/>
              <a:t>Revisiting scheduling policies for locality</a:t>
            </a:r>
          </a:p>
          <a:p>
            <a:pPr lvl="2"/>
            <a:r>
              <a:rPr lang="en-US" dirty="0"/>
              <a:t>Run-to-completion is better</a:t>
            </a:r>
          </a:p>
          <a:p>
            <a:pPr lvl="2"/>
            <a:r>
              <a:rPr lang="en-US" dirty="0"/>
              <a:t>Work stealing is not? (</a:t>
            </a:r>
            <a:r>
              <a:rPr lang="en-US" dirty="0">
                <a:hlinkClick r:id="rId3"/>
              </a:rPr>
              <a:t>The data locality of work stealing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Scheduling related group of threads together – memory affinity labels on threads. E.g.,</a:t>
            </a:r>
          </a:p>
          <a:p>
            <a:pPr lvl="2"/>
            <a:r>
              <a:rPr lang="en-US" dirty="0"/>
              <a:t>“</a:t>
            </a:r>
            <a:r>
              <a:rPr lang="en-US" i="1" dirty="0"/>
              <a:t>Thread Scheduling for Cache Locality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OMP labels for NUMA-local scheduling</a:t>
            </a:r>
          </a:p>
          <a:p>
            <a:r>
              <a:rPr lang="en-US" dirty="0"/>
              <a:t>L3 cache focused. Can we extend it?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6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3F5E-3BCC-7A45-B583-A28FF650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Eden++: Another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A4339-40B7-324E-8715-F32395673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16" y="3294246"/>
            <a:ext cx="6713924" cy="3429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6CF04-77F8-DB41-BE02-207DFD9F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PARSEC suite – already Shenango-ported</a:t>
            </a:r>
          </a:p>
          <a:p>
            <a:pPr lvl="1"/>
            <a:r>
              <a:rPr lang="en-US" dirty="0"/>
              <a:t>Many apps seem compute-intensive</a:t>
            </a:r>
          </a:p>
          <a:p>
            <a:pPr lvl="1"/>
            <a:r>
              <a:rPr lang="en-US" dirty="0"/>
              <a:t>Still working on getting memory footprint for all i.e., heap size</a:t>
            </a:r>
          </a:p>
          <a:p>
            <a:pPr lvl="1"/>
            <a:r>
              <a:rPr lang="en-US" dirty="0"/>
              <a:t>Hopeful on </a:t>
            </a:r>
            <a:r>
              <a:rPr lang="en-US" dirty="0" err="1"/>
              <a:t>dedup</a:t>
            </a:r>
            <a:r>
              <a:rPr lang="en-US" dirty="0"/>
              <a:t>/</a:t>
            </a:r>
            <a:r>
              <a:rPr lang="en-US" dirty="0" err="1"/>
              <a:t>canneal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1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AAD0-3CCB-EA4D-B0A4-CF2C52EA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B61B-2CF4-804F-9BCF-FA174D10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node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Rack scale</a:t>
            </a:r>
          </a:p>
          <a:p>
            <a:r>
              <a:rPr lang="en-US" dirty="0"/>
              <a:t>Single application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More apps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Paging over Network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CXL</a:t>
            </a:r>
          </a:p>
          <a:p>
            <a:r>
              <a:rPr lang="en-US" strike="sngStrike" dirty="0"/>
              <a:t>Remote Memory </a:t>
            </a:r>
            <a:r>
              <a:rPr lang="en-US" strike="sngStrike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trike="sngStrike" dirty="0">
                <a:solidFill>
                  <a:srgbClr val="FF0000"/>
                </a:solidFill>
              </a:rPr>
              <a:t> NVM</a:t>
            </a:r>
          </a:p>
          <a:p>
            <a:r>
              <a:rPr lang="en-US" dirty="0"/>
              <a:t>Partial Disaggregation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Full</a:t>
            </a:r>
            <a:endParaRPr lang="en-US" strike="sngStrike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0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1E90-79AD-8345-99CE-397763EB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Design space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FCE829-1BAF-034B-AB9D-8A26713B57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35063"/>
          <a:ext cx="10192352" cy="4517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955">
                  <a:extLst>
                    <a:ext uri="{9D8B030D-6E8A-4147-A177-3AD203B41FA5}">
                      <a16:colId xmlns:a16="http://schemas.microsoft.com/office/drawing/2014/main" val="3415650479"/>
                    </a:ext>
                  </a:extLst>
                </a:gridCol>
                <a:gridCol w="4418902">
                  <a:extLst>
                    <a:ext uri="{9D8B030D-6E8A-4147-A177-3AD203B41FA5}">
                      <a16:colId xmlns:a16="http://schemas.microsoft.com/office/drawing/2014/main" val="1655576417"/>
                    </a:ext>
                  </a:extLst>
                </a:gridCol>
                <a:gridCol w="4379495">
                  <a:extLst>
                    <a:ext uri="{9D8B030D-6E8A-4147-A177-3AD203B41FA5}">
                      <a16:colId xmlns:a16="http://schemas.microsoft.com/office/drawing/2014/main" val="3011877644"/>
                    </a:ext>
                  </a:extLst>
                </a:gridCol>
              </a:tblGrid>
              <a:tr h="43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Paging over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CXL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34211"/>
                  </a:ext>
                </a:extLst>
              </a:tr>
              <a:tr h="2064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5405"/>
                  </a:ext>
                </a:extLst>
              </a:tr>
              <a:tr h="2019373">
                <a:tc>
                  <a:txBody>
                    <a:bodyPr/>
                    <a:lstStyle/>
                    <a:p>
                      <a:r>
                        <a:rPr lang="en-US" dirty="0"/>
                        <a:t>Rack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409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AE3117-D0C3-A947-A514-725AABE0087F}"/>
              </a:ext>
            </a:extLst>
          </p:cNvPr>
          <p:cNvSpPr txBox="1"/>
          <p:nvPr/>
        </p:nvSpPr>
        <p:spPr>
          <a:xfrm>
            <a:off x="6660495" y="2285997"/>
            <a:ext cx="430887" cy="101671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C5AEB-FC38-6545-ADA1-5C4A9685777B}"/>
              </a:ext>
            </a:extLst>
          </p:cNvPr>
          <p:cNvSpPr txBox="1"/>
          <p:nvPr/>
        </p:nvSpPr>
        <p:spPr>
          <a:xfrm>
            <a:off x="6660494" y="3302713"/>
            <a:ext cx="430887" cy="101670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A941E-BF3F-7447-9252-E62D6C506A06}"/>
              </a:ext>
            </a:extLst>
          </p:cNvPr>
          <p:cNvSpPr txBox="1"/>
          <p:nvPr/>
        </p:nvSpPr>
        <p:spPr>
          <a:xfrm>
            <a:off x="7089777" y="3302712"/>
            <a:ext cx="3942379" cy="10167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6B0503-04B8-1F4C-9B1A-5E4EE3A8AECA}"/>
              </a:ext>
            </a:extLst>
          </p:cNvPr>
          <p:cNvCxnSpPr/>
          <p:nvPr/>
        </p:nvCxnSpPr>
        <p:spPr>
          <a:xfrm>
            <a:off x="6739823" y="3302712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CB2A91-108F-8C4B-BA69-4D9CB5BE5850}"/>
              </a:ext>
            </a:extLst>
          </p:cNvPr>
          <p:cNvSpPr txBox="1"/>
          <p:nvPr/>
        </p:nvSpPr>
        <p:spPr>
          <a:xfrm>
            <a:off x="2243568" y="2285999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93EE5-CE6E-F244-B457-BB43F09FEABD}"/>
              </a:ext>
            </a:extLst>
          </p:cNvPr>
          <p:cNvSpPr txBox="1"/>
          <p:nvPr/>
        </p:nvSpPr>
        <p:spPr>
          <a:xfrm>
            <a:off x="2243567" y="3302713"/>
            <a:ext cx="430887" cy="10167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B89784-CC1D-0043-A4F8-ABC6DA7F5B83}"/>
              </a:ext>
            </a:extLst>
          </p:cNvPr>
          <p:cNvCxnSpPr/>
          <p:nvPr/>
        </p:nvCxnSpPr>
        <p:spPr>
          <a:xfrm>
            <a:off x="2322896" y="3302712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6FFC56-DC97-B748-96D3-EFB547327239}"/>
              </a:ext>
            </a:extLst>
          </p:cNvPr>
          <p:cNvSpPr txBox="1"/>
          <p:nvPr/>
        </p:nvSpPr>
        <p:spPr>
          <a:xfrm>
            <a:off x="2241964" y="4319425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16953-27E4-2F44-996E-52769521FB05}"/>
              </a:ext>
            </a:extLst>
          </p:cNvPr>
          <p:cNvSpPr txBox="1"/>
          <p:nvPr/>
        </p:nvSpPr>
        <p:spPr>
          <a:xfrm>
            <a:off x="2241963" y="5336139"/>
            <a:ext cx="430887" cy="101671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3A7D2-FE4F-514D-A813-B110ED864390}"/>
              </a:ext>
            </a:extLst>
          </p:cNvPr>
          <p:cNvSpPr txBox="1"/>
          <p:nvPr/>
        </p:nvSpPr>
        <p:spPr>
          <a:xfrm>
            <a:off x="2671246" y="5336138"/>
            <a:ext cx="3942379" cy="10167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952572-5174-124B-AAB3-EB1CCF27F856}"/>
              </a:ext>
            </a:extLst>
          </p:cNvPr>
          <p:cNvCxnSpPr/>
          <p:nvPr/>
        </p:nvCxnSpPr>
        <p:spPr>
          <a:xfrm>
            <a:off x="2321292" y="5336138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BC3D2C-DABD-244D-A9EF-FBF3A2824C41}"/>
              </a:ext>
            </a:extLst>
          </p:cNvPr>
          <p:cNvSpPr txBox="1"/>
          <p:nvPr/>
        </p:nvSpPr>
        <p:spPr>
          <a:xfrm>
            <a:off x="6657287" y="4319425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93FD95-B5C2-0F49-A81E-A8C70CE2212E}"/>
              </a:ext>
            </a:extLst>
          </p:cNvPr>
          <p:cNvSpPr txBox="1"/>
          <p:nvPr/>
        </p:nvSpPr>
        <p:spPr>
          <a:xfrm>
            <a:off x="6657286" y="5336139"/>
            <a:ext cx="430887" cy="101671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CDC65-DF87-594C-A8C8-59A1CD4D9B54}"/>
              </a:ext>
            </a:extLst>
          </p:cNvPr>
          <p:cNvSpPr txBox="1"/>
          <p:nvPr/>
        </p:nvSpPr>
        <p:spPr>
          <a:xfrm>
            <a:off x="7086569" y="5336138"/>
            <a:ext cx="3942379" cy="10167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B8C4D-B1B8-644E-8977-FA2CCFD77F17}"/>
              </a:ext>
            </a:extLst>
          </p:cNvPr>
          <p:cNvCxnSpPr/>
          <p:nvPr/>
        </p:nvCxnSpPr>
        <p:spPr>
          <a:xfrm>
            <a:off x="6736615" y="5336138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0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A70F-F5EF-F04D-8A36-15B21512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284D-D6A2-C84F-A8E6-D5DC1F25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2-3 times slower</a:t>
            </a:r>
          </a:p>
          <a:p>
            <a:r>
              <a:rPr lang="en-US" dirty="0"/>
              <a:t>App degradation could be much lower</a:t>
            </a:r>
          </a:p>
          <a:p>
            <a:r>
              <a:rPr lang="en-US" dirty="0"/>
              <a:t>Is pure CXL-memory a possibility?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23895-AAAD-984A-9A44-D4BB2CA3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38" y="1183837"/>
            <a:ext cx="4272562" cy="215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D8D96-DF46-5F49-99CF-ECB5530B1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80" y="4071023"/>
            <a:ext cx="10688320" cy="2421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323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0F14-0CFF-2949-A64E-5160ACBF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vs. Pure CXL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2F4D98-60ED-7540-8B52-ECFB372B0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081249"/>
              </p:ext>
            </p:extLst>
          </p:nvPr>
        </p:nvGraphicFramePr>
        <p:xfrm>
          <a:off x="838200" y="1825624"/>
          <a:ext cx="6710680" cy="3101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2654183111"/>
                    </a:ext>
                  </a:extLst>
                </a:gridCol>
                <a:gridCol w="3342640">
                  <a:extLst>
                    <a:ext uri="{9D8B030D-6E8A-4147-A177-3AD203B41FA5}">
                      <a16:colId xmlns:a16="http://schemas.microsoft.com/office/drawing/2014/main" val="1064606730"/>
                    </a:ext>
                  </a:extLst>
                </a:gridCol>
              </a:tblGrid>
              <a:tr h="31019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 µs or easily more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 overhead of paging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GBs of local cache 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Fancy caching/prefetching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250 µs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CPU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Smaller L3 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fancy prefetching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41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03C6-4D83-3243-94A3-26803285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vs Full Disaggregation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27FD9D1-CB04-D840-9A70-23CE8ABA3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614424"/>
              </p:ext>
            </p:extLst>
          </p:nvPr>
        </p:nvGraphicFramePr>
        <p:xfrm>
          <a:off x="838200" y="1825624"/>
          <a:ext cx="671068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2654183111"/>
                    </a:ext>
                  </a:extLst>
                </a:gridCol>
                <a:gridCol w="3342640">
                  <a:extLst>
                    <a:ext uri="{9D8B030D-6E8A-4147-A177-3AD203B41FA5}">
                      <a16:colId xmlns:a16="http://schemas.microsoft.com/office/drawing/2014/main" val="1064606730"/>
                    </a:ext>
                  </a:extLst>
                </a:gridCol>
              </a:tblGrid>
              <a:tr h="31019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 or CXL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Ample* Local DRAM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Minimizing remote latencies/perf degradation a priority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Caching or Page promotion/demotion part of  runtimes – applicable for both network and CXL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E.g., all network-based systems and Microsoft, Facebook’s CXL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Only CXL?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L3 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Accepted perf degradation, and explore CX-specific  opportunities. Like?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E.g., None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8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1E90-79AD-8345-99CE-397763EB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problem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FCE829-1BAF-034B-AB9D-8A26713B5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4424"/>
              </p:ext>
            </p:extLst>
          </p:nvPr>
        </p:nvGraphicFramePr>
        <p:xfrm>
          <a:off x="838200" y="1835063"/>
          <a:ext cx="10192352" cy="4517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955">
                  <a:extLst>
                    <a:ext uri="{9D8B030D-6E8A-4147-A177-3AD203B41FA5}">
                      <a16:colId xmlns:a16="http://schemas.microsoft.com/office/drawing/2014/main" val="3415650479"/>
                    </a:ext>
                  </a:extLst>
                </a:gridCol>
                <a:gridCol w="4418902">
                  <a:extLst>
                    <a:ext uri="{9D8B030D-6E8A-4147-A177-3AD203B41FA5}">
                      <a16:colId xmlns:a16="http://schemas.microsoft.com/office/drawing/2014/main" val="1655576417"/>
                    </a:ext>
                  </a:extLst>
                </a:gridCol>
                <a:gridCol w="4379495">
                  <a:extLst>
                    <a:ext uri="{9D8B030D-6E8A-4147-A177-3AD203B41FA5}">
                      <a16:colId xmlns:a16="http://schemas.microsoft.com/office/drawing/2014/main" val="3011877644"/>
                    </a:ext>
                  </a:extLst>
                </a:gridCol>
              </a:tblGrid>
              <a:tr h="43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Paging over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CXL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34211"/>
                  </a:ext>
                </a:extLst>
              </a:tr>
              <a:tr h="2064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5405"/>
                  </a:ext>
                </a:extLst>
              </a:tr>
              <a:tr h="2019373">
                <a:tc>
                  <a:txBody>
                    <a:bodyPr/>
                    <a:lstStyle/>
                    <a:p>
                      <a:r>
                        <a:rPr lang="en-US" dirty="0"/>
                        <a:t>Rack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409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AE3117-D0C3-A947-A514-725AABE0087F}"/>
              </a:ext>
            </a:extLst>
          </p:cNvPr>
          <p:cNvSpPr txBox="1"/>
          <p:nvPr/>
        </p:nvSpPr>
        <p:spPr>
          <a:xfrm>
            <a:off x="6660495" y="2285999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C5AEB-FC38-6545-ADA1-5C4A9685777B}"/>
              </a:ext>
            </a:extLst>
          </p:cNvPr>
          <p:cNvSpPr txBox="1"/>
          <p:nvPr/>
        </p:nvSpPr>
        <p:spPr>
          <a:xfrm>
            <a:off x="6660494" y="3302713"/>
            <a:ext cx="430887" cy="101670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A941E-BF3F-7447-9252-E62D6C506A06}"/>
              </a:ext>
            </a:extLst>
          </p:cNvPr>
          <p:cNvSpPr txBox="1"/>
          <p:nvPr/>
        </p:nvSpPr>
        <p:spPr>
          <a:xfrm>
            <a:off x="7089777" y="3302712"/>
            <a:ext cx="3942379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scheduling story?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6B0503-04B8-1F4C-9B1A-5E4EE3A8AECA}"/>
              </a:ext>
            </a:extLst>
          </p:cNvPr>
          <p:cNvCxnSpPr/>
          <p:nvPr/>
        </p:nvCxnSpPr>
        <p:spPr>
          <a:xfrm>
            <a:off x="6739823" y="3302712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CB2A91-108F-8C4B-BA69-4D9CB5BE5850}"/>
              </a:ext>
            </a:extLst>
          </p:cNvPr>
          <p:cNvSpPr txBox="1"/>
          <p:nvPr/>
        </p:nvSpPr>
        <p:spPr>
          <a:xfrm>
            <a:off x="2243568" y="2275125"/>
            <a:ext cx="430887" cy="102758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93EE5-CE6E-F244-B457-BB43F09FEABD}"/>
              </a:ext>
            </a:extLst>
          </p:cNvPr>
          <p:cNvSpPr txBox="1"/>
          <p:nvPr/>
        </p:nvSpPr>
        <p:spPr>
          <a:xfrm>
            <a:off x="2243567" y="3302713"/>
            <a:ext cx="430887" cy="10167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9A417-982D-354D-A1DE-9F376DE00316}"/>
              </a:ext>
            </a:extLst>
          </p:cNvPr>
          <p:cNvSpPr txBox="1"/>
          <p:nvPr/>
        </p:nvSpPr>
        <p:spPr>
          <a:xfrm>
            <a:off x="2674454" y="2285999"/>
            <a:ext cx="3942379" cy="86177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Eden++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apps – more efficiency, isolation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BF89F-6C47-4443-91FD-C74DDA846B98}"/>
              </a:ext>
            </a:extLst>
          </p:cNvPr>
          <p:cNvSpPr txBox="1"/>
          <p:nvPr/>
        </p:nvSpPr>
        <p:spPr>
          <a:xfrm>
            <a:off x="2672850" y="3302712"/>
            <a:ext cx="3942379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feasible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B89784-CC1D-0043-A4F8-ABC6DA7F5B83}"/>
              </a:ext>
            </a:extLst>
          </p:cNvPr>
          <p:cNvCxnSpPr/>
          <p:nvPr/>
        </p:nvCxnSpPr>
        <p:spPr>
          <a:xfrm>
            <a:off x="2322896" y="3302712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6FFC56-DC97-B748-96D3-EFB547327239}"/>
              </a:ext>
            </a:extLst>
          </p:cNvPr>
          <p:cNvSpPr txBox="1"/>
          <p:nvPr/>
        </p:nvSpPr>
        <p:spPr>
          <a:xfrm>
            <a:off x="2241964" y="4319425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16953-27E4-2F44-996E-52769521FB05}"/>
              </a:ext>
            </a:extLst>
          </p:cNvPr>
          <p:cNvSpPr txBox="1"/>
          <p:nvPr/>
        </p:nvSpPr>
        <p:spPr>
          <a:xfrm>
            <a:off x="2241963" y="5336139"/>
            <a:ext cx="430887" cy="101671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3A7D2-FE4F-514D-A813-B110ED864390}"/>
              </a:ext>
            </a:extLst>
          </p:cNvPr>
          <p:cNvSpPr txBox="1"/>
          <p:nvPr/>
        </p:nvSpPr>
        <p:spPr>
          <a:xfrm>
            <a:off x="2671246" y="5336138"/>
            <a:ext cx="3942379" cy="10167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952572-5174-124B-AAB3-EB1CCF27F856}"/>
              </a:ext>
            </a:extLst>
          </p:cNvPr>
          <p:cNvCxnSpPr/>
          <p:nvPr/>
        </p:nvCxnSpPr>
        <p:spPr>
          <a:xfrm>
            <a:off x="2321292" y="5336138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BC3D2C-DABD-244D-A9EF-FBF3A2824C41}"/>
              </a:ext>
            </a:extLst>
          </p:cNvPr>
          <p:cNvSpPr txBox="1"/>
          <p:nvPr/>
        </p:nvSpPr>
        <p:spPr>
          <a:xfrm>
            <a:off x="6657287" y="4319425"/>
            <a:ext cx="430887" cy="1016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Partial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93FD95-B5C2-0F49-A81E-A8C70CE2212E}"/>
              </a:ext>
            </a:extLst>
          </p:cNvPr>
          <p:cNvSpPr txBox="1"/>
          <p:nvPr/>
        </p:nvSpPr>
        <p:spPr>
          <a:xfrm>
            <a:off x="6657286" y="5336139"/>
            <a:ext cx="430887" cy="101671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Full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CDC65-DF87-594C-A8C8-59A1CD4D9B54}"/>
              </a:ext>
            </a:extLst>
          </p:cNvPr>
          <p:cNvSpPr txBox="1"/>
          <p:nvPr/>
        </p:nvSpPr>
        <p:spPr>
          <a:xfrm>
            <a:off x="7086569" y="5336138"/>
            <a:ext cx="3942379" cy="10167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B8C4D-B1B8-644E-8977-FA2CCFD77F17}"/>
              </a:ext>
            </a:extLst>
          </p:cNvPr>
          <p:cNvCxnSpPr/>
          <p:nvPr/>
        </p:nvCxnSpPr>
        <p:spPr>
          <a:xfrm>
            <a:off x="6736615" y="5336138"/>
            <a:ext cx="41677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43B317-EF1E-0C41-A499-ACA7A56E95FD}"/>
              </a:ext>
            </a:extLst>
          </p:cNvPr>
          <p:cNvSpPr txBox="1"/>
          <p:nvPr/>
        </p:nvSpPr>
        <p:spPr>
          <a:xfrm>
            <a:off x="7092984" y="2285998"/>
            <a:ext cx="3942379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Eden is irrelevant – tight latencies, no primitive for asynchronous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Eden++ (locality-aware scheduling) may still apply</a:t>
            </a:r>
          </a:p>
        </p:txBody>
      </p:sp>
    </p:spTree>
    <p:extLst>
      <p:ext uri="{BB962C8B-B14F-4D97-AF65-F5344CB8AC3E}">
        <p14:creationId xmlns:p14="http://schemas.microsoft.com/office/powerpoint/2010/main" val="37132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76188</TotalTime>
  <Words>526</Words>
  <Application>Microsoft Macintosh PowerPoint</Application>
  <PresentationFormat>Widescreen</PresentationFormat>
  <Paragraphs>131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Agenda</vt:lpstr>
      <vt:lpstr>Eden++</vt:lpstr>
      <vt:lpstr>Eden++: Another application</vt:lpstr>
      <vt:lpstr>Eden**</vt:lpstr>
      <vt:lpstr>Exercise: Design space</vt:lpstr>
      <vt:lpstr>CXL Memory</vt:lpstr>
      <vt:lpstr>Network vs. Pure CXL</vt:lpstr>
      <vt:lpstr>Partial vs Full Disaggregation</vt:lpstr>
      <vt:lpstr>Scheduling problem</vt:lpstr>
      <vt:lpstr>Scheduling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204</cp:revision>
  <dcterms:created xsi:type="dcterms:W3CDTF">2022-04-07T16:58:44Z</dcterms:created>
  <dcterms:modified xsi:type="dcterms:W3CDTF">2022-08-10T23:35:38Z</dcterms:modified>
</cp:coreProperties>
</file>