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09" r:id="rId2"/>
    <p:sldId id="333" r:id="rId3"/>
    <p:sldId id="336" r:id="rId4"/>
    <p:sldId id="334" r:id="rId5"/>
    <p:sldId id="338" r:id="rId6"/>
    <p:sldId id="342" r:id="rId7"/>
    <p:sldId id="341" r:id="rId8"/>
    <p:sldId id="339" r:id="rId9"/>
    <p:sldId id="340" r:id="rId10"/>
    <p:sldId id="331" r:id="rId11"/>
    <p:sldId id="327" r:id="rId12"/>
    <p:sldId id="330" r:id="rId13"/>
    <p:sldId id="33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8"/>
    <p:restoredTop sz="86917"/>
  </p:normalViewPr>
  <p:slideViewPr>
    <p:cSldViewPr snapToGrid="0" snapToObjects="1">
      <p:cViewPr varScale="1">
        <p:scale>
          <a:sx n="126" d="100"/>
          <a:sy n="126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8/7/22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4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9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14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candidate: Matric multiply, solving linear systems, LP solvers, ML training (</a:t>
            </a:r>
            <a:r>
              <a:rPr lang="en-US" dirty="0" err="1"/>
              <a:t>Tensorflow</a:t>
            </a:r>
            <a:r>
              <a:rPr lang="en-US" dirty="0"/>
              <a:t>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45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CXL disaggregated memory – latencies are still debatable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43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to page mapping – LRU based</a:t>
            </a:r>
          </a:p>
          <a:p>
            <a:r>
              <a:rPr lang="en-US" dirty="0"/>
              <a:t>Think of implications of differences on the previous work</a:t>
            </a:r>
          </a:p>
          <a:p>
            <a:r>
              <a:rPr lang="en-US" dirty="0"/>
              <a:t>Data placement is also an important dimension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60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abs/10.1145/341800.34180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F625-54BD-5D41-AC00-9123BF76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100E-A4D6-364B-BD9E-49A85E3E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Brainstorming potential directions.</a:t>
            </a:r>
          </a:p>
          <a:p>
            <a:r>
              <a:rPr lang="en-US" dirty="0"/>
              <a:t>Eden++ 	– improving current design</a:t>
            </a:r>
          </a:p>
          <a:p>
            <a:r>
              <a:rPr lang="en-US" b="1" dirty="0"/>
              <a:t>Eden** 	– exploring other points in the design space</a:t>
            </a:r>
          </a:p>
        </p:txBody>
      </p:sp>
    </p:spTree>
    <p:extLst>
      <p:ext uri="{BB962C8B-B14F-4D97-AF65-F5344CB8AC3E}">
        <p14:creationId xmlns:p14="http://schemas.microsoft.com/office/powerpoint/2010/main" val="46670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3F5E-3BCC-7A45-B583-A28FF650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PARSEC apps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A4339-40B7-324E-8715-F32395673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316" y="3294246"/>
            <a:ext cx="6713924" cy="3429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A6CF04-77F8-DB41-BE02-207DFD9F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PARSEC suite – already Shenango-ported</a:t>
            </a:r>
          </a:p>
          <a:p>
            <a:pPr lvl="1"/>
            <a:r>
              <a:rPr lang="en-US" dirty="0"/>
              <a:t>Many apps seem compute-intensive</a:t>
            </a:r>
          </a:p>
          <a:p>
            <a:pPr lvl="1"/>
            <a:r>
              <a:rPr lang="en-US" dirty="0"/>
              <a:t>Still working on getting memory footprint for all i.e., heap size</a:t>
            </a:r>
          </a:p>
          <a:p>
            <a:pPr lvl="1"/>
            <a:r>
              <a:rPr lang="en-US" dirty="0"/>
              <a:t>Hopeful on </a:t>
            </a:r>
            <a:r>
              <a:rPr lang="en-US" dirty="0" err="1"/>
              <a:t>dedup</a:t>
            </a:r>
            <a:r>
              <a:rPr lang="en-US" dirty="0"/>
              <a:t>/</a:t>
            </a:r>
            <a:r>
              <a:rPr lang="en-US" dirty="0" err="1"/>
              <a:t>canneal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1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A70F-F5EF-F04D-8A36-15B21512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284D-D6A2-C84F-A8E6-D5DC1F250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2-3 times slower</a:t>
            </a:r>
          </a:p>
          <a:p>
            <a:r>
              <a:rPr lang="en-US" dirty="0"/>
              <a:t>App degradation could be much lower</a:t>
            </a:r>
          </a:p>
          <a:p>
            <a:r>
              <a:rPr lang="en-US" dirty="0"/>
              <a:t>Is pure CXL-memory a possibility?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23895-AAAD-984A-9A44-D4BB2CA3B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238" y="1183837"/>
            <a:ext cx="4272562" cy="2155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6D8D96-DF46-5F49-99CF-ECB5530B1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380" y="4071023"/>
            <a:ext cx="10688320" cy="24218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323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0527-AB48-3E42-BF4B-F4A240A3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Eden++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83F6D-11E8-4B46-9A4A-322BDB814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171046" cy="4351338"/>
          </a:xfrm>
        </p:spPr>
        <p:txBody>
          <a:bodyPr/>
          <a:lstStyle/>
          <a:p>
            <a:r>
              <a:rPr lang="en-US" dirty="0"/>
              <a:t>Locality-aware scheduling. Examples:</a:t>
            </a:r>
          </a:p>
          <a:p>
            <a:pPr lvl="1"/>
            <a:r>
              <a:rPr lang="en-US" dirty="0"/>
              <a:t>Addressing locality effect of induced concurrency e.g., Sort</a:t>
            </a:r>
          </a:p>
          <a:p>
            <a:pPr lvl="1"/>
            <a:r>
              <a:rPr lang="en-US" dirty="0"/>
              <a:t>Revisiting scheduling policies for locality</a:t>
            </a:r>
          </a:p>
          <a:p>
            <a:pPr lvl="2"/>
            <a:r>
              <a:rPr lang="en-US" dirty="0"/>
              <a:t>Run-to-completion is better</a:t>
            </a:r>
          </a:p>
          <a:p>
            <a:pPr lvl="2"/>
            <a:r>
              <a:rPr lang="en-US" dirty="0"/>
              <a:t>Work stealing is not? (</a:t>
            </a:r>
            <a:r>
              <a:rPr lang="en-US" dirty="0">
                <a:hlinkClick r:id="rId3"/>
              </a:rPr>
              <a:t>The data locality of work stealing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Scheduling related group of threads together – memory affinity labels on threads. E.g.,</a:t>
            </a:r>
          </a:p>
          <a:p>
            <a:pPr lvl="2"/>
            <a:r>
              <a:rPr lang="en-US" dirty="0"/>
              <a:t>“</a:t>
            </a:r>
            <a:r>
              <a:rPr lang="en-US" i="1" dirty="0"/>
              <a:t>Thread Scheduling for Cache Locality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OMP labels for NUMA-local scheduling</a:t>
            </a:r>
          </a:p>
          <a:p>
            <a:r>
              <a:rPr lang="en-US" dirty="0"/>
              <a:t>L3 cache focused. Can we extend it?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6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03C6-4D83-3243-94A3-26803285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vs Full Disaggregation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27FD9D1-CB04-D840-9A70-23CE8ABA37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614424"/>
              </p:ext>
            </p:extLst>
          </p:nvPr>
        </p:nvGraphicFramePr>
        <p:xfrm>
          <a:off x="838200" y="1825624"/>
          <a:ext cx="6710680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2654183111"/>
                    </a:ext>
                  </a:extLst>
                </a:gridCol>
                <a:gridCol w="3342640">
                  <a:extLst>
                    <a:ext uri="{9D8B030D-6E8A-4147-A177-3AD203B41FA5}">
                      <a16:colId xmlns:a16="http://schemas.microsoft.com/office/drawing/2014/main" val="1064606730"/>
                    </a:ext>
                  </a:extLst>
                </a:gridCol>
              </a:tblGrid>
              <a:tr h="310197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Network or CXL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Ample* Local DRAM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Minimizing remote latencies/perf degradation a priority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Caching or Page promotion/demotion part of  runtimes – applicable for both network and CXL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E.g., all network-based systems and Microsoft, Facebook’s CXL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Only CXL?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L3 cache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Accepted perf degradation, and explore CX-specific  opportunities. Like?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E.g., None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79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78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AAD0-3CCB-EA4D-B0A4-CF2C52EA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Eden**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B61B-2CF4-804F-9BCF-FA174D105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node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Rack scale</a:t>
            </a:r>
          </a:p>
          <a:p>
            <a:r>
              <a:rPr lang="en-US" dirty="0"/>
              <a:t>Single application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More apps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Paging over Network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CXL</a:t>
            </a:r>
          </a:p>
          <a:p>
            <a:r>
              <a:rPr lang="en-US" strike="sngStrike" dirty="0"/>
              <a:t>Remote Memory </a:t>
            </a:r>
            <a:r>
              <a:rPr lang="en-US" strike="sngStrike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trike="sngStrike" dirty="0">
                <a:solidFill>
                  <a:srgbClr val="FF0000"/>
                </a:solidFill>
              </a:rPr>
              <a:t> NVM</a:t>
            </a:r>
          </a:p>
          <a:p>
            <a:r>
              <a:rPr lang="en-US" strike="sngStrike" dirty="0"/>
              <a:t>Partial Disaggregation </a:t>
            </a:r>
            <a:r>
              <a:rPr lang="en-US" strike="sngStrike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trike="sngStrike" dirty="0">
                <a:solidFill>
                  <a:srgbClr val="FF0000"/>
                </a:solidFill>
              </a:rPr>
              <a:t> Full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0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1E90-79AD-8345-99CE-397763EB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Design space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6FCE829-1BAF-034B-AB9D-8A26713B57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35063"/>
          <a:ext cx="10192352" cy="4517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3955">
                  <a:extLst>
                    <a:ext uri="{9D8B030D-6E8A-4147-A177-3AD203B41FA5}">
                      <a16:colId xmlns:a16="http://schemas.microsoft.com/office/drawing/2014/main" val="3415650479"/>
                    </a:ext>
                  </a:extLst>
                </a:gridCol>
                <a:gridCol w="4418902">
                  <a:extLst>
                    <a:ext uri="{9D8B030D-6E8A-4147-A177-3AD203B41FA5}">
                      <a16:colId xmlns:a16="http://schemas.microsoft.com/office/drawing/2014/main" val="1655576417"/>
                    </a:ext>
                  </a:extLst>
                </a:gridCol>
                <a:gridCol w="4379495">
                  <a:extLst>
                    <a:ext uri="{9D8B030D-6E8A-4147-A177-3AD203B41FA5}">
                      <a16:colId xmlns:a16="http://schemas.microsoft.com/office/drawing/2014/main" val="3011877644"/>
                    </a:ext>
                  </a:extLst>
                </a:gridCol>
              </a:tblGrid>
              <a:tr h="43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Paging over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CXL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134211"/>
                  </a:ext>
                </a:extLst>
              </a:tr>
              <a:tr h="2064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65405"/>
                  </a:ext>
                </a:extLst>
              </a:tr>
              <a:tr h="2019373">
                <a:tc>
                  <a:txBody>
                    <a:bodyPr/>
                    <a:lstStyle/>
                    <a:p>
                      <a:r>
                        <a:rPr lang="en-US" dirty="0"/>
                        <a:t>Rack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409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AE3117-D0C3-A947-A514-725AABE0087F}"/>
              </a:ext>
            </a:extLst>
          </p:cNvPr>
          <p:cNvSpPr txBox="1"/>
          <p:nvPr/>
        </p:nvSpPr>
        <p:spPr>
          <a:xfrm>
            <a:off x="6660495" y="2285997"/>
            <a:ext cx="430887" cy="101671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Partial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C5AEB-FC38-6545-ADA1-5C4A9685777B}"/>
              </a:ext>
            </a:extLst>
          </p:cNvPr>
          <p:cNvSpPr txBox="1"/>
          <p:nvPr/>
        </p:nvSpPr>
        <p:spPr>
          <a:xfrm>
            <a:off x="6660494" y="3302713"/>
            <a:ext cx="430887" cy="101670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Full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5A941E-BF3F-7447-9252-E62D6C506A06}"/>
              </a:ext>
            </a:extLst>
          </p:cNvPr>
          <p:cNvSpPr txBox="1"/>
          <p:nvPr/>
        </p:nvSpPr>
        <p:spPr>
          <a:xfrm>
            <a:off x="7089777" y="3302712"/>
            <a:ext cx="3942379" cy="101671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6B0503-04B8-1F4C-9B1A-5E4EE3A8AECA}"/>
              </a:ext>
            </a:extLst>
          </p:cNvPr>
          <p:cNvCxnSpPr/>
          <p:nvPr/>
        </p:nvCxnSpPr>
        <p:spPr>
          <a:xfrm>
            <a:off x="6739823" y="3302712"/>
            <a:ext cx="41677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CB2A91-108F-8C4B-BA69-4D9CB5BE5850}"/>
              </a:ext>
            </a:extLst>
          </p:cNvPr>
          <p:cNvSpPr txBox="1"/>
          <p:nvPr/>
        </p:nvSpPr>
        <p:spPr>
          <a:xfrm>
            <a:off x="2243568" y="2285995"/>
            <a:ext cx="430887" cy="101671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Partial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193EE5-CE6E-F244-B457-BB43F09FEABD}"/>
              </a:ext>
            </a:extLst>
          </p:cNvPr>
          <p:cNvSpPr txBox="1"/>
          <p:nvPr/>
        </p:nvSpPr>
        <p:spPr>
          <a:xfrm>
            <a:off x="2243567" y="3302713"/>
            <a:ext cx="430887" cy="101670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Full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B89784-CC1D-0043-A4F8-ABC6DA7F5B83}"/>
              </a:ext>
            </a:extLst>
          </p:cNvPr>
          <p:cNvCxnSpPr/>
          <p:nvPr/>
        </p:nvCxnSpPr>
        <p:spPr>
          <a:xfrm>
            <a:off x="2322896" y="3302712"/>
            <a:ext cx="41677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6FFC56-DC97-B748-96D3-EFB547327239}"/>
              </a:ext>
            </a:extLst>
          </p:cNvPr>
          <p:cNvSpPr txBox="1"/>
          <p:nvPr/>
        </p:nvSpPr>
        <p:spPr>
          <a:xfrm>
            <a:off x="2241964" y="4319425"/>
            <a:ext cx="430887" cy="101671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Partial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C16953-27E4-2F44-996E-52769521FB05}"/>
              </a:ext>
            </a:extLst>
          </p:cNvPr>
          <p:cNvSpPr txBox="1"/>
          <p:nvPr/>
        </p:nvSpPr>
        <p:spPr>
          <a:xfrm>
            <a:off x="2241963" y="5336139"/>
            <a:ext cx="430887" cy="101671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Full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53A7D2-FE4F-514D-A813-B110ED864390}"/>
              </a:ext>
            </a:extLst>
          </p:cNvPr>
          <p:cNvSpPr txBox="1"/>
          <p:nvPr/>
        </p:nvSpPr>
        <p:spPr>
          <a:xfrm>
            <a:off x="2671246" y="5336138"/>
            <a:ext cx="3942379" cy="101671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952572-5174-124B-AAB3-EB1CCF27F856}"/>
              </a:ext>
            </a:extLst>
          </p:cNvPr>
          <p:cNvCxnSpPr/>
          <p:nvPr/>
        </p:nvCxnSpPr>
        <p:spPr>
          <a:xfrm>
            <a:off x="2321292" y="5336138"/>
            <a:ext cx="41677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BC3D2C-DABD-244D-A9EF-FBF3A2824C41}"/>
              </a:ext>
            </a:extLst>
          </p:cNvPr>
          <p:cNvSpPr txBox="1"/>
          <p:nvPr/>
        </p:nvSpPr>
        <p:spPr>
          <a:xfrm>
            <a:off x="6657287" y="4319425"/>
            <a:ext cx="430887" cy="101671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Partial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93FD95-B5C2-0F49-A81E-A8C70CE2212E}"/>
              </a:ext>
            </a:extLst>
          </p:cNvPr>
          <p:cNvSpPr txBox="1"/>
          <p:nvPr/>
        </p:nvSpPr>
        <p:spPr>
          <a:xfrm>
            <a:off x="6657286" y="5336139"/>
            <a:ext cx="430887" cy="101671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Full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BCDC65-DF87-594C-A8C8-59A1CD4D9B54}"/>
              </a:ext>
            </a:extLst>
          </p:cNvPr>
          <p:cNvSpPr txBox="1"/>
          <p:nvPr/>
        </p:nvSpPr>
        <p:spPr>
          <a:xfrm>
            <a:off x="7086569" y="5336138"/>
            <a:ext cx="3942379" cy="101671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0B8C4D-B1B8-644E-8977-FA2CCFD77F17}"/>
              </a:ext>
            </a:extLst>
          </p:cNvPr>
          <p:cNvCxnSpPr/>
          <p:nvPr/>
        </p:nvCxnSpPr>
        <p:spPr>
          <a:xfrm>
            <a:off x="6736615" y="5336138"/>
            <a:ext cx="41677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80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0F14-0CFF-2949-A64E-5160ACBF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Setting: Network vs. CXL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E2F4D98-60ED-7540-8B52-ECFB372B0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842882"/>
              </p:ext>
            </p:extLst>
          </p:nvPr>
        </p:nvGraphicFramePr>
        <p:xfrm>
          <a:off x="838200" y="1825625"/>
          <a:ext cx="8133080" cy="1425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1932">
                  <a:extLst>
                    <a:ext uri="{9D8B030D-6E8A-4147-A177-3AD203B41FA5}">
                      <a16:colId xmlns:a16="http://schemas.microsoft.com/office/drawing/2014/main" val="2654183111"/>
                    </a:ext>
                  </a:extLst>
                </a:gridCol>
                <a:gridCol w="4051148">
                  <a:extLst>
                    <a:ext uri="{9D8B030D-6E8A-4147-A177-3AD203B41FA5}">
                      <a16:colId xmlns:a16="http://schemas.microsoft.com/office/drawing/2014/main" val="1064606730"/>
                    </a:ext>
                  </a:extLst>
                </a:gridCol>
              </a:tblGrid>
              <a:tr h="14255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5 µs or easily more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Local memory – 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Page caching/swapping on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300 ns - 1 µs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Local memory - 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Page migrations off-path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7937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1EBF76D-62AC-3544-81C1-F4BC52B210DE}"/>
              </a:ext>
            </a:extLst>
          </p:cNvPr>
          <p:cNvSpPr txBox="1"/>
          <p:nvPr/>
        </p:nvSpPr>
        <p:spPr>
          <a:xfrm>
            <a:off x="792480" y="3830320"/>
            <a:ext cx="6101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cases aim to avoid far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runtime work/requirements more relaxed in case of CXL</a:t>
            </a:r>
          </a:p>
        </p:txBody>
      </p:sp>
    </p:spTree>
    <p:extLst>
      <p:ext uri="{BB962C8B-B14F-4D97-AF65-F5344CB8AC3E}">
        <p14:creationId xmlns:p14="http://schemas.microsoft.com/office/powerpoint/2010/main" val="214441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1E90-79AD-8345-99CE-397763EB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problem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6FCE829-1BAF-034B-AB9D-8A26713B57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35063"/>
          <a:ext cx="10192352" cy="4517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3955">
                  <a:extLst>
                    <a:ext uri="{9D8B030D-6E8A-4147-A177-3AD203B41FA5}">
                      <a16:colId xmlns:a16="http://schemas.microsoft.com/office/drawing/2014/main" val="3415650479"/>
                    </a:ext>
                  </a:extLst>
                </a:gridCol>
                <a:gridCol w="4418902">
                  <a:extLst>
                    <a:ext uri="{9D8B030D-6E8A-4147-A177-3AD203B41FA5}">
                      <a16:colId xmlns:a16="http://schemas.microsoft.com/office/drawing/2014/main" val="1655576417"/>
                    </a:ext>
                  </a:extLst>
                </a:gridCol>
                <a:gridCol w="4379495">
                  <a:extLst>
                    <a:ext uri="{9D8B030D-6E8A-4147-A177-3AD203B41FA5}">
                      <a16:colId xmlns:a16="http://schemas.microsoft.com/office/drawing/2014/main" val="3011877644"/>
                    </a:ext>
                  </a:extLst>
                </a:gridCol>
              </a:tblGrid>
              <a:tr h="43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Paging over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CXL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134211"/>
                  </a:ext>
                </a:extLst>
              </a:tr>
              <a:tr h="2064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65405"/>
                  </a:ext>
                </a:extLst>
              </a:tr>
              <a:tr h="2019373">
                <a:tc>
                  <a:txBody>
                    <a:bodyPr/>
                    <a:lstStyle/>
                    <a:p>
                      <a:r>
                        <a:rPr lang="en-US" dirty="0"/>
                        <a:t>Rack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4097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3A9A417-982D-354D-A1DE-9F376DE00316}"/>
              </a:ext>
            </a:extLst>
          </p:cNvPr>
          <p:cNvSpPr txBox="1"/>
          <p:nvPr/>
        </p:nvSpPr>
        <p:spPr>
          <a:xfrm>
            <a:off x="2674454" y="2285999"/>
            <a:ext cx="3942379" cy="86177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Eden++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Multiple apps – more efficiency, isolation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43B317-EF1E-0C41-A499-ACA7A56E95FD}"/>
              </a:ext>
            </a:extLst>
          </p:cNvPr>
          <p:cNvSpPr txBox="1"/>
          <p:nvPr/>
        </p:nvSpPr>
        <p:spPr>
          <a:xfrm>
            <a:off x="7092984" y="2285998"/>
            <a:ext cx="3942379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Eden is irrelevant – tight latencies, no primitive for asynchronous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Eden++ (locality-aware scheduling) may still apply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2C58D1-8342-1144-A036-60B15DE03379}"/>
              </a:ext>
            </a:extLst>
          </p:cNvPr>
          <p:cNvSpPr txBox="1"/>
          <p:nvPr/>
        </p:nvSpPr>
        <p:spPr>
          <a:xfrm>
            <a:off x="2671245" y="4334288"/>
            <a:ext cx="3942379" cy="160043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 + node (Job + task)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New resources</a:t>
            </a:r>
            <a:r>
              <a:rPr lang="en-US" sz="1600" dirty="0"/>
              <a:t>: local cache, remote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Fastswap++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B2C0D1-37E3-0D44-BEDD-7DC072C9010B}"/>
              </a:ext>
            </a:extLst>
          </p:cNvPr>
          <p:cNvSpPr txBox="1"/>
          <p:nvPr/>
        </p:nvSpPr>
        <p:spPr>
          <a:xfrm>
            <a:off x="7094588" y="4319419"/>
            <a:ext cx="3942379" cy="132343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Same as network but </a:t>
            </a:r>
            <a:r>
              <a:rPr lang="en-US" sz="1600" b="1" dirty="0"/>
              <a:t>with CXL flavor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Microsoft paper schedules VMs but can do more fine-grained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abstract design for both technologies?</a:t>
            </a:r>
          </a:p>
        </p:txBody>
      </p:sp>
    </p:spTree>
    <p:extLst>
      <p:ext uri="{BB962C8B-B14F-4D97-AF65-F5344CB8AC3E}">
        <p14:creationId xmlns:p14="http://schemas.microsoft.com/office/powerpoint/2010/main" val="137116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EECF-AF1D-7B41-AB18-8DB412FC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FA37-FEF5-1046-8DD2-2721764AA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Far-memory aware cluster scheduler</a:t>
            </a:r>
          </a:p>
          <a:p>
            <a:r>
              <a:rPr lang="en-US" dirty="0"/>
              <a:t>Job degradation profiles: job time as </a:t>
            </a:r>
            <a:r>
              <a:rPr lang="en-US" i="1" dirty="0"/>
              <a:t>f(</a:t>
            </a:r>
            <a:r>
              <a:rPr lang="en-US" dirty="0"/>
              <a:t>local mem</a:t>
            </a:r>
            <a:r>
              <a:rPr lang="en-US" i="1" dirty="0"/>
              <a:t>)</a:t>
            </a:r>
          </a:p>
          <a:p>
            <a:r>
              <a:rPr lang="en-US" dirty="0"/>
              <a:t>Optimize for local </a:t>
            </a:r>
            <a:r>
              <a:rPr lang="en-US" i="1" dirty="0" err="1"/>
              <a:t>memorytime</a:t>
            </a:r>
            <a:r>
              <a:rPr lang="en-US" dirty="0"/>
              <a:t> = allocated memory * runtime</a:t>
            </a:r>
          </a:p>
          <a:p>
            <a:pPr lvl="1"/>
            <a:r>
              <a:rPr lang="en-US" dirty="0"/>
              <a:t>Runtime goes up as local memory reduced</a:t>
            </a:r>
          </a:p>
          <a:p>
            <a:pPr lvl="1"/>
            <a:r>
              <a:rPr lang="en-US" dirty="0"/>
              <a:t>Maximize local </a:t>
            </a:r>
            <a:r>
              <a:rPr lang="en-US" dirty="0" err="1"/>
              <a:t>memorytime</a:t>
            </a:r>
            <a:r>
              <a:rPr lang="en-US" dirty="0"/>
              <a:t> savings / far memory usage </a:t>
            </a:r>
          </a:p>
          <a:p>
            <a:pPr lvl="1"/>
            <a:r>
              <a:rPr lang="en-US" dirty="0"/>
              <a:t>Independently for each node</a:t>
            </a:r>
          </a:p>
          <a:p>
            <a:r>
              <a:rPr lang="en-US" dirty="0"/>
              <a:t>Can rebalances allocations at runtime: but not sure when? </a:t>
            </a:r>
          </a:p>
          <a:p>
            <a:r>
              <a:rPr lang="en-US" dirty="0"/>
              <a:t>Simulations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6D54F-038A-2345-8A15-84CF9214B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8"/>
          <a:stretch/>
        </p:blipFill>
        <p:spPr>
          <a:xfrm>
            <a:off x="7499350" y="29686"/>
            <a:ext cx="4530090" cy="1996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095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4C1C-4198-2545-B62A-08B08988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Fastswap++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4A3BB-C6F4-384F-B0AC-CE80815E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job degradation profiles may not cut it</a:t>
            </a:r>
          </a:p>
          <a:p>
            <a:r>
              <a:rPr lang="en-US" dirty="0"/>
              <a:t>The cluster scheduler has no “control” over each job</a:t>
            </a:r>
          </a:p>
          <a:p>
            <a:r>
              <a:rPr lang="en-US" dirty="0"/>
              <a:t>Does not consider temporal memory-usage variations</a:t>
            </a:r>
          </a:p>
          <a:p>
            <a:r>
              <a:rPr lang="en-US" dirty="0"/>
              <a:t>No story for more dynamic, online scheduling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Questions:</a:t>
            </a:r>
          </a:p>
          <a:p>
            <a:r>
              <a:rPr lang="en-US" dirty="0"/>
              <a:t>Can two-level scheduling do more?</a:t>
            </a:r>
          </a:p>
          <a:p>
            <a:r>
              <a:rPr lang="en-US" dirty="0"/>
              <a:t>How does CXL affect this picture?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2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4696-6AF2-314C-B12B-C717ADC5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PARSEC Apps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7F2D2-4F6A-7D45-896F-4B5118018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4" r="16701"/>
          <a:stretch/>
        </p:blipFill>
        <p:spPr>
          <a:xfrm>
            <a:off x="6259762" y="2639601"/>
            <a:ext cx="5094038" cy="2531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F87FE6-65DC-0642-A0EB-11EDE6B8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15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Running with Kona</a:t>
            </a:r>
          </a:p>
          <a:p>
            <a:r>
              <a:rPr lang="en-US" dirty="0"/>
              <a:t>C/C++ apps – C++ requires some legwork</a:t>
            </a:r>
          </a:p>
          <a:p>
            <a:r>
              <a:rPr lang="en-US" dirty="0"/>
              <a:t>Started with </a:t>
            </a:r>
            <a:r>
              <a:rPr lang="en-US" b="1" dirty="0" err="1"/>
              <a:t>dedup</a:t>
            </a:r>
            <a:endParaRPr lang="en-US" b="1" dirty="0"/>
          </a:p>
          <a:p>
            <a:pPr lvl="1"/>
            <a:r>
              <a:rPr lang="en-US" dirty="0"/>
              <a:t>2.4 GB </a:t>
            </a:r>
            <a:r>
              <a:rPr lang="en-US" dirty="0" err="1"/>
              <a:t>alloc’d</a:t>
            </a:r>
            <a:endParaRPr lang="en-US" dirty="0"/>
          </a:p>
          <a:p>
            <a:pPr lvl="1"/>
            <a:r>
              <a:rPr lang="en-US" dirty="0"/>
              <a:t>Running at 1GB and 1.5GB produced very little read faults</a:t>
            </a:r>
          </a:p>
          <a:p>
            <a:pPr lvl="1"/>
            <a:r>
              <a:rPr lang="en-US" dirty="0"/>
              <a:t>Running at lower memory hangs, debugging.</a:t>
            </a:r>
          </a:p>
          <a:p>
            <a:r>
              <a:rPr lang="en-US" dirty="0"/>
              <a:t>Idea is to get Kona profiles for some apps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1AC4BF-9AA5-3747-8240-0B3579E8864C}"/>
              </a:ext>
            </a:extLst>
          </p:cNvPr>
          <p:cNvCxnSpPr>
            <a:cxnSpLocks/>
          </p:cNvCxnSpPr>
          <p:nvPr/>
        </p:nvCxnSpPr>
        <p:spPr>
          <a:xfrm>
            <a:off x="6314440" y="3001010"/>
            <a:ext cx="4800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ABEA7B-3F2F-2149-8BB0-28BD4357DFD8}"/>
              </a:ext>
            </a:extLst>
          </p:cNvPr>
          <p:cNvCxnSpPr>
            <a:cxnSpLocks/>
          </p:cNvCxnSpPr>
          <p:nvPr/>
        </p:nvCxnSpPr>
        <p:spPr>
          <a:xfrm>
            <a:off x="6314440" y="3590290"/>
            <a:ext cx="47091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199D54-52F3-004D-84EC-36D7509C46F3}"/>
              </a:ext>
            </a:extLst>
          </p:cNvPr>
          <p:cNvCxnSpPr>
            <a:cxnSpLocks/>
          </p:cNvCxnSpPr>
          <p:nvPr/>
        </p:nvCxnSpPr>
        <p:spPr>
          <a:xfrm>
            <a:off x="6324600" y="3986530"/>
            <a:ext cx="479044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52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BF8A-5856-B34F-B180-7E0CB562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34F8-E5A5-3B49-8667-6C812B7B4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83172</TotalTime>
  <Words>609</Words>
  <Application>Microsoft Macintosh PowerPoint</Application>
  <PresentationFormat>Widescreen</PresentationFormat>
  <Paragraphs>124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Agenda</vt:lpstr>
      <vt:lpstr>Eden**</vt:lpstr>
      <vt:lpstr>Exercise: Design space</vt:lpstr>
      <vt:lpstr>Setting: Network vs. CXL</vt:lpstr>
      <vt:lpstr>Scheduling problem</vt:lpstr>
      <vt:lpstr>Fastswap</vt:lpstr>
      <vt:lpstr>Fastswap++ thoughts</vt:lpstr>
      <vt:lpstr>PARSEC Apps</vt:lpstr>
      <vt:lpstr>PowerPoint Presentation</vt:lpstr>
      <vt:lpstr>PARSEC apps</vt:lpstr>
      <vt:lpstr>CXL Memory</vt:lpstr>
      <vt:lpstr>Eden++</vt:lpstr>
      <vt:lpstr>Partial vs Full Disaggregation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209</cp:revision>
  <dcterms:created xsi:type="dcterms:W3CDTF">2022-04-07T16:58:44Z</dcterms:created>
  <dcterms:modified xsi:type="dcterms:W3CDTF">2022-08-15T19:59:15Z</dcterms:modified>
</cp:coreProperties>
</file>